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84" r:id="rId2"/>
    <p:sldId id="285" r:id="rId3"/>
    <p:sldId id="286" r:id="rId4"/>
    <p:sldId id="287" r:id="rId5"/>
    <p:sldId id="289" r:id="rId6"/>
    <p:sldId id="288" r:id="rId7"/>
    <p:sldId id="302" r:id="rId8"/>
    <p:sldId id="303" r:id="rId9"/>
    <p:sldId id="260" r:id="rId10"/>
    <p:sldId id="305" r:id="rId11"/>
    <p:sldId id="261" r:id="rId12"/>
    <p:sldId id="304" r:id="rId13"/>
    <p:sldId id="263" r:id="rId14"/>
    <p:sldId id="306" r:id="rId15"/>
    <p:sldId id="262" r:id="rId16"/>
    <p:sldId id="265" r:id="rId17"/>
    <p:sldId id="266" r:id="rId18"/>
    <p:sldId id="295" r:id="rId19"/>
    <p:sldId id="296" r:id="rId20"/>
    <p:sldId id="297" r:id="rId21"/>
    <p:sldId id="298" r:id="rId22"/>
    <p:sldId id="299" r:id="rId23"/>
    <p:sldId id="300" r:id="rId24"/>
    <p:sldId id="292" r:id="rId25"/>
    <p:sldId id="29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44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1EB88A-14F9-405E-89C1-C4B9072F83F7}" type="datetimeFigureOut">
              <a:rPr lang="sv-SE" smtClean="0"/>
              <a:t>2017-12-18</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5C64A-6EE7-4592-A5B1-A0DBD2092C85}" type="slidenum">
              <a:rPr lang="sv-SE" smtClean="0"/>
              <a:t>‹#›</a:t>
            </a:fld>
            <a:endParaRPr lang="sv-SE"/>
          </a:p>
        </p:txBody>
      </p:sp>
    </p:spTree>
    <p:extLst>
      <p:ext uri="{BB962C8B-B14F-4D97-AF65-F5344CB8AC3E}">
        <p14:creationId xmlns:p14="http://schemas.microsoft.com/office/powerpoint/2010/main" val="3723077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8DA5C64A-6EE7-4592-A5B1-A0DBD2092C85}" type="slidenum">
              <a:rPr lang="sv-SE" smtClean="0"/>
              <a:t>1</a:t>
            </a:fld>
            <a:endParaRPr lang="sv-SE"/>
          </a:p>
        </p:txBody>
      </p:sp>
    </p:spTree>
    <p:extLst>
      <p:ext uri="{BB962C8B-B14F-4D97-AF65-F5344CB8AC3E}">
        <p14:creationId xmlns:p14="http://schemas.microsoft.com/office/powerpoint/2010/main" val="1895457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aseline="0" err="1"/>
              <a:t>What</a:t>
            </a:r>
            <a:r>
              <a:rPr lang="sv-SE" baseline="0"/>
              <a:t> is different </a:t>
            </a:r>
            <a:r>
              <a:rPr lang="sv-SE" baseline="0" err="1"/>
              <a:t>between</a:t>
            </a:r>
            <a:r>
              <a:rPr lang="sv-SE" baseline="0"/>
              <a:t> the </a:t>
            </a:r>
            <a:r>
              <a:rPr lang="sv-SE" baseline="0" err="1"/>
              <a:t>other</a:t>
            </a:r>
            <a:r>
              <a:rPr lang="sv-SE" baseline="0"/>
              <a:t> </a:t>
            </a:r>
            <a:r>
              <a:rPr lang="sv-SE" baseline="0" err="1"/>
              <a:t>programmes</a:t>
            </a:r>
            <a:r>
              <a:rPr lang="sv-SE" baseline="0"/>
              <a:t> </a:t>
            </a:r>
            <a:r>
              <a:rPr lang="sv-SE" baseline="0" err="1"/>
              <a:t>here</a:t>
            </a:r>
            <a:r>
              <a:rPr lang="sv-SE" baseline="0"/>
              <a:t> and </a:t>
            </a:r>
            <a:r>
              <a:rPr lang="sv-SE" baseline="0" err="1"/>
              <a:t>Kolarctic</a:t>
            </a:r>
            <a:r>
              <a:rPr lang="sv-SE" baseline="0"/>
              <a:t>, is </a:t>
            </a:r>
            <a:r>
              <a:rPr lang="sv-SE" i="1" baseline="0"/>
              <a:t>strand. </a:t>
            </a:r>
            <a:r>
              <a:rPr lang="sv-SE" i="0" baseline="0" err="1"/>
              <a:t>Kolarctic</a:t>
            </a:r>
            <a:r>
              <a:rPr lang="sv-SE" i="0" baseline="0"/>
              <a:t> is not </a:t>
            </a:r>
            <a:r>
              <a:rPr lang="sv-SE" i="0" baseline="0" err="1"/>
              <a:t>one</a:t>
            </a:r>
            <a:r>
              <a:rPr lang="sv-SE" i="0" baseline="0"/>
              <a:t> </a:t>
            </a:r>
            <a:r>
              <a:rPr lang="sv-SE" i="0" baseline="0" err="1"/>
              <a:t>of</a:t>
            </a:r>
            <a:r>
              <a:rPr lang="sv-SE" i="0" baseline="0"/>
              <a:t> the </a:t>
            </a:r>
            <a:r>
              <a:rPr lang="sv-SE" i="0" baseline="0" err="1"/>
              <a:t>Interreg</a:t>
            </a:r>
            <a:r>
              <a:rPr lang="sv-SE" i="0" baseline="0"/>
              <a:t> </a:t>
            </a:r>
            <a:r>
              <a:rPr lang="sv-SE" i="0" baseline="0" err="1"/>
              <a:t>Programmes</a:t>
            </a:r>
            <a:r>
              <a:rPr lang="sv-SE" i="0" baseline="0"/>
              <a:t>, </a:t>
            </a:r>
            <a:r>
              <a:rPr lang="sv-SE" i="0" baseline="0" err="1"/>
              <a:t>but</a:t>
            </a:r>
            <a:r>
              <a:rPr lang="sv-SE" i="0" baseline="0"/>
              <a:t> </a:t>
            </a:r>
            <a:r>
              <a:rPr lang="sv-SE" i="0" baseline="0" err="1"/>
              <a:t>belongs</a:t>
            </a:r>
            <a:r>
              <a:rPr lang="sv-SE" i="0" baseline="0"/>
              <a:t> to a </a:t>
            </a:r>
            <a:r>
              <a:rPr lang="sv-SE" i="0" baseline="0" err="1"/>
              <a:t>goup</a:t>
            </a:r>
            <a:r>
              <a:rPr lang="sv-SE" i="0" baseline="0"/>
              <a:t> </a:t>
            </a:r>
            <a:r>
              <a:rPr lang="sv-SE" i="0" baseline="0" err="1"/>
              <a:t>of</a:t>
            </a:r>
            <a:r>
              <a:rPr lang="sv-SE" i="0" baseline="0"/>
              <a:t> </a:t>
            </a:r>
            <a:r>
              <a:rPr lang="sv-SE" i="0" baseline="0" err="1"/>
              <a:t>programmes</a:t>
            </a:r>
            <a:r>
              <a:rPr lang="sv-SE" i="0" baseline="0"/>
              <a:t> </a:t>
            </a:r>
            <a:r>
              <a:rPr lang="sv-SE" i="0" baseline="0" err="1"/>
              <a:t>promoting</a:t>
            </a:r>
            <a:r>
              <a:rPr lang="sv-SE" i="0" baseline="0"/>
              <a:t> </a:t>
            </a:r>
            <a:r>
              <a:rPr lang="sv-SE" i="0" baseline="0" err="1"/>
              <a:t>cooperation</a:t>
            </a:r>
            <a:r>
              <a:rPr lang="sv-SE" i="0" baseline="0"/>
              <a:t> </a:t>
            </a:r>
            <a:r>
              <a:rPr lang="sv-SE" i="0" baseline="0" err="1"/>
              <a:t>across</a:t>
            </a:r>
            <a:r>
              <a:rPr lang="sv-SE" i="0" baseline="0"/>
              <a:t> the </a:t>
            </a:r>
            <a:r>
              <a:rPr lang="sv-SE" i="1" baseline="0" err="1"/>
              <a:t>external</a:t>
            </a:r>
            <a:r>
              <a:rPr lang="sv-SE" i="0" baseline="0"/>
              <a:t> </a:t>
            </a:r>
            <a:r>
              <a:rPr lang="sv-SE" i="0" baseline="0" err="1"/>
              <a:t>borders</a:t>
            </a:r>
            <a:r>
              <a:rPr lang="sv-SE" i="0" baseline="0"/>
              <a:t> </a:t>
            </a:r>
            <a:r>
              <a:rPr lang="sv-SE" i="0" baseline="0" err="1"/>
              <a:t>of</a:t>
            </a:r>
            <a:r>
              <a:rPr lang="sv-SE" i="0" baseline="0"/>
              <a:t> the </a:t>
            </a:r>
            <a:r>
              <a:rPr lang="sv-SE" i="0" baseline="0" err="1"/>
              <a:t>European</a:t>
            </a:r>
            <a:r>
              <a:rPr lang="sv-SE" i="0" baseline="0"/>
              <a:t> Union; the CBC </a:t>
            </a:r>
            <a:r>
              <a:rPr lang="sv-SE" i="0" baseline="0" err="1"/>
              <a:t>programmes</a:t>
            </a:r>
            <a:r>
              <a:rPr lang="sv-SE" i="0" baseline="0"/>
              <a: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Special </a:t>
            </a:r>
            <a:r>
              <a:rPr lang="sv-SE" err="1"/>
              <a:t>with</a:t>
            </a:r>
            <a:r>
              <a:rPr lang="sv-SE"/>
              <a:t> the </a:t>
            </a:r>
            <a:r>
              <a:rPr lang="sv-SE" err="1"/>
              <a:t>cooperation</a:t>
            </a:r>
            <a:r>
              <a:rPr lang="sv-SE"/>
              <a:t> </a:t>
            </a:r>
            <a:r>
              <a:rPr lang="sv-SE" err="1"/>
              <a:t>with</a:t>
            </a:r>
            <a:r>
              <a:rPr lang="sv-SE"/>
              <a:t> </a:t>
            </a:r>
            <a:r>
              <a:rPr lang="sv-SE" err="1"/>
              <a:t>Russia</a:t>
            </a:r>
            <a:endParaRPr lang="sv-SE"/>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err="1"/>
              <a:t>he</a:t>
            </a:r>
            <a:r>
              <a:rPr lang="sv-SE" i="1" baseline="0"/>
              <a:t> EU-</a:t>
            </a:r>
            <a:r>
              <a:rPr lang="sv-SE" i="1" baseline="0" err="1"/>
              <a:t>Russia</a:t>
            </a:r>
            <a:r>
              <a:rPr lang="sv-SE" i="1" baseline="0"/>
              <a:t> </a:t>
            </a:r>
            <a:r>
              <a:rPr lang="sv-SE" i="1" baseline="0" err="1"/>
              <a:t>border</a:t>
            </a:r>
            <a:r>
              <a:rPr lang="sv-SE" i="1" baseline="0"/>
              <a:t> in </a:t>
            </a:r>
            <a:r>
              <a:rPr lang="sv-SE" i="1" baseline="0" err="1"/>
              <a:t>this</a:t>
            </a:r>
            <a:r>
              <a:rPr lang="sv-SE" i="1" baseline="0"/>
              <a:t> region is a long land </a:t>
            </a:r>
            <a:r>
              <a:rPr lang="sv-SE" i="1" baseline="0" err="1"/>
              <a:t>border</a:t>
            </a:r>
            <a:r>
              <a:rPr lang="sv-SE" i="1" baseline="0"/>
              <a:t>, and different </a:t>
            </a:r>
            <a:r>
              <a:rPr lang="sv-SE" i="1" baseline="0" err="1"/>
              <a:t>compared</a:t>
            </a:r>
            <a:r>
              <a:rPr lang="sv-SE" i="1" baseline="0"/>
              <a:t> to the marine </a:t>
            </a:r>
            <a:r>
              <a:rPr lang="sv-SE" i="1" baseline="0" err="1"/>
              <a:t>located</a:t>
            </a:r>
            <a:r>
              <a:rPr lang="sv-SE" i="1" baseline="0"/>
              <a:t> </a:t>
            </a:r>
            <a:r>
              <a:rPr lang="sv-SE" i="1" baseline="0" err="1"/>
              <a:t>borders</a:t>
            </a:r>
            <a:r>
              <a:rPr lang="sv-SE" i="1" baseline="0"/>
              <a:t> </a:t>
            </a:r>
            <a:r>
              <a:rPr lang="sv-SE" i="1" baseline="0" err="1"/>
              <a:t>of</a:t>
            </a:r>
            <a:r>
              <a:rPr lang="sv-SE" i="1" baseline="0"/>
              <a:t> </a:t>
            </a:r>
            <a:r>
              <a:rPr lang="sv-SE" i="1" baseline="0" err="1"/>
              <a:t>e.g</a:t>
            </a:r>
            <a:r>
              <a:rPr lang="sv-SE" i="1" baseline="0"/>
              <a:t>. NPA.  The Sweden-</a:t>
            </a:r>
            <a:r>
              <a:rPr lang="sv-SE" i="1" baseline="0" err="1"/>
              <a:t>Norway</a:t>
            </a:r>
            <a:r>
              <a:rPr lang="sv-SE" i="1" baseline="0"/>
              <a:t> </a:t>
            </a:r>
            <a:r>
              <a:rPr lang="sv-SE" i="1" baseline="0" err="1"/>
              <a:t>border</a:t>
            </a:r>
            <a:r>
              <a:rPr lang="sv-SE" i="1" baseline="0"/>
              <a:t> is </a:t>
            </a:r>
            <a:r>
              <a:rPr lang="sv-SE" i="1" baseline="0" err="1"/>
              <a:t>another</a:t>
            </a:r>
            <a:r>
              <a:rPr lang="sv-SE" i="1" baseline="0"/>
              <a:t> long </a:t>
            </a:r>
            <a:r>
              <a:rPr lang="sv-SE" i="1" baseline="0" err="1"/>
              <a:t>external</a:t>
            </a:r>
            <a:r>
              <a:rPr lang="sv-SE" i="1" baseline="0"/>
              <a:t> land </a:t>
            </a:r>
            <a:r>
              <a:rPr lang="sv-SE" i="1" baseline="0" err="1"/>
              <a:t>border</a:t>
            </a:r>
            <a:r>
              <a:rPr lang="sv-SE" i="1" baseline="0"/>
              <a:t> </a:t>
            </a:r>
            <a:r>
              <a:rPr lang="sv-SE" i="1" baseline="0" err="1"/>
              <a:t>between</a:t>
            </a:r>
            <a:r>
              <a:rPr lang="sv-SE" i="1" baseline="0"/>
              <a:t> EU and </a:t>
            </a:r>
            <a:r>
              <a:rPr lang="sv-SE" i="1" baseline="0" err="1"/>
              <a:t>its</a:t>
            </a:r>
            <a:r>
              <a:rPr lang="sv-SE" i="1" baseline="0"/>
              <a:t> </a:t>
            </a:r>
            <a:r>
              <a:rPr lang="sv-SE" i="1" baseline="0" err="1"/>
              <a:t>neighbours</a:t>
            </a:r>
            <a:r>
              <a:rPr lang="sv-SE" i="1" baseline="0"/>
              <a:t>. </a:t>
            </a:r>
            <a:r>
              <a:rPr lang="sv-SE" i="1" baseline="0" err="1"/>
              <a:t>But</a:t>
            </a:r>
            <a:r>
              <a:rPr lang="sv-SE" i="1" baseline="0"/>
              <a:t> as a </a:t>
            </a:r>
            <a:r>
              <a:rPr lang="sv-SE" i="1" baseline="0" err="1"/>
              <a:t>neighbour</a:t>
            </a:r>
            <a:r>
              <a:rPr lang="sv-SE" i="1" baseline="0"/>
              <a:t>, </a:t>
            </a:r>
            <a:r>
              <a:rPr lang="sv-SE" i="1" baseline="0" err="1"/>
              <a:t>Norway</a:t>
            </a:r>
            <a:r>
              <a:rPr lang="sv-SE" i="1" baseline="0"/>
              <a:t> is different from </a:t>
            </a:r>
            <a:r>
              <a:rPr lang="sv-SE" i="1" baseline="0" err="1"/>
              <a:t>Russia</a:t>
            </a:r>
            <a:r>
              <a:rPr lang="sv-SE" i="1" baseline="0"/>
              <a:t>. </a:t>
            </a:r>
            <a:r>
              <a:rPr lang="sv-SE" i="1" baseline="0" err="1"/>
              <a:t>There</a:t>
            </a:r>
            <a:r>
              <a:rPr lang="sv-SE" i="1" baseline="0"/>
              <a:t> is no </a:t>
            </a:r>
            <a:r>
              <a:rPr lang="sv-SE" i="1" baseline="0" err="1"/>
              <a:t>border</a:t>
            </a:r>
            <a:r>
              <a:rPr lang="sv-SE" i="1" baseline="0"/>
              <a:t> management and </a:t>
            </a:r>
            <a:r>
              <a:rPr lang="sv-SE" i="1" baseline="0" err="1"/>
              <a:t>border</a:t>
            </a:r>
            <a:r>
              <a:rPr lang="sv-SE" i="1" baseline="0"/>
              <a:t> </a:t>
            </a:r>
            <a:r>
              <a:rPr lang="sv-SE" i="1" baseline="0" err="1"/>
              <a:t>security</a:t>
            </a:r>
            <a:r>
              <a:rPr lang="sv-SE" i="1" baseline="0"/>
              <a:t> </a:t>
            </a:r>
            <a:r>
              <a:rPr lang="sv-SE" i="1" baseline="0" err="1"/>
              <a:t>themes</a:t>
            </a:r>
            <a:r>
              <a:rPr lang="sv-SE" i="1" baseline="0"/>
              <a:t> in </a:t>
            </a:r>
            <a:r>
              <a:rPr lang="sv-SE" i="1" baseline="0" err="1"/>
              <a:t>e.g</a:t>
            </a:r>
            <a:r>
              <a:rPr lang="sv-SE" i="1" baseline="0"/>
              <a:t>. </a:t>
            </a:r>
            <a:r>
              <a:rPr lang="sv-SE" i="1" baseline="0" err="1"/>
              <a:t>Interreg</a:t>
            </a:r>
            <a:r>
              <a:rPr lang="sv-SE" i="1" baseline="0"/>
              <a:t> Nord, </a:t>
            </a:r>
            <a:r>
              <a:rPr lang="sv-SE" i="1" baseline="0" err="1"/>
              <a:t>why</a:t>
            </a:r>
            <a:r>
              <a:rPr lang="sv-SE" i="1" baseline="0"/>
              <a:t>?  </a:t>
            </a:r>
            <a:r>
              <a:rPr lang="sv-SE" i="1" baseline="0">
                <a:sym typeface="Wingdings" panose="05000000000000000000" pitchFamily="2" charset="2"/>
              </a:rPr>
              <a:t> </a:t>
            </a:r>
          </a:p>
          <a:p>
            <a:endParaRPr lang="sv-SE"/>
          </a:p>
        </p:txBody>
      </p:sp>
      <p:sp>
        <p:nvSpPr>
          <p:cNvPr id="4" name="Platshållare för bildnummer 3"/>
          <p:cNvSpPr>
            <a:spLocks noGrp="1"/>
          </p:cNvSpPr>
          <p:nvPr>
            <p:ph type="sldNum" sz="quarter" idx="10"/>
          </p:nvPr>
        </p:nvSpPr>
        <p:spPr/>
        <p:txBody>
          <a:bodyPr/>
          <a:lstStyle/>
          <a:p>
            <a:fld id="{8DA5C64A-6EE7-4592-A5B1-A0DBD2092C85}" type="slidenum">
              <a:rPr lang="sv-SE" smtClean="0"/>
              <a:t>15</a:t>
            </a:fld>
            <a:endParaRPr lang="sv-SE"/>
          </a:p>
        </p:txBody>
      </p:sp>
    </p:spTree>
    <p:extLst>
      <p:ext uri="{BB962C8B-B14F-4D97-AF65-F5344CB8AC3E}">
        <p14:creationId xmlns:p14="http://schemas.microsoft.com/office/powerpoint/2010/main" val="2719420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The </a:t>
            </a:r>
            <a:r>
              <a:rPr lang="sv-SE" baseline="0" err="1"/>
              <a:t>European</a:t>
            </a:r>
            <a:r>
              <a:rPr lang="sv-SE" baseline="0"/>
              <a:t> Commission set </a:t>
            </a:r>
            <a:r>
              <a:rPr lang="sv-SE" baseline="0" err="1"/>
              <a:t>up</a:t>
            </a:r>
            <a:r>
              <a:rPr lang="sv-SE" baseline="0"/>
              <a:t> different </a:t>
            </a:r>
            <a:r>
              <a:rPr lang="sv-SE" baseline="0" err="1"/>
              <a:t>priorities</a:t>
            </a:r>
            <a:r>
              <a:rPr lang="sv-SE" baseline="0"/>
              <a:t>, </a:t>
            </a:r>
            <a:r>
              <a:rPr lang="sv-SE" baseline="0" err="1"/>
              <a:t>between</a:t>
            </a:r>
            <a:r>
              <a:rPr lang="sv-SE" baseline="0"/>
              <a:t> </a:t>
            </a:r>
            <a:r>
              <a:rPr lang="sv-SE" baseline="0" err="1"/>
              <a:t>which</a:t>
            </a:r>
            <a:r>
              <a:rPr lang="sv-SE" baseline="0"/>
              <a:t> the </a:t>
            </a:r>
            <a:r>
              <a:rPr lang="sv-SE" baseline="0" err="1"/>
              <a:t>programme</a:t>
            </a:r>
            <a:r>
              <a:rPr lang="sv-SE" baseline="0"/>
              <a:t> </a:t>
            </a:r>
            <a:r>
              <a:rPr lang="sv-SE" baseline="0" err="1"/>
              <a:t>could</a:t>
            </a:r>
            <a:r>
              <a:rPr lang="sv-SE" baseline="0"/>
              <a:t> </a:t>
            </a:r>
            <a:r>
              <a:rPr lang="sv-SE" baseline="0" err="1"/>
              <a:t>choose</a:t>
            </a:r>
            <a:r>
              <a:rPr lang="sv-SE" baseline="0"/>
              <a:t> </a:t>
            </a:r>
            <a:r>
              <a:rPr lang="sv-SE" baseline="0" err="1"/>
              <a:t>when</a:t>
            </a:r>
            <a:r>
              <a:rPr lang="sv-SE" baseline="0"/>
              <a:t> </a:t>
            </a:r>
            <a:r>
              <a:rPr lang="sv-SE" baseline="0" err="1"/>
              <a:t>writing</a:t>
            </a:r>
            <a:r>
              <a:rPr lang="sv-SE" baseline="0"/>
              <a:t> the </a:t>
            </a:r>
            <a:r>
              <a:rPr lang="sv-SE" baseline="0" err="1"/>
              <a:t>programmedocument</a:t>
            </a:r>
            <a:r>
              <a:rPr lang="sv-SE" baseline="0"/>
              <a:t>. The </a:t>
            </a:r>
            <a:r>
              <a:rPr lang="sv-SE" baseline="0" err="1"/>
              <a:t>selection</a:t>
            </a:r>
            <a:r>
              <a:rPr lang="sv-SE" baseline="0"/>
              <a:t> </a:t>
            </a:r>
            <a:r>
              <a:rPr lang="sv-SE" baseline="0" err="1"/>
              <a:t>of</a:t>
            </a:r>
            <a:r>
              <a:rPr lang="sv-SE" baseline="0"/>
              <a:t> </a:t>
            </a:r>
            <a:r>
              <a:rPr lang="sv-SE" baseline="0" err="1"/>
              <a:t>priorities</a:t>
            </a:r>
            <a:r>
              <a:rPr lang="sv-SE" baseline="0"/>
              <a:t> </a:t>
            </a:r>
            <a:r>
              <a:rPr lang="sv-SE" baseline="0" err="1"/>
              <a:t>are</a:t>
            </a:r>
            <a:r>
              <a:rPr lang="sv-SE" baseline="0"/>
              <a:t> </a:t>
            </a:r>
            <a:r>
              <a:rPr lang="sv-SE" baseline="0" err="1"/>
              <a:t>made</a:t>
            </a:r>
            <a:r>
              <a:rPr lang="sv-SE" baseline="0"/>
              <a:t> by the regions in </a:t>
            </a:r>
            <a:r>
              <a:rPr lang="sv-SE" baseline="0" err="1"/>
              <a:t>each</a:t>
            </a:r>
            <a:r>
              <a:rPr lang="sv-SE" baseline="0"/>
              <a:t> </a:t>
            </a:r>
            <a:r>
              <a:rPr lang="sv-SE" baseline="0" err="1"/>
              <a:t>programme</a:t>
            </a:r>
            <a:r>
              <a:rPr lang="sv-SE" baseline="0"/>
              <a: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a:t>The </a:t>
            </a:r>
            <a:r>
              <a:rPr lang="sv-SE" baseline="0" err="1"/>
              <a:t>programmes</a:t>
            </a:r>
            <a:r>
              <a:rPr lang="sv-SE" baseline="0"/>
              <a:t> </a:t>
            </a:r>
            <a:r>
              <a:rPr lang="sv-SE" baseline="0" err="1"/>
              <a:t>have</a:t>
            </a:r>
            <a:r>
              <a:rPr lang="sv-SE" baseline="0"/>
              <a:t> </a:t>
            </a:r>
            <a:r>
              <a:rPr lang="sv-SE" baseline="0" err="1"/>
              <a:t>made</a:t>
            </a:r>
            <a:r>
              <a:rPr lang="sv-SE" baseline="0"/>
              <a:t> different </a:t>
            </a:r>
            <a:r>
              <a:rPr lang="sv-SE" baseline="0" err="1"/>
              <a:t>choices</a:t>
            </a:r>
            <a:r>
              <a:rPr lang="sv-SE" baseline="0"/>
              <a:t> </a:t>
            </a:r>
            <a:r>
              <a:rPr lang="sv-SE" baseline="0" err="1"/>
              <a:t>within</a:t>
            </a:r>
            <a:r>
              <a:rPr lang="sv-SE" baseline="0"/>
              <a:t> </a:t>
            </a:r>
            <a:r>
              <a:rPr lang="sv-SE" baseline="0" err="1"/>
              <a:t>these</a:t>
            </a:r>
            <a:r>
              <a:rPr lang="sv-SE" baseline="0"/>
              <a:t> </a:t>
            </a:r>
            <a:r>
              <a:rPr lang="sv-SE" baseline="0" err="1"/>
              <a:t>priorities</a:t>
            </a:r>
            <a:r>
              <a:rPr lang="sv-SE" baseline="0"/>
              <a:t>, and </a:t>
            </a:r>
            <a:r>
              <a:rPr lang="sv-SE" baseline="0" err="1"/>
              <a:t>even</a:t>
            </a:r>
            <a:r>
              <a:rPr lang="sv-SE" baseline="0"/>
              <a:t> </a:t>
            </a:r>
            <a:r>
              <a:rPr lang="sv-SE" baseline="0" err="1"/>
              <a:t>if</a:t>
            </a:r>
            <a:r>
              <a:rPr lang="sv-SE" baseline="0"/>
              <a:t> the </a:t>
            </a:r>
            <a:r>
              <a:rPr lang="sv-SE" baseline="0" err="1"/>
              <a:t>headline</a:t>
            </a:r>
            <a:r>
              <a:rPr lang="sv-SE" baseline="0"/>
              <a:t> is the same, the </a:t>
            </a:r>
            <a:r>
              <a:rPr lang="sv-SE" baseline="0" err="1"/>
              <a:t>content</a:t>
            </a:r>
            <a:r>
              <a:rPr lang="sv-SE" baseline="0"/>
              <a:t> </a:t>
            </a:r>
            <a:r>
              <a:rPr lang="sv-SE" baseline="0" err="1"/>
              <a:t>differs</a:t>
            </a:r>
            <a:r>
              <a:rPr lang="sv-SE" baseline="0"/>
              <a:t> </a:t>
            </a:r>
            <a:r>
              <a:rPr lang="sv-SE" baseline="0" err="1"/>
              <a:t>between</a:t>
            </a:r>
            <a:r>
              <a:rPr lang="sv-SE" baseline="0"/>
              <a:t> the </a:t>
            </a:r>
            <a:r>
              <a:rPr lang="sv-SE" baseline="0" err="1"/>
              <a:t>programmes</a:t>
            </a:r>
            <a:r>
              <a:rPr lang="sv-SE" baseline="0"/>
              <a:t>. . </a:t>
            </a:r>
            <a:r>
              <a:rPr lang="sv-SE" baseline="0" err="1"/>
              <a:t>This</a:t>
            </a:r>
            <a:r>
              <a:rPr lang="sv-SE" baseline="0"/>
              <a:t> is </a:t>
            </a:r>
            <a:r>
              <a:rPr lang="sv-SE" baseline="0" err="1"/>
              <a:t>especially</a:t>
            </a:r>
            <a:r>
              <a:rPr lang="sv-SE" baseline="0"/>
              <a:t> the </a:t>
            </a:r>
            <a:r>
              <a:rPr lang="sv-SE" baseline="0" err="1"/>
              <a:t>case</a:t>
            </a:r>
            <a:r>
              <a:rPr lang="sv-SE" baseline="0"/>
              <a:t> for the </a:t>
            </a:r>
            <a:r>
              <a:rPr lang="sv-SE" baseline="0" err="1"/>
              <a:t>third</a:t>
            </a:r>
            <a:r>
              <a:rPr lang="sv-SE" baseline="0"/>
              <a:t> </a:t>
            </a:r>
            <a:r>
              <a:rPr lang="sv-SE" baseline="0" err="1"/>
              <a:t>priority</a:t>
            </a:r>
            <a:r>
              <a:rPr lang="sv-SE" baseline="0"/>
              <a:t> Environment. </a:t>
            </a:r>
            <a:endParaRPr lang="sv-SE" b="0" baseline="0"/>
          </a:p>
          <a:p>
            <a:endParaRPr lang="sv-SE" baseline="0"/>
          </a:p>
          <a:p>
            <a:r>
              <a:rPr lang="sv-SE" baseline="0"/>
              <a:t>The </a:t>
            </a:r>
            <a:r>
              <a:rPr lang="sv-SE" baseline="0" err="1"/>
              <a:t>programme</a:t>
            </a:r>
            <a:r>
              <a:rPr lang="sv-SE" baseline="0"/>
              <a:t> </a:t>
            </a:r>
            <a:r>
              <a:rPr lang="sv-SE" baseline="0" err="1"/>
              <a:t>compliment</a:t>
            </a:r>
            <a:r>
              <a:rPr lang="sv-SE" baseline="0"/>
              <a:t> </a:t>
            </a:r>
            <a:r>
              <a:rPr lang="sv-SE" baseline="0" err="1"/>
              <a:t>each</a:t>
            </a:r>
            <a:r>
              <a:rPr lang="sv-SE" baseline="0"/>
              <a:t> </a:t>
            </a:r>
            <a:r>
              <a:rPr lang="sv-SE" baseline="0" err="1"/>
              <a:t>other</a:t>
            </a:r>
            <a:r>
              <a:rPr lang="sv-SE" baseline="0"/>
              <a:t> </a:t>
            </a:r>
            <a:r>
              <a:rPr lang="sv-SE" baseline="0" err="1"/>
              <a:t>through</a:t>
            </a:r>
            <a:r>
              <a:rPr lang="sv-SE" baseline="0"/>
              <a:t> </a:t>
            </a:r>
            <a:r>
              <a:rPr lang="sv-SE" baseline="0" err="1"/>
              <a:t>their</a:t>
            </a:r>
            <a:r>
              <a:rPr lang="sv-SE" baseline="0"/>
              <a:t> </a:t>
            </a:r>
            <a:r>
              <a:rPr lang="sv-SE" baseline="0" err="1"/>
              <a:t>unique</a:t>
            </a:r>
            <a:r>
              <a:rPr lang="sv-SE" baseline="0"/>
              <a:t> </a:t>
            </a:r>
            <a:r>
              <a:rPr lang="sv-SE" baseline="0" err="1"/>
              <a:t>empharise</a:t>
            </a:r>
            <a:r>
              <a:rPr lang="sv-SE" baseline="0"/>
              <a:t> on </a:t>
            </a:r>
            <a:r>
              <a:rPr lang="sv-SE" baseline="0" err="1"/>
              <a:t>similar</a:t>
            </a:r>
            <a:r>
              <a:rPr lang="sv-SE" baseline="0"/>
              <a:t> </a:t>
            </a:r>
            <a:r>
              <a:rPr lang="sv-SE" baseline="0" err="1"/>
              <a:t>priorities</a:t>
            </a:r>
            <a:r>
              <a:rPr lang="sv-SE" baseline="0"/>
              <a:t>:</a:t>
            </a:r>
          </a:p>
          <a:p>
            <a:endParaRPr lang="sv-SE" baseline="0"/>
          </a:p>
          <a:p>
            <a:r>
              <a:rPr lang="sv-SE" b="1" baseline="0"/>
              <a:t>Innovation: Most </a:t>
            </a:r>
            <a:r>
              <a:rPr lang="sv-SE" b="1" baseline="0" err="1"/>
              <a:t>similarities</a:t>
            </a:r>
            <a:r>
              <a:rPr lang="sv-SE" b="1" baseline="0"/>
              <a:t> </a:t>
            </a:r>
            <a:r>
              <a:rPr lang="sv-SE" b="1" baseline="0" err="1"/>
              <a:t>between</a:t>
            </a:r>
            <a:r>
              <a:rPr lang="sv-SE" b="1" baseline="0"/>
              <a:t> the </a:t>
            </a:r>
            <a:r>
              <a:rPr lang="sv-SE" b="1" baseline="0" err="1"/>
              <a:t>programmes</a:t>
            </a:r>
            <a:endParaRPr lang="sv-SE"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Nord: Strengthening research, technological development and innovation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a:t>BA: Developing long term </a:t>
            </a:r>
            <a:r>
              <a:rPr lang="sv-SE" baseline="0" err="1"/>
              <a:t>sustainable</a:t>
            </a:r>
            <a:r>
              <a:rPr lang="sv-SE" baseline="0"/>
              <a:t> </a:t>
            </a:r>
            <a:r>
              <a:rPr lang="sv-SE" baseline="0" err="1"/>
              <a:t>competence</a:t>
            </a:r>
            <a:r>
              <a:rPr lang="sv-SE" baseline="0"/>
              <a:t> centers and </a:t>
            </a:r>
            <a:r>
              <a:rPr lang="sv-SE" baseline="0" err="1"/>
              <a:t>increasing</a:t>
            </a:r>
            <a:r>
              <a:rPr lang="sv-SE" baseline="0"/>
              <a:t> </a:t>
            </a:r>
            <a:r>
              <a:rPr lang="sv-SE" baseline="0" err="1"/>
              <a:t>implemantation</a:t>
            </a:r>
            <a:r>
              <a:rPr lang="sv-SE" baseline="0"/>
              <a:t> </a:t>
            </a:r>
            <a:r>
              <a:rPr lang="sv-SE" baseline="0" err="1"/>
              <a:t>of</a:t>
            </a:r>
            <a:r>
              <a:rPr lang="sv-SE" baseline="0"/>
              <a:t> innovative solutions ex Trans </a:t>
            </a:r>
            <a:r>
              <a:rPr lang="sv-SE" baseline="0" err="1"/>
              <a:t>Algae</a:t>
            </a:r>
            <a:r>
              <a:rPr lang="sv-SE" baseline="0"/>
              <a:t> (innovativa lösningar) alger av avfall</a:t>
            </a:r>
          </a:p>
          <a:p>
            <a:r>
              <a:rPr lang="sv-SE" baseline="0" err="1"/>
              <a:t>Kolarctic</a:t>
            </a:r>
            <a:r>
              <a:rPr lang="sv-SE" baseline="0"/>
              <a:t>:</a:t>
            </a:r>
          </a:p>
          <a:p>
            <a:r>
              <a:rPr lang="sv-SE" baseline="0"/>
              <a:t>NPA: </a:t>
            </a:r>
            <a:r>
              <a:rPr lang="en-GB"/>
              <a:t>Objective: </a:t>
            </a:r>
            <a:r>
              <a:rPr lang="en-GB" sz="1200"/>
              <a:t>Increased innovation and transfer of new technology to SMEs in remote sparsely populated areas</a:t>
            </a:r>
            <a:r>
              <a:rPr lang="en-GB" sz="1200" baseline="0"/>
              <a:t> </a:t>
            </a:r>
          </a:p>
          <a:p>
            <a:r>
              <a:rPr lang="en-GB"/>
              <a:t>Results sought: </a:t>
            </a:r>
            <a:r>
              <a:rPr lang="en-GB" sz="1200"/>
              <a:t>Clusters across borders, transnational innovation infrastructures, new alliances between SMEs and R&amp;D, new products  </a:t>
            </a:r>
          </a:p>
          <a:p>
            <a:endParaRPr lang="sv-SE" baseline="0"/>
          </a:p>
          <a:p>
            <a:r>
              <a:rPr lang="sv-SE" b="1" baseline="0" err="1"/>
              <a:t>Entrepreneurship</a:t>
            </a:r>
            <a:r>
              <a:rPr lang="sv-SE" b="1" baseline="0"/>
              <a:t>: </a:t>
            </a:r>
            <a:r>
              <a:rPr lang="sv-SE" b="1" baseline="0" err="1"/>
              <a:t>Here</a:t>
            </a:r>
            <a:r>
              <a:rPr lang="sv-SE" b="1" baseline="0"/>
              <a:t> </a:t>
            </a:r>
            <a:r>
              <a:rPr lang="sv-SE" b="1" baseline="0" err="1"/>
              <a:t>we</a:t>
            </a:r>
            <a:r>
              <a:rPr lang="sv-SE" b="1" baseline="0"/>
              <a:t> </a:t>
            </a:r>
            <a:r>
              <a:rPr lang="sv-SE" b="1" baseline="0" err="1"/>
              <a:t>have</a:t>
            </a:r>
            <a:r>
              <a:rPr lang="sv-SE" b="1" baseline="0"/>
              <a:t> </a:t>
            </a:r>
            <a:r>
              <a:rPr lang="sv-SE" b="1" baseline="0" err="1"/>
              <a:t>similarities</a:t>
            </a:r>
            <a:r>
              <a:rPr lang="sv-SE" b="1" baseline="0"/>
              <a:t>, </a:t>
            </a:r>
            <a:r>
              <a:rPr lang="sv-SE" b="1" baseline="0" err="1"/>
              <a:t>but</a:t>
            </a:r>
            <a:r>
              <a:rPr lang="sv-SE" b="1" baseline="0"/>
              <a:t> </a:t>
            </a:r>
            <a:r>
              <a:rPr lang="sv-SE" b="1" baseline="0" err="1"/>
              <a:t>also</a:t>
            </a:r>
            <a:r>
              <a:rPr lang="sv-SE" b="1" baseline="0"/>
              <a:t> </a:t>
            </a:r>
            <a:r>
              <a:rPr lang="sv-SE" b="1" baseline="0" err="1"/>
              <a:t>differenties</a:t>
            </a:r>
            <a:r>
              <a:rPr lang="sv-SE" b="1" baseline="0"/>
              <a:t> in focus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Nord: Increasing the competitiveness of small and medium-sized enterprises. (increased business models and increased export)</a:t>
            </a:r>
          </a:p>
          <a:p>
            <a:r>
              <a:rPr lang="sv-SE" baseline="0"/>
              <a:t>BA: </a:t>
            </a:r>
            <a:r>
              <a:rPr lang="sv-SE" baseline="0" err="1"/>
              <a:t>Increased</a:t>
            </a:r>
            <a:r>
              <a:rPr lang="sv-SE" baseline="0"/>
              <a:t> </a:t>
            </a:r>
            <a:r>
              <a:rPr lang="sv-SE" baseline="0" err="1"/>
              <a:t>capacity</a:t>
            </a:r>
            <a:r>
              <a:rPr lang="sv-SE" baseline="0"/>
              <a:t> for cross-</a:t>
            </a:r>
            <a:r>
              <a:rPr lang="sv-SE" baseline="0" err="1"/>
              <a:t>border</a:t>
            </a:r>
            <a:r>
              <a:rPr lang="sv-SE" baseline="0"/>
              <a:t> business </a:t>
            </a:r>
            <a:r>
              <a:rPr lang="sv-SE" baseline="0" err="1"/>
              <a:t>cooperation</a:t>
            </a:r>
            <a:r>
              <a:rPr lang="sv-SE" baseline="0"/>
              <a:t>  ex </a:t>
            </a:r>
            <a:r>
              <a:rPr lang="sv-SE" baseline="0" err="1"/>
              <a:t>CleanTech</a:t>
            </a:r>
            <a:endParaRPr lang="sv-SE" baseline="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err="1"/>
              <a:t>Kolarctic</a:t>
            </a:r>
            <a:r>
              <a:rPr lang="sv-SE" baseline="0"/>
              <a:t>:</a:t>
            </a:r>
          </a:p>
          <a:p>
            <a:r>
              <a:rPr lang="sv-SE" baseline="0"/>
              <a:t>NPA: </a:t>
            </a:r>
            <a:r>
              <a:rPr lang="en-US" baseline="0"/>
              <a:t>Promoting Entrepreneurship to </a:t>
            </a:r>
            <a:r>
              <a:rPr lang="en-US" baseline="0" err="1"/>
              <a:t>realise</a:t>
            </a:r>
            <a:r>
              <a:rPr lang="en-US" baseline="0"/>
              <a:t> the potential of the NPA’s competitive advantage. </a:t>
            </a:r>
          </a:p>
          <a:p>
            <a:r>
              <a:rPr lang="en-US" baseline="0"/>
              <a:t>Results sought: </a:t>
            </a:r>
            <a:r>
              <a:rPr lang="en-GB" sz="1200" kern="1200">
                <a:solidFill>
                  <a:schemeClr val="tx1"/>
                </a:solidFill>
                <a:effectLst/>
                <a:latin typeface="+mn-lt"/>
                <a:ea typeface="+mn-ea"/>
                <a:cs typeface="+mn-cs"/>
              </a:rPr>
              <a:t>contribute to an </a:t>
            </a:r>
            <a:r>
              <a:rPr lang="en-GB" sz="1200" b="0" kern="1200">
                <a:solidFill>
                  <a:schemeClr val="tx1"/>
                </a:solidFill>
                <a:effectLst/>
                <a:latin typeface="+mn-lt"/>
                <a:ea typeface="+mn-ea"/>
                <a:cs typeface="+mn-cs"/>
              </a:rPr>
              <a:t>improved entrepreneurial business environment </a:t>
            </a:r>
            <a:r>
              <a:rPr lang="en-GB" sz="1200" kern="1200">
                <a:solidFill>
                  <a:schemeClr val="tx1"/>
                </a:solidFill>
                <a:effectLst/>
                <a:latin typeface="+mn-lt"/>
                <a:ea typeface="+mn-ea"/>
                <a:cs typeface="+mn-cs"/>
              </a:rPr>
              <a:t>supporting start-ups and existing </a:t>
            </a:r>
            <a:endParaRPr lang="sv-SE" baseline="0"/>
          </a:p>
          <a:p>
            <a:endParaRPr lang="sv-SE" baseline="0"/>
          </a:p>
          <a:p>
            <a:r>
              <a:rPr lang="sv-SE" b="1" baseline="0"/>
              <a:t>Environment: </a:t>
            </a:r>
            <a:r>
              <a:rPr lang="sv-SE" b="1" baseline="0" err="1"/>
              <a:t>Differenties</a:t>
            </a:r>
            <a:r>
              <a:rPr lang="sv-SE" b="1" baseline="0"/>
              <a:t> </a:t>
            </a:r>
            <a:r>
              <a:rPr lang="sv-SE" b="1" baseline="0" err="1"/>
              <a:t>between</a:t>
            </a:r>
            <a:r>
              <a:rPr lang="sv-SE" b="1" baseline="0"/>
              <a:t> the </a:t>
            </a:r>
            <a:r>
              <a:rPr lang="sv-SE" b="1" baseline="0" err="1"/>
              <a:t>programmes</a:t>
            </a:r>
            <a:r>
              <a:rPr lang="sv-SE" b="1" baseline="0"/>
              <a:t>:</a:t>
            </a:r>
          </a:p>
          <a:p>
            <a:r>
              <a:rPr lang="en-US" baseline="0"/>
              <a:t>Nord: Protecting the environment and promoting the sustainable use of resources</a:t>
            </a:r>
            <a:endParaRPr lang="sv-SE" b="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a:t>BA: </a:t>
            </a:r>
            <a:r>
              <a:rPr lang="sv-SE" baseline="0" err="1"/>
              <a:t>Sustainable</a:t>
            </a:r>
            <a:r>
              <a:rPr lang="sv-SE" baseline="0"/>
              <a:t> </a:t>
            </a:r>
            <a:r>
              <a:rPr lang="sv-SE" baseline="0" err="1"/>
              <a:t>utilizaton</a:t>
            </a:r>
            <a:r>
              <a:rPr lang="sv-SE" baseline="0"/>
              <a:t> </a:t>
            </a:r>
            <a:r>
              <a:rPr lang="sv-SE" baseline="0" err="1"/>
              <a:t>of</a:t>
            </a:r>
            <a:r>
              <a:rPr lang="sv-SE" baseline="0"/>
              <a:t> </a:t>
            </a:r>
            <a:r>
              <a:rPr lang="sv-SE" baseline="0" err="1"/>
              <a:t>natural</a:t>
            </a:r>
            <a:r>
              <a:rPr lang="sv-SE" baseline="0"/>
              <a:t> and </a:t>
            </a:r>
            <a:r>
              <a:rPr lang="sv-SE" baseline="0" err="1"/>
              <a:t>cultral</a:t>
            </a:r>
            <a:r>
              <a:rPr lang="sv-SE" baseline="0"/>
              <a:t> </a:t>
            </a:r>
            <a:r>
              <a:rPr lang="sv-SE" baseline="0" err="1"/>
              <a:t>heritage</a:t>
            </a:r>
            <a:r>
              <a:rPr lang="sv-SE" baseline="0"/>
              <a:t>, </a:t>
            </a:r>
            <a:r>
              <a:rPr lang="sv-SE" baseline="0" err="1"/>
              <a:t>handeling</a:t>
            </a:r>
            <a:r>
              <a:rPr lang="sv-SE" baseline="0"/>
              <a:t> </a:t>
            </a:r>
            <a:r>
              <a:rPr lang="sv-SE" baseline="0" err="1"/>
              <a:t>challenges</a:t>
            </a:r>
            <a:r>
              <a:rPr lang="sv-SE" baseline="0"/>
              <a:t> in marin, </a:t>
            </a:r>
            <a:r>
              <a:rPr lang="sv-SE" baseline="0" err="1"/>
              <a:t>costal</a:t>
            </a:r>
            <a:r>
              <a:rPr lang="sv-SE" baseline="0"/>
              <a:t> and </a:t>
            </a:r>
            <a:r>
              <a:rPr lang="sv-SE" baseline="0" err="1"/>
              <a:t>mountain</a:t>
            </a:r>
            <a:r>
              <a:rPr lang="sv-SE" baseline="0"/>
              <a:t> </a:t>
            </a:r>
            <a:r>
              <a:rPr lang="sv-SE" baseline="0" err="1"/>
              <a:t>araeas</a:t>
            </a:r>
            <a:r>
              <a:rPr lang="sv-SE" baseline="0"/>
              <a:t> and in </a:t>
            </a:r>
            <a:r>
              <a:rPr lang="sv-SE" baseline="0" err="1"/>
              <a:t>water</a:t>
            </a:r>
            <a:r>
              <a:rPr lang="sv-SE" baseline="0"/>
              <a:t> </a:t>
            </a:r>
            <a:r>
              <a:rPr lang="sv-SE" baseline="0" err="1"/>
              <a:t>running</a:t>
            </a:r>
            <a:r>
              <a:rPr lang="sv-SE" baseline="0"/>
              <a:t> to the </a:t>
            </a:r>
            <a:r>
              <a:rPr lang="sv-SE" baseline="0" err="1"/>
              <a:t>sea</a:t>
            </a:r>
            <a:r>
              <a:rPr lang="sv-SE" baseline="0"/>
              <a:t> ex Spotlight </a:t>
            </a:r>
            <a:r>
              <a:rPr lang="sv-SE" baseline="0" err="1"/>
              <a:t>Highlow</a:t>
            </a:r>
            <a:r>
              <a:rPr lang="sv-SE" baseline="0"/>
              <a:t> </a:t>
            </a:r>
            <a:r>
              <a:rPr lang="sv-SE" baseline="0" err="1"/>
              <a:t>coast</a:t>
            </a:r>
            <a:r>
              <a:rPr lang="sv-SE" baseline="0"/>
              <a:t> (produktpaket för att locka besökare)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err="1"/>
              <a:t>Kolarctic</a:t>
            </a:r>
            <a:r>
              <a:rPr lang="sv-SE" baseline="0"/>
              <a:t>:</a:t>
            </a:r>
          </a:p>
          <a:p>
            <a:r>
              <a:rPr lang="sv-SE" baseline="0"/>
              <a:t>NPA – </a:t>
            </a:r>
            <a:r>
              <a:rPr lang="sv-SE" b="0" baseline="0"/>
              <a:t>Energy </a:t>
            </a:r>
            <a:r>
              <a:rPr lang="sv-SE" b="0" baseline="0" err="1"/>
              <a:t>efficency</a:t>
            </a:r>
            <a:r>
              <a:rPr lang="sv-SE" b="0" baseline="0"/>
              <a:t>: </a:t>
            </a:r>
            <a:r>
              <a:rPr lang="en-GB"/>
              <a:t>Objective: </a:t>
            </a:r>
            <a:r>
              <a:rPr lang="en-GB" sz="1200"/>
              <a:t>More reliable, sustainable and affordable energy supply in remote and low dense populated areas</a:t>
            </a:r>
            <a:r>
              <a:rPr lang="en-GB" sz="1200" baseline="0"/>
              <a:t> </a:t>
            </a:r>
          </a:p>
          <a:p>
            <a:r>
              <a:rPr lang="en-GB"/>
              <a:t>Results sought: </a:t>
            </a:r>
            <a:r>
              <a:rPr lang="en-US" sz="1200"/>
              <a:t>Increased awareness about and increased readiness to invest in energy efficiency measures and renewable energy solutions whit in the housing sector and public infrastructures.</a:t>
            </a:r>
            <a:endParaRPr lang="sv-SE"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a:t>Common </a:t>
            </a:r>
            <a:r>
              <a:rPr lang="en-US" b="1" baseline="0" err="1"/>
              <a:t>Labour</a:t>
            </a:r>
            <a:r>
              <a:rPr lang="en-US" b="1" baseline="0"/>
              <a:t> Market: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Nord: Promoting employment and the mobility of </a:t>
            </a:r>
            <a:r>
              <a:rPr lang="en-US" baseline="0" err="1"/>
              <a:t>labour</a:t>
            </a: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a:t>Transport: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BA: Strategies connected to sustainable transport links in east-west direction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err="1"/>
              <a:t>Kolarctic</a:t>
            </a:r>
            <a:r>
              <a:rPr lang="en-US" baseline="0"/>
              <a:t>: </a:t>
            </a:r>
            <a:r>
              <a:rPr lang="en-US" sz="1200" b="0" kern="1200">
                <a:solidFill>
                  <a:schemeClr val="dk1"/>
                </a:solidFill>
                <a:effectLst/>
                <a:latin typeface="+mn-lt"/>
                <a:ea typeface="+mn-ea"/>
                <a:cs typeface="+mn-cs"/>
              </a:rPr>
              <a:t>Accessibility, sustainable and climate-proof transport and communication networks and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a:t>Promotion </a:t>
            </a:r>
            <a:r>
              <a:rPr lang="sv-SE" b="1" baseline="0" err="1"/>
              <a:t>of</a:t>
            </a:r>
            <a:r>
              <a:rPr lang="sv-SE" b="1" baseline="0"/>
              <a:t> </a:t>
            </a:r>
            <a:r>
              <a:rPr lang="sv-SE" b="1" baseline="0" err="1"/>
              <a:t>border</a:t>
            </a:r>
            <a:r>
              <a:rPr lang="sv-SE" b="1" baseline="0"/>
              <a:t> management and </a:t>
            </a:r>
            <a:r>
              <a:rPr lang="sv-SE" b="1" baseline="0" err="1"/>
              <a:t>border</a:t>
            </a:r>
            <a:r>
              <a:rPr lang="sv-SE" b="1" baseline="0"/>
              <a:t> </a:t>
            </a:r>
            <a:r>
              <a:rPr lang="sv-SE" b="1" baseline="0" err="1"/>
              <a:t>security</a:t>
            </a:r>
            <a:r>
              <a:rPr lang="sv-SE" b="1" baseline="0"/>
              <a:t>, </a:t>
            </a:r>
            <a:r>
              <a:rPr lang="sv-SE" b="1" baseline="0" err="1"/>
              <a:t>mobility</a:t>
            </a:r>
            <a:r>
              <a:rPr lang="sv-SE" b="1" baseline="0"/>
              <a:t> and migration management</a:t>
            </a:r>
            <a:endParaRPr lang="en-US" sz="1200" b="1" kern="120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err="1">
                <a:solidFill>
                  <a:schemeClr val="dk1"/>
                </a:solidFill>
                <a:effectLst/>
                <a:latin typeface="+mn-lt"/>
                <a:ea typeface="+mn-ea"/>
                <a:cs typeface="+mn-cs"/>
              </a:rPr>
              <a:t>Kolarctic</a:t>
            </a:r>
            <a:r>
              <a:rPr lang="en-US" sz="1200" b="0" kern="1200">
                <a:solidFill>
                  <a:schemeClr val="dk1"/>
                </a:solidFill>
                <a:effectLst/>
                <a:latin typeface="+mn-lt"/>
                <a:ea typeface="+mn-ea"/>
                <a:cs typeface="+mn-cs"/>
              </a:rPr>
              <a:t>: </a:t>
            </a:r>
            <a:r>
              <a:rPr lang="sv-SE"/>
              <a:t>The </a:t>
            </a:r>
            <a:r>
              <a:rPr lang="sv-SE" err="1"/>
              <a:t>nature</a:t>
            </a:r>
            <a:r>
              <a:rPr lang="sv-SE" baseline="0"/>
              <a:t> </a:t>
            </a:r>
            <a:r>
              <a:rPr lang="sv-SE" baseline="0" err="1"/>
              <a:t>of</a:t>
            </a:r>
            <a:r>
              <a:rPr lang="sv-SE" baseline="0"/>
              <a:t> </a:t>
            </a:r>
            <a:r>
              <a:rPr lang="sv-SE" baseline="0" err="1"/>
              <a:t>Kolarctic</a:t>
            </a:r>
            <a:r>
              <a:rPr lang="sv-SE" baseline="0"/>
              <a:t> as a CBC </a:t>
            </a:r>
            <a:r>
              <a:rPr lang="sv-SE" baseline="0" err="1"/>
              <a:t>programme</a:t>
            </a:r>
            <a:r>
              <a:rPr lang="sv-SE" baseline="0"/>
              <a:t> </a:t>
            </a:r>
            <a:r>
              <a:rPr lang="sv-SE" baseline="0" err="1"/>
              <a:t>across</a:t>
            </a:r>
            <a:r>
              <a:rPr lang="sv-SE" baseline="0"/>
              <a:t> the </a:t>
            </a:r>
            <a:r>
              <a:rPr lang="sv-SE" baseline="0" err="1"/>
              <a:t>external</a:t>
            </a:r>
            <a:r>
              <a:rPr lang="sv-SE" baseline="0"/>
              <a:t> </a:t>
            </a:r>
            <a:r>
              <a:rPr lang="sv-SE" baseline="0" err="1"/>
              <a:t>borders</a:t>
            </a:r>
            <a:r>
              <a:rPr lang="sv-SE" baseline="0"/>
              <a:t> </a:t>
            </a:r>
            <a:r>
              <a:rPr lang="sv-SE" baseline="0" err="1"/>
              <a:t>can</a:t>
            </a:r>
            <a:r>
              <a:rPr lang="sv-SE" baseline="0"/>
              <a:t> be </a:t>
            </a:r>
            <a:r>
              <a:rPr lang="sv-SE" baseline="0" err="1"/>
              <a:t>seen</a:t>
            </a:r>
            <a:r>
              <a:rPr lang="sv-SE" baseline="0"/>
              <a:t> </a:t>
            </a:r>
            <a:r>
              <a:rPr lang="sv-SE" baseline="0" err="1"/>
              <a:t>here</a:t>
            </a:r>
            <a:r>
              <a:rPr lang="sv-SE" baseline="0"/>
              <a:t>: </a:t>
            </a:r>
            <a:r>
              <a:rPr lang="sv-SE" baseline="0" err="1"/>
              <a:t>One</a:t>
            </a:r>
            <a:r>
              <a:rPr lang="sv-SE" baseline="0"/>
              <a:t> </a:t>
            </a:r>
            <a:r>
              <a:rPr lang="sv-SE" baseline="0" err="1"/>
              <a:t>of</a:t>
            </a:r>
            <a:r>
              <a:rPr lang="sv-SE" baseline="0"/>
              <a:t> </a:t>
            </a:r>
            <a:r>
              <a:rPr lang="sv-SE" baseline="0" err="1"/>
              <a:t>Kolarctic’s</a:t>
            </a:r>
            <a:r>
              <a:rPr lang="sv-SE" baseline="0"/>
              <a:t> </a:t>
            </a:r>
            <a:r>
              <a:rPr lang="sv-SE" baseline="0" err="1"/>
              <a:t>thematic</a:t>
            </a:r>
            <a:r>
              <a:rPr lang="sv-SE" baseline="0"/>
              <a:t> </a:t>
            </a:r>
            <a:r>
              <a:rPr lang="sv-SE" baseline="0" err="1"/>
              <a:t>objectives</a:t>
            </a:r>
            <a:r>
              <a:rPr lang="sv-SE" baseline="0"/>
              <a:t> is Promotion </a:t>
            </a:r>
            <a:r>
              <a:rPr lang="sv-SE" baseline="0" err="1"/>
              <a:t>of</a:t>
            </a:r>
            <a:r>
              <a:rPr lang="sv-SE" baseline="0"/>
              <a:t> </a:t>
            </a:r>
            <a:r>
              <a:rPr lang="sv-SE" baseline="0" err="1"/>
              <a:t>border</a:t>
            </a:r>
            <a:r>
              <a:rPr lang="sv-SE" baseline="0"/>
              <a:t> management and </a:t>
            </a:r>
            <a:r>
              <a:rPr lang="sv-SE" baseline="0" err="1"/>
              <a:t>border</a:t>
            </a:r>
            <a:r>
              <a:rPr lang="sv-SE" baseline="0"/>
              <a:t> </a:t>
            </a:r>
            <a:r>
              <a:rPr lang="sv-SE" baseline="0" err="1"/>
              <a:t>security</a:t>
            </a:r>
            <a:r>
              <a:rPr lang="sv-SE" baseline="0"/>
              <a:t>, </a:t>
            </a:r>
            <a:r>
              <a:rPr lang="sv-SE" baseline="0" err="1"/>
              <a:t>mobility</a:t>
            </a:r>
            <a:r>
              <a:rPr lang="sv-SE" baseline="0"/>
              <a:t> and migration management.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a:p>
          <a:p>
            <a:pPr lvl="0"/>
            <a:r>
              <a:rPr lang="sv-SE" b="1" baseline="0" err="1"/>
              <a:t>Sustainability</a:t>
            </a:r>
            <a:r>
              <a:rPr lang="sv-SE" b="1" baseline="0"/>
              <a:t>: </a:t>
            </a:r>
          </a:p>
          <a:p>
            <a:pPr lvl="0"/>
            <a:r>
              <a:rPr lang="sv-SE" baseline="0"/>
              <a:t>NPA –</a:t>
            </a:r>
            <a:r>
              <a:rPr lang="en-GB">
                <a:solidFill>
                  <a:prstClr val="black"/>
                </a:solidFill>
              </a:rPr>
              <a:t>Objective: </a:t>
            </a:r>
            <a:r>
              <a:rPr lang="en-GB" sz="1200">
                <a:solidFill>
                  <a:prstClr val="black"/>
                </a:solidFill>
              </a:rPr>
              <a:t>To help communities mitigate negative impacts from climate change and from mega-investments</a:t>
            </a:r>
          </a:p>
          <a:p>
            <a:pPr lvl="0"/>
            <a:r>
              <a:rPr lang="en-GB">
                <a:solidFill>
                  <a:prstClr val="black"/>
                </a:solidFill>
              </a:rPr>
              <a:t>Results sought: </a:t>
            </a:r>
            <a:r>
              <a:rPr lang="en-GB" sz="1200">
                <a:solidFill>
                  <a:prstClr val="black"/>
                </a:solidFill>
              </a:rPr>
              <a:t>Increased preparedness for community-based sustainable environment management.</a:t>
            </a:r>
          </a:p>
          <a:p>
            <a:endParaRPr lang="sv-SE" baseline="0"/>
          </a:p>
          <a:p>
            <a:endParaRPr lang="sv-SE" b="1" baseline="0"/>
          </a:p>
          <a:p>
            <a:endParaRPr lang="sv-SE" baseline="0"/>
          </a:p>
          <a:p>
            <a:r>
              <a:rPr lang="sv-SE" baseline="0" err="1"/>
              <a:t>Many</a:t>
            </a:r>
            <a:r>
              <a:rPr lang="sv-SE" baseline="0"/>
              <a:t> partners</a:t>
            </a:r>
            <a:r>
              <a:rPr lang="en-GB" b="0"/>
              <a:t> such as universities</a:t>
            </a:r>
            <a:r>
              <a:rPr lang="en-GB" b="0" baseline="0"/>
              <a:t> and</a:t>
            </a:r>
            <a:r>
              <a:rPr lang="en-GB" b="0"/>
              <a:t> regional authorities</a:t>
            </a:r>
            <a:r>
              <a:rPr lang="en-GB" b="0" baseline="0"/>
              <a:t> are active in several of the four programmes. </a:t>
            </a:r>
            <a:endParaRPr lang="sv-SE" i="1"/>
          </a:p>
          <a:p>
            <a:endParaRPr lang="sv-SE" baseline="0"/>
          </a:p>
          <a:p>
            <a:endParaRPr lang="sv-SE" baseline="0"/>
          </a:p>
          <a:p>
            <a:endParaRPr lang="sv-SE"/>
          </a:p>
        </p:txBody>
      </p:sp>
      <p:sp>
        <p:nvSpPr>
          <p:cNvPr id="4" name="Platshållare för bildnummer 3"/>
          <p:cNvSpPr>
            <a:spLocks noGrp="1"/>
          </p:cNvSpPr>
          <p:nvPr>
            <p:ph type="sldNum" sz="quarter" idx="10"/>
          </p:nvPr>
        </p:nvSpPr>
        <p:spPr/>
        <p:txBody>
          <a:bodyPr/>
          <a:lstStyle/>
          <a:p>
            <a:fld id="{8DA5C64A-6EE7-4592-A5B1-A0DBD2092C85}" type="slidenum">
              <a:rPr lang="sv-SE" smtClean="0"/>
              <a:t>16</a:t>
            </a:fld>
            <a:endParaRPr lang="sv-SE"/>
          </a:p>
        </p:txBody>
      </p:sp>
    </p:spTree>
    <p:extLst>
      <p:ext uri="{BB962C8B-B14F-4D97-AF65-F5344CB8AC3E}">
        <p14:creationId xmlns:p14="http://schemas.microsoft.com/office/powerpoint/2010/main" val="3983557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a:t>Total budget </a:t>
            </a:r>
            <a:r>
              <a:rPr lang="sv-SE" err="1"/>
              <a:t>includes</a:t>
            </a:r>
            <a:r>
              <a:rPr lang="sv-SE"/>
              <a:t> </a:t>
            </a:r>
            <a:r>
              <a:rPr lang="sv-SE" err="1"/>
              <a:t>finance</a:t>
            </a:r>
            <a:r>
              <a:rPr lang="sv-SE" baseline="0"/>
              <a:t> from </a:t>
            </a:r>
            <a:r>
              <a:rPr lang="sv-SE" baseline="0" err="1"/>
              <a:t>memberstates</a:t>
            </a:r>
            <a:r>
              <a:rPr lang="sv-SE" baseline="0"/>
              <a:t> and </a:t>
            </a:r>
            <a:r>
              <a:rPr lang="sv-SE" baseline="0" err="1"/>
              <a:t>also</a:t>
            </a:r>
            <a:r>
              <a:rPr lang="sv-SE" baseline="0"/>
              <a:t> </a:t>
            </a:r>
            <a:r>
              <a:rPr lang="sv-SE" baseline="0" err="1"/>
              <a:t>finance</a:t>
            </a:r>
            <a:r>
              <a:rPr lang="sv-SE" baseline="0"/>
              <a:t> from non-</a:t>
            </a:r>
            <a:r>
              <a:rPr lang="sv-SE" baseline="0" err="1"/>
              <a:t>memberstates</a:t>
            </a:r>
            <a:endParaRPr lang="sv-SE" baseline="0"/>
          </a:p>
          <a:p>
            <a:pPr marL="0" marR="0" indent="0" algn="l" defTabSz="914400" rtl="0" eaLnBrk="1" fontAlgn="auto" latinLnBrk="0" hangingPunct="1">
              <a:lnSpc>
                <a:spcPct val="100000"/>
              </a:lnSpc>
              <a:spcBef>
                <a:spcPts val="0"/>
              </a:spcBef>
              <a:spcAft>
                <a:spcPts val="0"/>
              </a:spcAft>
              <a:buClrTx/>
              <a:buSzTx/>
              <a:buFontTx/>
              <a:buNone/>
              <a:tabLst/>
              <a:defRPr/>
            </a:pPr>
            <a:endParaRPr lang="sv-SE"/>
          </a:p>
          <a:p>
            <a:pPr marL="0" marR="0" indent="0" algn="l" defTabSz="914400" rtl="0" eaLnBrk="1" fontAlgn="auto" latinLnBrk="0" hangingPunct="1">
              <a:lnSpc>
                <a:spcPct val="100000"/>
              </a:lnSpc>
              <a:spcBef>
                <a:spcPts val="0"/>
              </a:spcBef>
              <a:spcAft>
                <a:spcPts val="0"/>
              </a:spcAft>
              <a:buClrTx/>
              <a:buSzTx/>
              <a:buFontTx/>
              <a:buNone/>
              <a:tabLst/>
              <a:defRPr/>
            </a:pPr>
            <a:r>
              <a:rPr lang="sv-SE" err="1"/>
              <a:t>Concerning</a:t>
            </a:r>
            <a:r>
              <a:rPr lang="sv-SE"/>
              <a:t> </a:t>
            </a:r>
            <a:r>
              <a:rPr lang="sv-SE" err="1"/>
              <a:t>Kolarctic</a:t>
            </a:r>
            <a:r>
              <a:rPr lang="sv-SE"/>
              <a:t>, the (original) plan</a:t>
            </a:r>
            <a:r>
              <a:rPr lang="sv-SE" baseline="0"/>
              <a:t> is </a:t>
            </a:r>
            <a:r>
              <a:rPr lang="sv-SE" baseline="0" err="1"/>
              <a:t>that</a:t>
            </a:r>
            <a:r>
              <a:rPr lang="sv-SE" baseline="0"/>
              <a:t> the EU </a:t>
            </a:r>
            <a:r>
              <a:rPr lang="sv-SE" baseline="0" err="1"/>
              <a:t>would</a:t>
            </a:r>
            <a:r>
              <a:rPr lang="sv-SE" baseline="0"/>
              <a:t> grant </a:t>
            </a:r>
            <a:r>
              <a:rPr lang="sv-SE" baseline="0" err="1"/>
              <a:t>another</a:t>
            </a:r>
            <a:r>
              <a:rPr lang="sv-SE" baseline="0"/>
              <a:t> part </a:t>
            </a:r>
            <a:r>
              <a:rPr lang="sv-SE" baseline="0" err="1"/>
              <a:t>of</a:t>
            </a:r>
            <a:r>
              <a:rPr lang="sv-SE" baseline="0"/>
              <a:t> </a:t>
            </a:r>
            <a:r>
              <a:rPr lang="sv-SE" baseline="0" err="1"/>
              <a:t>financing</a:t>
            </a:r>
            <a:r>
              <a:rPr lang="sv-SE" baseline="0"/>
              <a:t> to the </a:t>
            </a:r>
            <a:r>
              <a:rPr lang="sv-SE" baseline="0" err="1"/>
              <a:t>programme</a:t>
            </a:r>
            <a:r>
              <a:rPr lang="sv-SE" baseline="0"/>
              <a:t> </a:t>
            </a:r>
            <a:r>
              <a:rPr lang="sv-SE" baseline="0" err="1"/>
              <a:t>after</a:t>
            </a:r>
            <a:r>
              <a:rPr lang="sv-SE" baseline="0"/>
              <a:t> a mid-term </a:t>
            </a:r>
            <a:r>
              <a:rPr lang="sv-SE" baseline="0" err="1"/>
              <a:t>evaluation</a:t>
            </a:r>
            <a:r>
              <a:rPr lang="sv-SE" baseline="0"/>
              <a:t>. </a:t>
            </a:r>
            <a:r>
              <a:rPr lang="sv-SE" baseline="0" err="1"/>
              <a:t>But</a:t>
            </a:r>
            <a:r>
              <a:rPr lang="sv-SE" baseline="0"/>
              <a:t> </a:t>
            </a:r>
            <a:r>
              <a:rPr lang="sv-SE" baseline="0" err="1"/>
              <a:t>we</a:t>
            </a:r>
            <a:r>
              <a:rPr lang="sv-SE" baseline="0"/>
              <a:t> never </a:t>
            </a:r>
            <a:r>
              <a:rPr lang="sv-SE" baseline="0" err="1"/>
              <a:t>know</a:t>
            </a:r>
            <a:r>
              <a:rPr lang="sv-SE" baseline="0"/>
              <a:t>… so </a:t>
            </a:r>
            <a:r>
              <a:rPr lang="sv-SE" baseline="0" err="1"/>
              <a:t>here</a:t>
            </a:r>
            <a:r>
              <a:rPr lang="sv-SE" baseline="0"/>
              <a:t> is </a:t>
            </a:r>
            <a:r>
              <a:rPr lang="sv-SE" baseline="0" err="1"/>
              <a:t>only</a:t>
            </a:r>
            <a:r>
              <a:rPr lang="sv-SE" baseline="0"/>
              <a:t> the part </a:t>
            </a:r>
            <a:r>
              <a:rPr lang="sv-SE" baseline="0" err="1"/>
              <a:t>of</a:t>
            </a:r>
            <a:r>
              <a:rPr lang="sv-SE" baseline="0"/>
              <a:t> </a:t>
            </a:r>
            <a:r>
              <a:rPr lang="sv-SE" baseline="0" err="1"/>
              <a:t>Kolarctic</a:t>
            </a:r>
            <a:r>
              <a:rPr lang="sv-SE" baseline="0"/>
              <a:t> </a:t>
            </a:r>
            <a:r>
              <a:rPr lang="sv-SE" baseline="0" err="1"/>
              <a:t>financing</a:t>
            </a:r>
            <a:r>
              <a:rPr lang="sv-SE" baseline="0"/>
              <a:t> </a:t>
            </a:r>
            <a:r>
              <a:rPr lang="sv-SE" baseline="0" err="1"/>
              <a:t>that</a:t>
            </a:r>
            <a:r>
              <a:rPr lang="sv-SE" baseline="0"/>
              <a:t> has </a:t>
            </a:r>
            <a:r>
              <a:rPr lang="sv-SE" baseline="0" err="1"/>
              <a:t>been</a:t>
            </a:r>
            <a:r>
              <a:rPr lang="sv-SE" baseline="0"/>
              <a:t> </a:t>
            </a:r>
            <a:r>
              <a:rPr lang="sv-SE" baseline="0" err="1"/>
              <a:t>allocated</a:t>
            </a:r>
            <a:r>
              <a:rPr lang="sv-SE" baseline="0"/>
              <a:t> by the EU so far. </a:t>
            </a:r>
            <a:endParaRPr lang="sv-SE"/>
          </a:p>
          <a:p>
            <a:pPr marL="0" marR="0" indent="0" algn="l" defTabSz="914400" rtl="0" eaLnBrk="1" fontAlgn="auto" latinLnBrk="0" hangingPunct="1">
              <a:lnSpc>
                <a:spcPct val="100000"/>
              </a:lnSpc>
              <a:spcBef>
                <a:spcPts val="0"/>
              </a:spcBef>
              <a:spcAft>
                <a:spcPts val="0"/>
              </a:spcAft>
              <a:buClrTx/>
              <a:buSzTx/>
              <a:buFontTx/>
              <a:buNone/>
              <a:tabLst/>
              <a:defRPr/>
            </a:pPr>
            <a:endParaRPr lang="sv-SE"/>
          </a:p>
          <a:p>
            <a:endParaRPr lang="sv-SE"/>
          </a:p>
        </p:txBody>
      </p:sp>
      <p:sp>
        <p:nvSpPr>
          <p:cNvPr id="4" name="Platshållare för bildnummer 3"/>
          <p:cNvSpPr>
            <a:spLocks noGrp="1"/>
          </p:cNvSpPr>
          <p:nvPr>
            <p:ph type="sldNum" sz="quarter" idx="10"/>
          </p:nvPr>
        </p:nvSpPr>
        <p:spPr/>
        <p:txBody>
          <a:bodyPr/>
          <a:lstStyle/>
          <a:p>
            <a:fld id="{8DA5C64A-6EE7-4592-A5B1-A0DBD2092C85}" type="slidenum">
              <a:rPr lang="sv-SE" smtClean="0"/>
              <a:t>17</a:t>
            </a:fld>
            <a:endParaRPr lang="sv-SE"/>
          </a:p>
        </p:txBody>
      </p:sp>
    </p:spTree>
    <p:extLst>
      <p:ext uri="{BB962C8B-B14F-4D97-AF65-F5344CB8AC3E}">
        <p14:creationId xmlns:p14="http://schemas.microsoft.com/office/powerpoint/2010/main" val="1594972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err="1"/>
              <a:t>What</a:t>
            </a:r>
            <a:r>
              <a:rPr lang="sv-SE"/>
              <a:t> </a:t>
            </a:r>
            <a:r>
              <a:rPr lang="sv-SE" err="1"/>
              <a:t>have</a:t>
            </a:r>
            <a:r>
              <a:rPr lang="sv-SE"/>
              <a:t> </a:t>
            </a:r>
            <a:r>
              <a:rPr lang="sv-SE" err="1"/>
              <a:t>we</a:t>
            </a:r>
            <a:r>
              <a:rPr lang="sv-SE"/>
              <a:t> </a:t>
            </a:r>
            <a:r>
              <a:rPr lang="sv-SE" err="1"/>
              <a:t>been</a:t>
            </a:r>
            <a:r>
              <a:rPr lang="sv-SE"/>
              <a:t> </a:t>
            </a:r>
            <a:r>
              <a:rPr lang="sv-SE" err="1"/>
              <a:t>doing</a:t>
            </a:r>
            <a:r>
              <a:rPr lang="sv-SE"/>
              <a:t> so far?</a:t>
            </a:r>
          </a:p>
          <a:p>
            <a:r>
              <a:rPr lang="sv-SE"/>
              <a:t>Meeting </a:t>
            </a:r>
            <a:r>
              <a:rPr lang="sv-SE" err="1"/>
              <a:t>between</a:t>
            </a:r>
            <a:r>
              <a:rPr lang="sv-SE"/>
              <a:t> the </a:t>
            </a:r>
            <a:r>
              <a:rPr lang="sv-SE" err="1"/>
              <a:t>programmes</a:t>
            </a:r>
            <a:r>
              <a:rPr lang="sv-SE"/>
              <a:t> (</a:t>
            </a:r>
            <a:r>
              <a:rPr lang="sv-SE" err="1"/>
              <a:t>physical</a:t>
            </a:r>
            <a:r>
              <a:rPr lang="sv-SE"/>
              <a:t> and via</a:t>
            </a:r>
            <a:r>
              <a:rPr lang="sv-SE" baseline="0"/>
              <a:t> </a:t>
            </a:r>
            <a:r>
              <a:rPr lang="sv-SE" baseline="0" err="1"/>
              <a:t>skype</a:t>
            </a:r>
            <a:r>
              <a:rPr lang="sv-SE" baseline="0"/>
              <a:t>) </a:t>
            </a:r>
            <a:r>
              <a:rPr lang="sv-SE" baseline="0" err="1"/>
              <a:t>where</a:t>
            </a:r>
            <a:r>
              <a:rPr lang="sv-SE" baseline="0"/>
              <a:t> </a:t>
            </a:r>
            <a:r>
              <a:rPr lang="sv-SE" baseline="0" err="1"/>
              <a:t>we</a:t>
            </a:r>
            <a:r>
              <a:rPr lang="sv-SE" baseline="0"/>
              <a:t> </a:t>
            </a:r>
            <a:r>
              <a:rPr lang="sv-SE" baseline="0" err="1"/>
              <a:t>have</a:t>
            </a:r>
            <a:r>
              <a:rPr lang="sv-SE" baseline="0"/>
              <a:t> </a:t>
            </a:r>
            <a:r>
              <a:rPr lang="sv-SE" baseline="0" err="1"/>
              <a:t>discussed</a:t>
            </a:r>
            <a:r>
              <a:rPr lang="sv-SE" baseline="0"/>
              <a:t> the forms </a:t>
            </a:r>
            <a:r>
              <a:rPr lang="sv-SE" baseline="0" err="1"/>
              <a:t>of</a:t>
            </a:r>
            <a:r>
              <a:rPr lang="sv-SE" baseline="0"/>
              <a:t> </a:t>
            </a:r>
            <a:r>
              <a:rPr lang="sv-SE" baseline="0" err="1"/>
              <a:t>our</a:t>
            </a:r>
            <a:r>
              <a:rPr lang="sv-SE" baseline="0"/>
              <a:t> </a:t>
            </a:r>
            <a:r>
              <a:rPr lang="sv-SE" baseline="0" err="1"/>
              <a:t>cooperation</a:t>
            </a:r>
            <a:r>
              <a:rPr lang="sv-SE" baseline="0"/>
              <a:t> and </a:t>
            </a:r>
            <a:r>
              <a:rPr lang="sv-SE" baseline="0" err="1"/>
              <a:t>where</a:t>
            </a:r>
            <a:r>
              <a:rPr lang="sv-SE" baseline="0"/>
              <a:t> </a:t>
            </a:r>
            <a:r>
              <a:rPr lang="sv-SE" baseline="0" err="1"/>
              <a:t>we</a:t>
            </a:r>
            <a:r>
              <a:rPr lang="sv-SE" baseline="0"/>
              <a:t> as </a:t>
            </a:r>
            <a:r>
              <a:rPr lang="sv-SE" baseline="0" err="1"/>
              <a:t>programmes</a:t>
            </a:r>
            <a:r>
              <a:rPr lang="sv-SE" baseline="0"/>
              <a:t> and </a:t>
            </a:r>
            <a:r>
              <a:rPr lang="sv-SE" baseline="0" err="1"/>
              <a:t>also</a:t>
            </a:r>
            <a:r>
              <a:rPr lang="sv-SE" baseline="0"/>
              <a:t> </a:t>
            </a:r>
            <a:r>
              <a:rPr lang="sv-SE" baseline="0" err="1"/>
              <a:t>our</a:t>
            </a:r>
            <a:r>
              <a:rPr lang="sv-SE" baseline="0"/>
              <a:t> </a:t>
            </a:r>
            <a:r>
              <a:rPr lang="sv-SE" baseline="0" err="1"/>
              <a:t>ongoing</a:t>
            </a:r>
            <a:r>
              <a:rPr lang="sv-SE" baseline="0"/>
              <a:t> </a:t>
            </a:r>
            <a:r>
              <a:rPr lang="sv-SE" baseline="0" err="1"/>
              <a:t>projects</a:t>
            </a:r>
            <a:r>
              <a:rPr lang="sv-SE" baseline="0"/>
              <a:t> </a:t>
            </a:r>
            <a:r>
              <a:rPr lang="sv-SE" baseline="0" err="1"/>
              <a:t>could</a:t>
            </a:r>
            <a:r>
              <a:rPr lang="sv-SE" baseline="0"/>
              <a:t> benefit from the </a:t>
            </a:r>
            <a:r>
              <a:rPr lang="sv-SE" baseline="0" err="1"/>
              <a:t>cooperation</a:t>
            </a:r>
            <a:endParaRPr lang="sv-SE" baseline="0"/>
          </a:p>
          <a:p>
            <a:endParaRPr lang="sv-SE" baseline="0"/>
          </a:p>
          <a:p>
            <a:r>
              <a:rPr lang="sv-SE" baseline="0" err="1"/>
              <a:t>We</a:t>
            </a:r>
            <a:r>
              <a:rPr lang="sv-SE" baseline="0"/>
              <a:t> </a:t>
            </a:r>
            <a:r>
              <a:rPr lang="sv-SE" baseline="0" err="1"/>
              <a:t>have</a:t>
            </a:r>
            <a:r>
              <a:rPr lang="sv-SE" baseline="0"/>
              <a:t> </a:t>
            </a:r>
            <a:r>
              <a:rPr lang="sv-SE" baseline="0" err="1"/>
              <a:t>made</a:t>
            </a:r>
            <a:r>
              <a:rPr lang="sv-SE" baseline="0"/>
              <a:t> a </a:t>
            </a:r>
            <a:r>
              <a:rPr lang="sv-SE" baseline="0" err="1"/>
              <a:t>roadmap</a:t>
            </a:r>
            <a:r>
              <a:rPr lang="sv-SE" baseline="0"/>
              <a:t> (</a:t>
            </a:r>
            <a:r>
              <a:rPr lang="sv-SE" baseline="0" err="1"/>
              <a:t>three</a:t>
            </a:r>
            <a:r>
              <a:rPr lang="sv-SE" baseline="0"/>
              <a:t> strands) (</a:t>
            </a:r>
            <a:r>
              <a:rPr lang="sv-SE" baseline="0" err="1"/>
              <a:t>some</a:t>
            </a:r>
            <a:r>
              <a:rPr lang="sv-SE" baseline="0"/>
              <a:t> </a:t>
            </a:r>
            <a:r>
              <a:rPr lang="sv-SE" baseline="0" err="1"/>
              <a:t>overlapps</a:t>
            </a:r>
            <a:r>
              <a:rPr lang="sv-SE" baseline="0"/>
              <a:t> </a:t>
            </a:r>
            <a:r>
              <a:rPr lang="sv-SE" baseline="0" err="1"/>
              <a:t>between</a:t>
            </a:r>
            <a:r>
              <a:rPr lang="sv-SE" baseline="0"/>
              <a:t> the strands)</a:t>
            </a:r>
          </a:p>
        </p:txBody>
      </p:sp>
      <p:sp>
        <p:nvSpPr>
          <p:cNvPr id="4" name="Platshållare för bildnummer 3"/>
          <p:cNvSpPr>
            <a:spLocks noGrp="1"/>
          </p:cNvSpPr>
          <p:nvPr>
            <p:ph type="sldNum" sz="quarter" idx="10"/>
          </p:nvPr>
        </p:nvSpPr>
        <p:spPr/>
        <p:txBody>
          <a:bodyPr/>
          <a:lstStyle/>
          <a:p>
            <a:fld id="{8DA5C64A-6EE7-4592-A5B1-A0DBD2092C85}" type="slidenum">
              <a:rPr lang="sv-SE" smtClean="0"/>
              <a:t>18</a:t>
            </a:fld>
            <a:endParaRPr lang="sv-SE"/>
          </a:p>
        </p:txBody>
      </p:sp>
    </p:spTree>
    <p:extLst>
      <p:ext uri="{BB962C8B-B14F-4D97-AF65-F5344CB8AC3E}">
        <p14:creationId xmlns:p14="http://schemas.microsoft.com/office/powerpoint/2010/main" val="2873364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a:p>
          <a:p>
            <a:pPr marL="228600" indent="-228600">
              <a:buFont typeface="Arial" panose="020B0604020202020204" pitchFamily="34" charset="0"/>
              <a:buAutoNum type="arabicPeriod"/>
            </a:pPr>
            <a:r>
              <a:rPr lang="en-GB" b="1" kern="1200">
                <a:effectLst/>
                <a:latin typeface="+mn-lt"/>
                <a:ea typeface="+mn-ea"/>
                <a:cs typeface="+mn-cs"/>
              </a:rPr>
              <a:t>operations of Arctic programmes</a:t>
            </a:r>
            <a:r>
              <a:rPr lang="en-GB" b="1" kern="1200" baseline="0">
                <a:effectLst/>
                <a:latin typeface="+mn-lt"/>
                <a:ea typeface="+mn-ea"/>
                <a:cs typeface="+mn-cs"/>
              </a:rPr>
              <a:t> </a:t>
            </a:r>
            <a:r>
              <a:rPr lang="en-GB" kern="1200">
                <a:effectLst/>
                <a:latin typeface="+mn-lt"/>
                <a:ea typeface="+mn-ea"/>
                <a:cs typeface="+mn-cs"/>
              </a:rPr>
              <a:t>is about cooperation and coordination of the day to day work of the programmes aiming at a more efficient use of the programme funding for example through common project development, coordinated calls, clustering of funded projects and common information activities.</a:t>
            </a:r>
            <a:r>
              <a:rPr lang="en-GB"/>
              <a:t>  </a:t>
            </a:r>
            <a:endParaRPr lang="en-GB">
              <a:latin typeface="+mn-lt"/>
            </a:endParaRPr>
          </a:p>
          <a:p>
            <a:endParaRPr lang="en-GB" sz="1200" b="0" kern="1200">
              <a:solidFill>
                <a:schemeClr val="tx1"/>
              </a:solidFill>
              <a:effectLst/>
              <a:latin typeface="+mn-lt"/>
              <a:ea typeface="+mn-ea"/>
              <a:cs typeface="+mn-cs"/>
            </a:endParaRPr>
          </a:p>
          <a:p>
            <a:r>
              <a:rPr lang="en-GB" b="0" kern="1200">
                <a:effectLst/>
                <a:latin typeface="+mn-lt"/>
                <a:ea typeface="+mn-ea"/>
                <a:cs typeface="+mn-cs"/>
              </a:rPr>
              <a:t>The overarching purpose for work envisaged under this strand is to improve the efficiency of the programmes by means of…</a:t>
            </a:r>
            <a:endParaRPr lang="sv-SE" kern="1200">
              <a:effectLst/>
              <a:latin typeface="+mn-lt"/>
              <a:ea typeface="+mn-ea"/>
              <a:cs typeface="+mn-cs"/>
            </a:endParaRPr>
          </a:p>
          <a:p>
            <a:pPr marL="0" indent="0">
              <a:buFont typeface="Arial" panose="020B0604020202020204" pitchFamily="34" charset="0"/>
              <a:buNone/>
            </a:pPr>
            <a:endParaRPr lang="en-GB"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through the basic channels of communication such as the programmes´</a:t>
            </a:r>
            <a:r>
              <a:rPr lang="en-GB" baseline="0"/>
              <a:t> websites</a:t>
            </a:r>
            <a:r>
              <a:rPr lang="en-GB"/>
              <a:t>, COMMON information about the programmes</a:t>
            </a:r>
            <a:r>
              <a:rPr lang="en-GB" baseline="0"/>
              <a:t> in the Arctic area and what we are doing in our cooperation</a:t>
            </a:r>
            <a:endParaRPr lang="en-GB" kern="120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accent5">
                  <a:lumMod val="50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fewer overlaps and repetitions, pooling of resources, more targeted actions and coordinated assessments of applications. To</a:t>
            </a:r>
            <a:r>
              <a:rPr lang="en-GB" baseline="0"/>
              <a:t> achieve this we share our applications between the programmes (basic information) so that we can see if we have any similar project or partners in other projects in other programmes and we also tries to bring projects together within different themes (cross-programmes)</a:t>
            </a:r>
            <a:endParaRPr lang="sv-SE"/>
          </a:p>
          <a:p>
            <a:endParaRPr lang="en-GB" sz="1200" b="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better partnership development, better guidance from programme bodies during projects development and implementation , better preparation of calls, more targeted calls – we can all have better</a:t>
            </a:r>
            <a:r>
              <a:rPr lang="en-GB" baseline="0"/>
              <a:t> knowledge about what is going on in other programmes and help our projects to find partners/other projects in other programmes within their area – we also help projects to reach a wider audience through using project-examples from other programmes on for examples annual events. Which bring us to:</a:t>
            </a:r>
            <a:endParaRPr lang="sv-SE"/>
          </a:p>
          <a:p>
            <a:pPr marL="0" indent="0">
              <a:buFont typeface="Arial" panose="020B0604020202020204" pitchFamily="34" charset="0"/>
              <a:buNone/>
            </a:pPr>
            <a:endParaRPr lang="en-GB" sz="1200" kern="1200">
              <a:solidFill>
                <a:schemeClr val="tx1"/>
              </a:solidFill>
              <a:effectLst/>
              <a:latin typeface="+mn-lt"/>
              <a:ea typeface="+mn-ea"/>
              <a:cs typeface="+mn-cs"/>
            </a:endParaRPr>
          </a:p>
          <a:p>
            <a:pPr marL="171450" indent="-171450">
              <a:buFont typeface="Arial" panose="020B0604020202020204" pitchFamily="34" charset="0"/>
              <a:buChar char="•"/>
              <a:defRPr/>
            </a:pPr>
            <a:r>
              <a:rPr lang="en-GB"/>
              <a:t>though common communication actions and involvement of broader and more relevant target groups </a:t>
            </a:r>
            <a:endParaRPr lang="sv-SE" sz="1200">
              <a:solidFill>
                <a:schemeClr val="accent5">
                  <a:lumMod val="50000"/>
                </a:schemeClr>
              </a:solidFill>
            </a:endParaRPr>
          </a:p>
          <a:p>
            <a:pPr marL="0" indent="0">
              <a:buFont typeface="Arial" panose="020B0604020202020204" pitchFamily="34" charset="0"/>
              <a:buNone/>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Whish to show how</a:t>
            </a:r>
            <a:r>
              <a:rPr lang="en-GB" baseline="0"/>
              <a:t> our programmes through the projects have </a:t>
            </a:r>
            <a:r>
              <a:rPr lang="en-GB"/>
              <a:t>impact at local and regional level</a:t>
            </a:r>
            <a:endParaRPr lang="sv-SE"/>
          </a:p>
          <a:p>
            <a:pPr marL="0" indent="0">
              <a:buFont typeface="Arial" panose="020B0604020202020204" pitchFamily="34" charset="0"/>
              <a:buNone/>
            </a:pPr>
            <a:endParaRPr lang="en-GB" sz="1200" kern="1200">
              <a:solidFill>
                <a:schemeClr val="tx1"/>
              </a:solidFill>
              <a:effectLst/>
              <a:latin typeface="+mn-lt"/>
              <a:ea typeface="+mn-ea"/>
              <a:cs typeface="+mn-cs"/>
            </a:endParaRPr>
          </a:p>
          <a:p>
            <a:pPr indent="-285750">
              <a:buChar char="•"/>
            </a:pPr>
            <a:r>
              <a:rPr lang="en-GB"/>
              <a:t>As programmes we are much more aware of each other, and what each programme’s specific role is. This makes it easier for us to communicate with potential applicants in the near and further future. </a:t>
            </a:r>
            <a:endParaRPr/>
          </a:p>
          <a:p>
            <a:pPr indent="-285750">
              <a:buChar char="•"/>
            </a:pPr>
            <a:r>
              <a:rPr lang="en-GB"/>
              <a:t>We have included in our application assessment routine that we share applications with each other to avoid overlap</a:t>
            </a:r>
            <a:endParaRPr/>
          </a:p>
          <a:p>
            <a:pPr indent="-285750">
              <a:buChar char="•"/>
            </a:pPr>
            <a:r>
              <a:rPr lang="en-GB"/>
              <a:t>We are starting to notice economies of scale, because we are organising events in rotation, and will start to see further benefits when we develop joint publications, instead of programme by programme.</a:t>
            </a:r>
            <a:endParaRPr/>
          </a:p>
          <a:p>
            <a:endParaRPr lang="sv-SE" baseline="0"/>
          </a:p>
          <a:p>
            <a:pPr marL="0" indent="0">
              <a:buFont typeface="Arial" panose="020B0604020202020204" pitchFamily="34" charset="0"/>
              <a:buNone/>
            </a:pPr>
            <a:endParaRPr lang="sv-SE" baseline="0"/>
          </a:p>
          <a:p>
            <a:pPr marL="0" indent="0">
              <a:buFont typeface="Arial" panose="020B0604020202020204" pitchFamily="34" charset="0"/>
              <a:buNone/>
            </a:pPr>
            <a:endParaRPr lang="sv-SE"/>
          </a:p>
        </p:txBody>
      </p:sp>
      <p:sp>
        <p:nvSpPr>
          <p:cNvPr id="4" name="Platshållare för bildnummer 3"/>
          <p:cNvSpPr>
            <a:spLocks noGrp="1"/>
          </p:cNvSpPr>
          <p:nvPr>
            <p:ph type="sldNum" sz="quarter" idx="10"/>
          </p:nvPr>
        </p:nvSpPr>
        <p:spPr/>
        <p:txBody>
          <a:bodyPr/>
          <a:lstStyle/>
          <a:p>
            <a:fld id="{8DA5C64A-6EE7-4592-A5B1-A0DBD2092C85}" type="slidenum">
              <a:rPr lang="sv-SE" smtClean="0"/>
              <a:t>19</a:t>
            </a:fld>
            <a:endParaRPr lang="sv-SE"/>
          </a:p>
        </p:txBody>
      </p:sp>
    </p:spTree>
    <p:extLst>
      <p:ext uri="{BB962C8B-B14F-4D97-AF65-F5344CB8AC3E}">
        <p14:creationId xmlns:p14="http://schemas.microsoft.com/office/powerpoint/2010/main" val="607430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b="1" i="0" kern="1200">
                <a:effectLst/>
                <a:latin typeface="+mn-lt"/>
                <a:ea typeface="+mn-ea"/>
                <a:cs typeface="+mn-cs"/>
              </a:rPr>
              <a:t>2. “strategic and thematic initiatives” </a:t>
            </a:r>
            <a:r>
              <a:rPr lang="en-GB" kern="1200">
                <a:effectLst/>
                <a:latin typeface="+mn-lt"/>
                <a:ea typeface="+mn-ea"/>
                <a:cs typeface="+mn-cs"/>
              </a:rPr>
              <a:t>is about how the programmes can be more visible in relation to key stakeholders groups, how results can be communicated more efficient and about initiatives in relation to themes of specific Arctic importance.</a:t>
            </a:r>
            <a:r>
              <a:rPr lang="en-GB"/>
              <a:t> </a:t>
            </a:r>
            <a:endParaRPr lang="en-GB" sz="1200" kern="1200">
              <a:solidFill>
                <a:schemeClr val="tx1"/>
              </a:solidFill>
              <a:effectLst/>
              <a:latin typeface="+mn-lt"/>
              <a:ea typeface="+mn-ea"/>
              <a:cs typeface="+mn-cs"/>
            </a:endParaRPr>
          </a:p>
          <a:p>
            <a:endParaRPr lang="en-GB" sz="1200" b="1" kern="1200">
              <a:solidFill>
                <a:schemeClr val="tx1"/>
              </a:solidFill>
              <a:effectLst/>
              <a:latin typeface="+mn-lt"/>
              <a:ea typeface="+mn-ea"/>
              <a:cs typeface="+mn-cs"/>
            </a:endParaRPr>
          </a:p>
          <a:p>
            <a:r>
              <a:rPr lang="en-GB" b="0" kern="1200">
                <a:effectLst/>
                <a:latin typeface="+mn-lt"/>
                <a:ea typeface="+mn-ea"/>
                <a:cs typeface="+mn-cs"/>
              </a:rPr>
              <a:t>The overall purpose of the work under this strand is to support the strategic positioning of the Arctic cooperation area. In particular we aim to promote…</a:t>
            </a:r>
            <a:endParaRPr lang="sv-SE" b="0" kern="1200">
              <a:effectLst/>
              <a:latin typeface="+mn-lt"/>
              <a:ea typeface="+mn-ea"/>
              <a:cs typeface="+mn-cs"/>
            </a:endParaRPr>
          </a:p>
          <a:p>
            <a:endParaRPr lang="sv-SE"/>
          </a:p>
          <a:p>
            <a:pPr marL="171450" indent="-171450">
              <a:buFont typeface="Arial" panose="020B0604020202020204" pitchFamily="34" charset="0"/>
              <a:buChar char="•"/>
              <a:defRPr/>
            </a:pPr>
            <a:r>
              <a:rPr lang="en-GB"/>
              <a:t>showcase strategic implementation in order to highlight the importance and uniqueness of the Arctic region and cooperation. </a:t>
            </a:r>
            <a:endParaRPr lang="sv-SE"/>
          </a:p>
          <a:p>
            <a:pPr>
              <a:defRPr/>
            </a:pPr>
            <a:r>
              <a:rPr lang="en-GB"/>
              <a:t> </a:t>
            </a:r>
            <a:endParaRPr lang="sv-SE"/>
          </a:p>
          <a:p>
            <a:pPr indent="285750">
              <a:buChar char="•"/>
            </a:pPr>
            <a:r>
              <a:rPr lang="en-GB"/>
              <a:t>Greater awareness of Arctic cooperation among the funded projects through the Arctic project awards, which rewards good practice projects. This should result in a higher visibility of these practices. The full effect of this is still to come. </a:t>
            </a:r>
            <a:endParaRPr lang="en-US"/>
          </a:p>
          <a:p>
            <a:pPr indent="285750">
              <a:buChar char="•"/>
            </a:pPr>
            <a:r>
              <a:rPr lang="en-GB"/>
              <a:t>Projects from the different programmes have started to get to know each other and are starting to cooperate (clustering projects) on a thematic basis. </a:t>
            </a:r>
            <a:endParaRPr lang="en-US"/>
          </a:p>
          <a:p>
            <a:pPr indent="285750">
              <a:buChar char="•"/>
            </a:pPr>
            <a:r>
              <a:rPr lang="en-GB"/>
              <a:t>As cooperating programmes we have received recognition from the European Commission; we have a voice. </a:t>
            </a:r>
            <a:endParaRPr lang="en-US"/>
          </a:p>
          <a:p>
            <a:endParaRPr lang="sv-SE"/>
          </a:p>
        </p:txBody>
      </p:sp>
      <p:sp>
        <p:nvSpPr>
          <p:cNvPr id="4" name="Platshållare för bildnummer 3"/>
          <p:cNvSpPr>
            <a:spLocks noGrp="1"/>
          </p:cNvSpPr>
          <p:nvPr>
            <p:ph type="sldNum" sz="quarter" idx="10"/>
          </p:nvPr>
        </p:nvSpPr>
        <p:spPr/>
        <p:txBody>
          <a:bodyPr/>
          <a:lstStyle/>
          <a:p>
            <a:fld id="{8DA5C64A-6EE7-4592-A5B1-A0DBD2092C85}" type="slidenum">
              <a:rPr lang="sv-SE" smtClean="0"/>
              <a:t>20</a:t>
            </a:fld>
            <a:endParaRPr lang="sv-SE"/>
          </a:p>
        </p:txBody>
      </p:sp>
    </p:spTree>
    <p:extLst>
      <p:ext uri="{BB962C8B-B14F-4D97-AF65-F5344CB8AC3E}">
        <p14:creationId xmlns:p14="http://schemas.microsoft.com/office/powerpoint/2010/main" val="714884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en-GB" sz="1200" b="1" kern="1200">
                <a:solidFill>
                  <a:schemeClr val="tx1"/>
                </a:solidFill>
                <a:effectLst/>
                <a:latin typeface="+mn-lt"/>
                <a:ea typeface="+mn-ea"/>
                <a:cs typeface="+mn-cs"/>
              </a:rPr>
              <a:t>3.</a:t>
            </a:r>
            <a:r>
              <a:rPr lang="en-GB" sz="1200" b="1" kern="1200" baseline="0">
                <a:solidFill>
                  <a:schemeClr val="tx1"/>
                </a:solidFill>
                <a:effectLst/>
                <a:latin typeface="+mn-lt"/>
                <a:ea typeface="+mn-ea"/>
                <a:cs typeface="+mn-cs"/>
              </a:rPr>
              <a:t> </a:t>
            </a:r>
            <a:r>
              <a:rPr lang="en-GB" sz="1200" b="1" kern="1200">
                <a:solidFill>
                  <a:schemeClr val="tx1"/>
                </a:solidFill>
                <a:effectLst/>
                <a:latin typeface="+mn-lt"/>
                <a:ea typeface="+mn-ea"/>
                <a:cs typeface="+mn-cs"/>
              </a:rPr>
              <a:t>“preparation for the post-2020 programming” </a:t>
            </a:r>
            <a:r>
              <a:rPr lang="en-GB" sz="1200" kern="1200">
                <a:solidFill>
                  <a:schemeClr val="tx1"/>
                </a:solidFill>
                <a:effectLst/>
                <a:latin typeface="+mn-lt"/>
                <a:ea typeface="+mn-ea"/>
                <a:cs typeface="+mn-cs"/>
              </a:rPr>
              <a:t>is about utilising the experiences gained from the cooperation for the future programming process for example through common documentation and information about gained results. </a:t>
            </a:r>
            <a:endParaRPr lang="sv-SE" sz="1200" kern="1200">
              <a:solidFill>
                <a:schemeClr val="tx1"/>
              </a:solidFill>
              <a:effectLst/>
              <a:latin typeface="+mn-lt"/>
              <a:ea typeface="+mn-ea"/>
              <a:cs typeface="+mn-cs"/>
            </a:endParaRPr>
          </a:p>
          <a:p>
            <a:endParaRPr lang="en-GB" sz="1200" b="1"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The main purpose of the work is to be well prepared for the negotiations  for future programme period .</a:t>
            </a:r>
            <a:endParaRPr lang="sv-SE" sz="1200" kern="1200">
              <a:solidFill>
                <a:schemeClr val="tx1"/>
              </a:solidFill>
              <a:effectLst/>
              <a:latin typeface="+mn-lt"/>
              <a:ea typeface="+mn-ea"/>
              <a:cs typeface="+mn-cs"/>
            </a:endParaRPr>
          </a:p>
          <a:p>
            <a:endParaRPr lang="sv-SE"/>
          </a:p>
          <a:p>
            <a:r>
              <a:rPr lang="sv-SE" err="1"/>
              <a:t>Some</a:t>
            </a:r>
            <a:r>
              <a:rPr lang="sv-SE"/>
              <a:t> </a:t>
            </a:r>
            <a:r>
              <a:rPr lang="sv-SE" err="1"/>
              <a:t>of</a:t>
            </a:r>
            <a:r>
              <a:rPr lang="sv-SE"/>
              <a:t> the </a:t>
            </a:r>
            <a:r>
              <a:rPr lang="sv-SE" err="1"/>
              <a:t>more</a:t>
            </a:r>
            <a:r>
              <a:rPr lang="sv-SE"/>
              <a:t> ”hands-on</a:t>
            </a:r>
            <a:r>
              <a:rPr lang="sv-SE" baseline="0"/>
              <a:t>-</a:t>
            </a:r>
            <a:r>
              <a:rPr lang="sv-SE" baseline="0" err="1"/>
              <a:t>activities</a:t>
            </a:r>
            <a:r>
              <a:rPr lang="sv-SE" baseline="0"/>
              <a:t>” </a:t>
            </a:r>
            <a:r>
              <a:rPr lang="sv-SE" baseline="0" err="1"/>
              <a:t>are</a:t>
            </a:r>
            <a:r>
              <a:rPr lang="sv-SE" baseline="0"/>
              <a:t>:</a:t>
            </a:r>
          </a:p>
          <a:p>
            <a:pPr marL="171450" indent="-171450">
              <a:buFont typeface="Arial" panose="020B0604020202020204" pitchFamily="34" charset="0"/>
              <a:buChar char="•"/>
            </a:pPr>
            <a:r>
              <a:rPr lang="sv-SE"/>
              <a:t>Common info on the webb</a:t>
            </a:r>
          </a:p>
          <a:p>
            <a:pPr marL="171450" indent="-171450">
              <a:buFont typeface="Arial" panose="020B0604020202020204" pitchFamily="34" charset="0"/>
              <a:buChar char="•"/>
            </a:pPr>
            <a:r>
              <a:rPr lang="sv-SE" err="1"/>
              <a:t>Comparing</a:t>
            </a:r>
            <a:r>
              <a:rPr lang="sv-SE"/>
              <a:t> </a:t>
            </a:r>
            <a:r>
              <a:rPr lang="sv-SE" err="1"/>
              <a:t>applications</a:t>
            </a:r>
            <a:r>
              <a:rPr lang="sv-SE"/>
              <a:t> </a:t>
            </a:r>
          </a:p>
          <a:p>
            <a:pPr marL="171450" indent="-171450">
              <a:buFont typeface="Arial" panose="020B0604020202020204" pitchFamily="34" charset="0"/>
              <a:buChar char="•"/>
            </a:pPr>
            <a:r>
              <a:rPr lang="sv-SE"/>
              <a:t>Participation in </a:t>
            </a:r>
            <a:r>
              <a:rPr lang="sv-SE" err="1"/>
              <a:t>each</a:t>
            </a:r>
            <a:r>
              <a:rPr lang="sv-SE"/>
              <a:t> </a:t>
            </a:r>
            <a:r>
              <a:rPr lang="sv-SE" err="1"/>
              <a:t>others</a:t>
            </a:r>
            <a:r>
              <a:rPr lang="sv-SE"/>
              <a:t> </a:t>
            </a:r>
            <a:r>
              <a:rPr lang="sv-SE" err="1"/>
              <a:t>annual</a:t>
            </a:r>
            <a:r>
              <a:rPr lang="sv-SE"/>
              <a:t> event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err="1"/>
              <a:t>Some</a:t>
            </a:r>
            <a:r>
              <a:rPr lang="sv-SE"/>
              <a:t> </a:t>
            </a:r>
            <a:r>
              <a:rPr lang="sv-SE" err="1"/>
              <a:t>of</a:t>
            </a:r>
            <a:r>
              <a:rPr lang="sv-SE"/>
              <a:t> the</a:t>
            </a:r>
            <a:r>
              <a:rPr lang="sv-SE" baseline="0"/>
              <a:t> </a:t>
            </a:r>
            <a:r>
              <a:rPr lang="sv-SE" baseline="0" err="1"/>
              <a:t>more</a:t>
            </a:r>
            <a:r>
              <a:rPr lang="sv-SE" baseline="0"/>
              <a:t> </a:t>
            </a:r>
            <a:r>
              <a:rPr lang="sv-SE" baseline="0" err="1"/>
              <a:t>exceptional</a:t>
            </a:r>
            <a:r>
              <a:rPr lang="sv-SE" baseline="0"/>
              <a:t> </a:t>
            </a:r>
            <a:r>
              <a:rPr lang="sv-SE" baseline="0" err="1"/>
              <a:t>activities</a:t>
            </a:r>
            <a:r>
              <a:rPr lang="sv-SE" baseline="0"/>
              <a:t> </a:t>
            </a:r>
            <a:r>
              <a:rPr lang="sv-SE" baseline="0" err="1"/>
              <a:t>are</a:t>
            </a:r>
            <a:r>
              <a:rPr lang="sv-SE" baseline="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t>Arctic Project Award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err="1"/>
              <a:t>Clustering</a:t>
            </a:r>
            <a:r>
              <a:rPr lang="sv-SE"/>
              <a:t> event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err="1"/>
              <a:t>clustering</a:t>
            </a:r>
            <a:r>
              <a:rPr lang="sv-SE"/>
              <a:t> call</a:t>
            </a:r>
          </a:p>
          <a:p>
            <a:endParaRPr lang="sv-SE"/>
          </a:p>
        </p:txBody>
      </p:sp>
      <p:sp>
        <p:nvSpPr>
          <p:cNvPr id="4" name="Platshållare för bildnummer 3"/>
          <p:cNvSpPr>
            <a:spLocks noGrp="1"/>
          </p:cNvSpPr>
          <p:nvPr>
            <p:ph type="sldNum" sz="quarter" idx="10"/>
          </p:nvPr>
        </p:nvSpPr>
        <p:spPr/>
        <p:txBody>
          <a:bodyPr/>
          <a:lstStyle/>
          <a:p>
            <a:fld id="{8DA5C64A-6EE7-4592-A5B1-A0DBD2092C85}" type="slidenum">
              <a:rPr lang="sv-SE" smtClean="0"/>
              <a:t>21</a:t>
            </a:fld>
            <a:endParaRPr lang="sv-SE"/>
          </a:p>
        </p:txBody>
      </p:sp>
    </p:spTree>
    <p:extLst>
      <p:ext uri="{BB962C8B-B14F-4D97-AF65-F5344CB8AC3E}">
        <p14:creationId xmlns:p14="http://schemas.microsoft.com/office/powerpoint/2010/main" val="2448693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err="1"/>
              <a:t>About</a:t>
            </a:r>
            <a:r>
              <a:rPr lang="sv-SE"/>
              <a:t> 90 </a:t>
            </a:r>
            <a:r>
              <a:rPr lang="sv-SE" err="1"/>
              <a:t>participants</a:t>
            </a:r>
            <a:r>
              <a:rPr lang="sv-SE"/>
              <a:t>, </a:t>
            </a:r>
          </a:p>
          <a:p>
            <a:r>
              <a:rPr lang="sv-SE" err="1"/>
              <a:t>Specially</a:t>
            </a:r>
            <a:r>
              <a:rPr lang="sv-SE"/>
              <a:t> </a:t>
            </a:r>
            <a:r>
              <a:rPr lang="sv-SE" err="1"/>
              <a:t>invited</a:t>
            </a:r>
            <a:r>
              <a:rPr lang="sv-SE"/>
              <a:t> </a:t>
            </a:r>
            <a:r>
              <a:rPr lang="sv-SE" err="1"/>
              <a:t>projects</a:t>
            </a:r>
            <a:r>
              <a:rPr lang="sv-SE"/>
              <a:t> from all </a:t>
            </a:r>
            <a:r>
              <a:rPr lang="sv-SE" err="1"/>
              <a:t>our</a:t>
            </a:r>
            <a:r>
              <a:rPr lang="sv-SE"/>
              <a:t> </a:t>
            </a:r>
            <a:r>
              <a:rPr lang="sv-SE" err="1"/>
              <a:t>programmes</a:t>
            </a:r>
            <a:r>
              <a:rPr lang="sv-SE"/>
              <a:t>, </a:t>
            </a:r>
            <a:r>
              <a:rPr lang="sv-SE" err="1"/>
              <a:t>if</a:t>
            </a:r>
            <a:r>
              <a:rPr lang="sv-SE"/>
              <a:t> </a:t>
            </a:r>
            <a:r>
              <a:rPr lang="sv-SE" err="1"/>
              <a:t>some</a:t>
            </a:r>
            <a:r>
              <a:rPr lang="sv-SE" baseline="0"/>
              <a:t> </a:t>
            </a:r>
            <a:r>
              <a:rPr lang="sv-SE" baseline="0" err="1"/>
              <a:t>programme</a:t>
            </a:r>
            <a:r>
              <a:rPr lang="sv-SE" baseline="0"/>
              <a:t> </a:t>
            </a:r>
            <a:r>
              <a:rPr lang="sv-SE" baseline="0" err="1"/>
              <a:t>did</a:t>
            </a:r>
            <a:r>
              <a:rPr lang="sv-SE" baseline="0"/>
              <a:t> not </a:t>
            </a:r>
            <a:r>
              <a:rPr lang="sv-SE" baseline="0" err="1"/>
              <a:t>have</a:t>
            </a:r>
            <a:r>
              <a:rPr lang="sv-SE" baseline="0"/>
              <a:t> </a:t>
            </a:r>
            <a:r>
              <a:rPr lang="sv-SE" baseline="0" err="1"/>
              <a:t>any</a:t>
            </a:r>
            <a:r>
              <a:rPr lang="sv-SE" baseline="0"/>
              <a:t> </a:t>
            </a:r>
            <a:r>
              <a:rPr lang="sv-SE" baseline="0" err="1"/>
              <a:t>projects</a:t>
            </a:r>
            <a:r>
              <a:rPr lang="sv-SE" baseline="0"/>
              <a:t> </a:t>
            </a:r>
            <a:r>
              <a:rPr lang="sv-SE" baseline="0" err="1"/>
              <a:t>within</a:t>
            </a:r>
            <a:r>
              <a:rPr lang="sv-SE" baseline="0"/>
              <a:t> </a:t>
            </a:r>
            <a:r>
              <a:rPr lang="sv-SE" baseline="0" err="1"/>
              <a:t>one</a:t>
            </a:r>
            <a:r>
              <a:rPr lang="sv-SE" baseline="0"/>
              <a:t> </a:t>
            </a:r>
            <a:r>
              <a:rPr lang="sv-SE" baseline="0" err="1"/>
              <a:t>theme</a:t>
            </a:r>
            <a:r>
              <a:rPr lang="sv-SE" baseline="0"/>
              <a:t> </a:t>
            </a:r>
            <a:r>
              <a:rPr lang="sv-SE" baseline="0" err="1"/>
              <a:t>they</a:t>
            </a:r>
            <a:r>
              <a:rPr lang="sv-SE" baseline="0"/>
              <a:t> </a:t>
            </a:r>
            <a:r>
              <a:rPr lang="sv-SE" baseline="0" err="1"/>
              <a:t>invited</a:t>
            </a:r>
            <a:r>
              <a:rPr lang="sv-SE" baseline="0"/>
              <a:t> experts from the </a:t>
            </a:r>
            <a:r>
              <a:rPr lang="sv-SE" baseline="0" err="1"/>
              <a:t>programmearea</a:t>
            </a:r>
            <a:r>
              <a:rPr lang="sv-SE" baseline="0"/>
              <a:t> to </a:t>
            </a:r>
            <a:r>
              <a:rPr lang="sv-SE" baseline="0" err="1"/>
              <a:t>participate</a:t>
            </a:r>
            <a:r>
              <a:rPr lang="sv-SE" baseline="0"/>
              <a:t> in the </a:t>
            </a:r>
            <a:r>
              <a:rPr lang="sv-SE" baseline="0" err="1"/>
              <a:t>group</a:t>
            </a:r>
            <a:r>
              <a:rPr lang="sv-SE" baseline="0"/>
              <a:t>.</a:t>
            </a:r>
          </a:p>
          <a:p>
            <a:endParaRPr lang="sv-SE" baseline="0"/>
          </a:p>
          <a:p>
            <a:endParaRPr lang="sv-SE"/>
          </a:p>
        </p:txBody>
      </p:sp>
      <p:sp>
        <p:nvSpPr>
          <p:cNvPr id="4" name="Platshållare för bildnummer 3"/>
          <p:cNvSpPr>
            <a:spLocks noGrp="1"/>
          </p:cNvSpPr>
          <p:nvPr>
            <p:ph type="sldNum" sz="quarter" idx="10"/>
          </p:nvPr>
        </p:nvSpPr>
        <p:spPr/>
        <p:txBody>
          <a:bodyPr/>
          <a:lstStyle/>
          <a:p>
            <a:fld id="{8DA5C64A-6EE7-4592-A5B1-A0DBD2092C85}" type="slidenum">
              <a:rPr lang="sv-SE" smtClean="0"/>
              <a:t>22</a:t>
            </a:fld>
            <a:endParaRPr lang="sv-SE"/>
          </a:p>
        </p:txBody>
      </p:sp>
    </p:spTree>
    <p:extLst>
      <p:ext uri="{BB962C8B-B14F-4D97-AF65-F5344CB8AC3E}">
        <p14:creationId xmlns:p14="http://schemas.microsoft.com/office/powerpoint/2010/main" val="1546362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da-DK" b="1"/>
              <a:t>Clustering projects: </a:t>
            </a:r>
            <a:r>
              <a:rPr lang="en-GB" sz="1200" kern="1200">
                <a:solidFill>
                  <a:schemeClr val="tx1"/>
                </a:solidFill>
                <a:effectLst/>
                <a:latin typeface="+mn-lt"/>
                <a:ea typeface="+mn-ea"/>
                <a:cs typeface="+mn-cs"/>
              </a:rPr>
              <a:t>Clustering activities can take place between projects from different programmes dealing with the same theme or projects that are addressing the same territorial challenges. </a:t>
            </a:r>
          </a:p>
          <a:p>
            <a:r>
              <a:rPr lang="en-GB" sz="1200" kern="1200">
                <a:solidFill>
                  <a:schemeClr val="tx1"/>
                </a:solidFill>
                <a:effectLst/>
                <a:latin typeface="+mn-lt"/>
                <a:ea typeface="+mn-ea"/>
                <a:cs typeface="+mn-cs"/>
              </a:rPr>
              <a:t>Clustering projects can runs for 6 to 12 months</a:t>
            </a:r>
            <a:r>
              <a:rPr lang="en-GB" sz="1200" kern="1200" baseline="0">
                <a:solidFill>
                  <a:schemeClr val="tx1"/>
                </a:solidFill>
                <a:effectLst/>
                <a:latin typeface="+mn-lt"/>
                <a:ea typeface="+mn-ea"/>
                <a:cs typeface="+mn-cs"/>
              </a:rPr>
              <a:t> with the purpose of:</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Synergy, mutual inspiration, complementing expertise and cross fertilising between projects </a:t>
            </a:r>
            <a:endParaRPr lang="da-DK" sz="1200" kern="120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a:solidFill>
                  <a:schemeClr val="tx1"/>
                </a:solidFill>
                <a:effectLst/>
                <a:latin typeface="+mn-lt"/>
                <a:ea typeface="+mn-ea"/>
                <a:cs typeface="+mn-cs"/>
              </a:rPr>
              <a:t>Ensure more resources and critical mass for solving important problems </a:t>
            </a:r>
            <a:endParaRPr lang="da-DK" sz="1200" kern="120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a:solidFill>
                  <a:schemeClr val="tx1"/>
                </a:solidFill>
                <a:effectLst/>
                <a:latin typeface="+mn-lt"/>
                <a:ea typeface="+mn-ea"/>
                <a:cs typeface="+mn-cs"/>
              </a:rPr>
              <a:t>Ensure higher quality of outputs </a:t>
            </a:r>
            <a:endParaRPr lang="da-DK" sz="1200" kern="120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a:solidFill>
                  <a:schemeClr val="tx1"/>
                </a:solidFill>
                <a:effectLst/>
                <a:latin typeface="+mn-lt"/>
                <a:ea typeface="+mn-ea"/>
                <a:cs typeface="+mn-cs"/>
              </a:rPr>
              <a:t>Ensure more resources for dissemination activities and bigger outreach </a:t>
            </a:r>
            <a:endParaRPr lang="da-DK" sz="1200" kern="120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a:solidFill>
                  <a:schemeClr val="tx1"/>
                </a:solidFill>
                <a:effectLst/>
                <a:latin typeface="+mn-lt"/>
                <a:ea typeface="+mn-ea"/>
                <a:cs typeface="+mn-cs"/>
              </a:rPr>
              <a:t>Extend existing partnership and develop new </a:t>
            </a:r>
          </a:p>
          <a:p>
            <a:pPr marL="0" lvl="0" indent="0">
              <a:buFont typeface="Arial" panose="020B0604020202020204" pitchFamily="34" charset="0"/>
              <a:buNone/>
            </a:pPr>
            <a:r>
              <a:rPr lang="en-GB" sz="1200" b="1" kern="1200">
                <a:solidFill>
                  <a:schemeClr val="tx1"/>
                </a:solidFill>
                <a:effectLst/>
                <a:latin typeface="+mn-lt"/>
                <a:ea typeface="+mn-ea"/>
                <a:cs typeface="+mn-cs"/>
              </a:rPr>
              <a:t>Budget: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a:solidFill>
                  <a:schemeClr val="tx1"/>
                </a:solidFill>
                <a:effectLst/>
                <a:latin typeface="+mn-lt"/>
                <a:ea typeface="+mn-ea"/>
                <a:cs typeface="+mn-cs"/>
              </a:rPr>
              <a:t>Total budget of up to 45 000 EUR, with a maximum programme grant of 29 250 EUR. A grant rate up to 65% of eligible costs applies to all partners with the exception of SMEs who are only eligible for a grant rate of up to 50%. </a:t>
            </a:r>
          </a:p>
          <a:p>
            <a:r>
              <a:rPr lang="en-GB" sz="1200" b="1" kern="1200">
                <a:solidFill>
                  <a:schemeClr val="tx1"/>
                </a:solidFill>
                <a:effectLst/>
                <a:latin typeface="+mn-lt"/>
                <a:ea typeface="+mn-ea"/>
                <a:cs typeface="+mn-cs"/>
              </a:rPr>
              <a:t>Lump sums for clustering projects </a:t>
            </a:r>
            <a:endParaRPr lang="da-DK"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It has been decided that the simplified cost option of “lump sums” will be applied to all clustering projects. </a:t>
            </a:r>
          </a:p>
          <a:p>
            <a:r>
              <a:rPr lang="en-GB" sz="1200" b="1" kern="1200">
                <a:solidFill>
                  <a:schemeClr val="tx1"/>
                </a:solidFill>
                <a:effectLst/>
                <a:latin typeface="+mn-lt"/>
                <a:ea typeface="+mn-ea"/>
                <a:cs typeface="+mn-cs"/>
              </a:rPr>
              <a:t>Calls for Applications </a:t>
            </a:r>
            <a:endParaRPr lang="da-DK"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Clustering project calls will normally be developed in cooperation with Joint secretariats for other programmes and will be announced on the NPA website. </a:t>
            </a:r>
          </a:p>
          <a:p>
            <a:endParaRPr lang="en-GB" sz="1200" b="1"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Micro</a:t>
            </a:r>
            <a:r>
              <a:rPr lang="en-GB" sz="1200" b="1" kern="1200" baseline="0">
                <a:solidFill>
                  <a:schemeClr val="tx1"/>
                </a:solidFill>
                <a:effectLst/>
                <a:latin typeface="+mn-lt"/>
                <a:ea typeface="+mn-ea"/>
                <a:cs typeface="+mn-cs"/>
              </a:rPr>
              <a:t> projects</a:t>
            </a:r>
          </a:p>
          <a:p>
            <a:r>
              <a:rPr lang="en-GB" sz="1200" kern="1200">
                <a:solidFill>
                  <a:schemeClr val="tx1"/>
                </a:solidFill>
                <a:effectLst/>
                <a:latin typeface="+mn-lt"/>
                <a:ea typeface="+mn-ea"/>
                <a:cs typeface="+mn-cs"/>
              </a:rPr>
              <a:t>Micro projects are for the building up of capacity and experience for representatives for specific under represented groups (women, young people, and indigenous peoples) in the NPA programme</a:t>
            </a:r>
            <a:r>
              <a:rPr lang="en-GB" sz="1200" kern="1200" baseline="0">
                <a:solidFill>
                  <a:schemeClr val="tx1"/>
                </a:solidFill>
                <a:effectLst/>
                <a:latin typeface="+mn-lt"/>
                <a:ea typeface="+mn-ea"/>
                <a:cs typeface="+mn-cs"/>
              </a:rPr>
              <a:t> area.</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Micro projects are expected to specifically contribute to the Arctic dimension of the NPA programme and to the EU Arctic Communication, “An integrated European Union policy for the Arctic”.</a:t>
            </a:r>
          </a:p>
          <a:p>
            <a:r>
              <a:rPr lang="en-GB" sz="1200" b="1" kern="1200">
                <a:solidFill>
                  <a:schemeClr val="tx1"/>
                </a:solidFill>
                <a:effectLst/>
                <a:latin typeface="+mn-lt"/>
                <a:ea typeface="+mn-ea"/>
                <a:cs typeface="+mn-cs"/>
              </a:rPr>
              <a:t>Purpose of micro projects </a:t>
            </a:r>
            <a:endParaRPr lang="da-DK" sz="1200" kern="120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a:solidFill>
                  <a:schemeClr val="tx1"/>
                </a:solidFill>
                <a:effectLst/>
                <a:latin typeface="+mn-lt"/>
                <a:ea typeface="+mn-ea"/>
                <a:cs typeface="+mn-cs"/>
              </a:rPr>
              <a:t>Engagement of groups and representatives for groups that are not usually represented as partners in NPA main projects</a:t>
            </a:r>
            <a:endParaRPr lang="da-DK" sz="1200" kern="120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a:solidFill>
                  <a:schemeClr val="tx1"/>
                </a:solidFill>
                <a:effectLst/>
                <a:latin typeface="+mn-lt"/>
                <a:ea typeface="+mn-ea"/>
                <a:cs typeface="+mn-cs"/>
              </a:rPr>
              <a:t>Capacity building and networking in relation to the role as partners in transnational cooperation projects </a:t>
            </a:r>
            <a:endParaRPr lang="da-DK" sz="1200" kern="120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a:solidFill>
                  <a:schemeClr val="tx1"/>
                </a:solidFill>
                <a:effectLst/>
                <a:latin typeface="+mn-lt"/>
                <a:ea typeface="+mn-ea"/>
                <a:cs typeface="+mn-cs"/>
              </a:rPr>
              <a:t>Support development of more need and user driven projects </a:t>
            </a:r>
            <a:endParaRPr lang="da-DK" sz="1200" kern="120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a:solidFill>
                  <a:schemeClr val="tx1"/>
                </a:solidFill>
                <a:effectLst/>
                <a:latin typeface="+mn-lt"/>
                <a:ea typeface="+mn-ea"/>
                <a:cs typeface="+mn-cs"/>
              </a:rPr>
              <a:t>Contribute to the Programme’s Arctic Dimension </a:t>
            </a:r>
            <a:endParaRPr lang="da-DK" sz="1200" kern="1200">
              <a:solidFill>
                <a:schemeClr val="tx1"/>
              </a:solidFill>
              <a:effectLst/>
              <a:latin typeface="+mn-lt"/>
              <a:ea typeface="+mn-ea"/>
              <a:cs typeface="+mn-cs"/>
            </a:endParaRPr>
          </a:p>
          <a:p>
            <a:endParaRPr lang="sv-SE"/>
          </a:p>
        </p:txBody>
      </p:sp>
      <p:sp>
        <p:nvSpPr>
          <p:cNvPr id="4" name="Platshållare för bildnummer 3"/>
          <p:cNvSpPr>
            <a:spLocks noGrp="1"/>
          </p:cNvSpPr>
          <p:nvPr>
            <p:ph type="sldNum" sz="quarter" idx="10"/>
          </p:nvPr>
        </p:nvSpPr>
        <p:spPr/>
        <p:txBody>
          <a:bodyPr/>
          <a:lstStyle/>
          <a:p>
            <a:fld id="{8DA5C64A-6EE7-4592-A5B1-A0DBD2092C85}" type="slidenum">
              <a:rPr lang="sv-SE" smtClean="0"/>
              <a:t>23</a:t>
            </a:fld>
            <a:endParaRPr lang="sv-SE"/>
          </a:p>
        </p:txBody>
      </p:sp>
    </p:spTree>
    <p:extLst>
      <p:ext uri="{BB962C8B-B14F-4D97-AF65-F5344CB8AC3E}">
        <p14:creationId xmlns:p14="http://schemas.microsoft.com/office/powerpoint/2010/main" val="3103907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err="1"/>
              <a:t>Similar</a:t>
            </a:r>
            <a:r>
              <a:rPr lang="fi-FI" b="1"/>
              <a:t> </a:t>
            </a:r>
            <a:r>
              <a:rPr lang="fi-FI" b="1" err="1"/>
              <a:t>natural</a:t>
            </a:r>
            <a:r>
              <a:rPr lang="fi-FI" b="1"/>
              <a:t> </a:t>
            </a:r>
            <a:r>
              <a:rPr lang="fi-FI" b="1" err="1"/>
              <a:t>environment</a:t>
            </a:r>
            <a:r>
              <a:rPr lang="fi-FI"/>
              <a:t>: </a:t>
            </a:r>
            <a:r>
              <a:rPr lang="fi-FI" err="1"/>
              <a:t>harsh</a:t>
            </a:r>
            <a:r>
              <a:rPr lang="fi-FI"/>
              <a:t> </a:t>
            </a:r>
            <a:r>
              <a:rPr lang="fi-FI" err="1"/>
              <a:t>climate</a:t>
            </a:r>
            <a:r>
              <a:rPr lang="fi-FI"/>
              <a:t>, </a:t>
            </a:r>
            <a:r>
              <a:rPr lang="fi-FI" err="1"/>
              <a:t>strong</a:t>
            </a:r>
            <a:r>
              <a:rPr lang="fi-FI"/>
              <a:t> </a:t>
            </a:r>
            <a:r>
              <a:rPr lang="fi-FI" err="1"/>
              <a:t>natural</a:t>
            </a:r>
            <a:r>
              <a:rPr lang="fi-FI"/>
              <a:t> </a:t>
            </a:r>
            <a:r>
              <a:rPr lang="fi-FI" err="1"/>
              <a:t>resource</a:t>
            </a:r>
            <a:r>
              <a:rPr lang="fi-FI"/>
              <a:t> </a:t>
            </a:r>
            <a:r>
              <a:rPr lang="fi-FI" err="1"/>
              <a:t>endownment</a:t>
            </a:r>
            <a:r>
              <a:rPr lang="fi-FI"/>
              <a:t> </a:t>
            </a:r>
            <a:r>
              <a:rPr lang="fi-FI" err="1"/>
              <a:t>but</a:t>
            </a:r>
            <a:r>
              <a:rPr lang="fi-FI"/>
              <a:t> </a:t>
            </a:r>
            <a:r>
              <a:rPr lang="fi-FI" err="1"/>
              <a:t>with</a:t>
            </a:r>
            <a:r>
              <a:rPr lang="fi-FI"/>
              <a:t> a </a:t>
            </a:r>
            <a:r>
              <a:rPr lang="fi-FI" err="1"/>
              <a:t>relative</a:t>
            </a:r>
            <a:r>
              <a:rPr lang="fi-FI"/>
              <a:t> </a:t>
            </a:r>
            <a:r>
              <a:rPr lang="fi-FI" err="1"/>
              <a:t>lack</a:t>
            </a:r>
            <a:r>
              <a:rPr lang="fi-FI"/>
              <a:t> of </a:t>
            </a:r>
            <a:r>
              <a:rPr lang="fi-FI" err="1"/>
              <a:t>agriculture</a:t>
            </a:r>
            <a:r>
              <a:rPr lang="fi-FI"/>
              <a:t>, </a:t>
            </a:r>
            <a:r>
              <a:rPr lang="fi-FI" err="1"/>
              <a:t>strong</a:t>
            </a:r>
            <a:r>
              <a:rPr lang="fi-FI"/>
              <a:t> </a:t>
            </a:r>
            <a:r>
              <a:rPr lang="fi-FI" err="1"/>
              <a:t>potential</a:t>
            </a:r>
            <a:r>
              <a:rPr lang="fi-FI"/>
              <a:t> for </a:t>
            </a:r>
            <a:r>
              <a:rPr lang="fi-FI" err="1"/>
              <a:t>renewable</a:t>
            </a:r>
            <a:r>
              <a:rPr lang="fi-FI"/>
              <a:t> </a:t>
            </a:r>
            <a:r>
              <a:rPr lang="fi-FI" err="1"/>
              <a:t>energy</a:t>
            </a:r>
            <a:r>
              <a:rPr lang="fi-FI"/>
              <a:t>, long </a:t>
            </a:r>
            <a:r>
              <a:rPr lang="fi-FI" err="1"/>
              <a:t>distance</a:t>
            </a:r>
            <a:r>
              <a:rPr lang="fi-FI"/>
              <a:t> </a:t>
            </a:r>
            <a:r>
              <a:rPr lang="fi-FI" err="1"/>
              <a:t>from</a:t>
            </a:r>
            <a:r>
              <a:rPr lang="fi-FI"/>
              <a:t> </a:t>
            </a:r>
            <a:r>
              <a:rPr lang="fi-FI" err="1"/>
              <a:t>markets</a:t>
            </a:r>
            <a:r>
              <a:rPr lang="fi-FI"/>
              <a:t>, </a:t>
            </a:r>
            <a:r>
              <a:rPr lang="fi-FI" err="1"/>
              <a:t>high</a:t>
            </a:r>
            <a:r>
              <a:rPr lang="fi-FI"/>
              <a:t> </a:t>
            </a:r>
            <a:r>
              <a:rPr lang="fi-FI" err="1"/>
              <a:t>cost</a:t>
            </a:r>
            <a:r>
              <a:rPr lang="fi-FI"/>
              <a:t> of</a:t>
            </a:r>
            <a:r>
              <a:rPr lang="fi-FI" baseline="0"/>
              <a:t> </a:t>
            </a:r>
            <a:r>
              <a:rPr lang="fi-FI" baseline="0" err="1"/>
              <a:t>land</a:t>
            </a:r>
            <a:r>
              <a:rPr lang="fi-FI" baseline="0"/>
              <a:t> transport</a:t>
            </a:r>
          </a:p>
          <a:p>
            <a:r>
              <a:rPr lang="fi-FI" baseline="0"/>
              <a:t>-&gt; </a:t>
            </a:r>
            <a:r>
              <a:rPr lang="fi-FI" baseline="0" err="1"/>
              <a:t>makes</a:t>
            </a:r>
            <a:r>
              <a:rPr lang="fi-FI" baseline="0"/>
              <a:t> </a:t>
            </a:r>
            <a:r>
              <a:rPr lang="fi-FI" baseline="0" err="1"/>
              <a:t>the</a:t>
            </a:r>
            <a:r>
              <a:rPr lang="fi-FI" baseline="0"/>
              <a:t> </a:t>
            </a:r>
            <a:r>
              <a:rPr lang="fi-FI" baseline="0" err="1"/>
              <a:t>region</a:t>
            </a:r>
            <a:r>
              <a:rPr lang="fi-FI" baseline="0"/>
              <a:t> </a:t>
            </a:r>
            <a:r>
              <a:rPr lang="fi-FI" baseline="0" err="1"/>
              <a:t>particularly</a:t>
            </a:r>
            <a:r>
              <a:rPr lang="fi-FI" baseline="0"/>
              <a:t> </a:t>
            </a:r>
            <a:r>
              <a:rPr lang="fi-FI" baseline="0" err="1"/>
              <a:t>dependent</a:t>
            </a:r>
            <a:r>
              <a:rPr lang="fi-FI" baseline="0"/>
              <a:t> on </a:t>
            </a:r>
            <a:r>
              <a:rPr lang="fi-FI" baseline="0" err="1"/>
              <a:t>the</a:t>
            </a:r>
            <a:r>
              <a:rPr lang="fi-FI" baseline="0"/>
              <a:t> </a:t>
            </a:r>
            <a:r>
              <a:rPr lang="fi-FI" baseline="0" err="1"/>
              <a:t>export</a:t>
            </a:r>
            <a:r>
              <a:rPr lang="fi-FI" baseline="0"/>
              <a:t> of </a:t>
            </a:r>
            <a:r>
              <a:rPr lang="fi-FI" baseline="0" err="1"/>
              <a:t>raw</a:t>
            </a:r>
            <a:r>
              <a:rPr lang="fi-FI" baseline="0"/>
              <a:t> and </a:t>
            </a:r>
            <a:r>
              <a:rPr lang="fi-FI" baseline="0" err="1"/>
              <a:t>semi-processed</a:t>
            </a:r>
            <a:r>
              <a:rPr lang="fi-FI" baseline="0"/>
              <a:t> </a:t>
            </a:r>
            <a:r>
              <a:rPr lang="fi-FI" baseline="0" err="1"/>
              <a:t>natural</a:t>
            </a:r>
            <a:r>
              <a:rPr lang="fi-FI" baseline="0"/>
              <a:t> </a:t>
            </a:r>
            <a:r>
              <a:rPr lang="fi-FI" baseline="0" err="1"/>
              <a:t>resources</a:t>
            </a:r>
            <a:endParaRPr lang="fi-FI" baseline="0"/>
          </a:p>
          <a:p>
            <a:r>
              <a:rPr lang="fi-FI" b="1" baseline="0" err="1"/>
              <a:t>Similar</a:t>
            </a:r>
            <a:r>
              <a:rPr lang="fi-FI" b="1" baseline="0"/>
              <a:t> </a:t>
            </a:r>
            <a:r>
              <a:rPr lang="fi-FI" b="1" baseline="0" err="1"/>
              <a:t>political</a:t>
            </a:r>
            <a:r>
              <a:rPr lang="fi-FI" b="1" baseline="0"/>
              <a:t>, </a:t>
            </a:r>
            <a:r>
              <a:rPr lang="fi-FI" b="1" baseline="0" err="1"/>
              <a:t>social</a:t>
            </a:r>
            <a:r>
              <a:rPr lang="fi-FI" b="1" baseline="0"/>
              <a:t> and </a:t>
            </a:r>
            <a:r>
              <a:rPr lang="fi-FI" b="1" baseline="0" err="1"/>
              <a:t>commercial</a:t>
            </a:r>
            <a:r>
              <a:rPr lang="fi-FI" b="1" baseline="0"/>
              <a:t> </a:t>
            </a:r>
            <a:r>
              <a:rPr lang="fi-FI" b="1" baseline="0" err="1"/>
              <a:t>institutions</a:t>
            </a:r>
            <a:r>
              <a:rPr lang="fi-FI" baseline="0"/>
              <a:t>: a </a:t>
            </a:r>
            <a:r>
              <a:rPr lang="fi-FI" baseline="0" err="1"/>
              <a:t>common</a:t>
            </a:r>
            <a:r>
              <a:rPr lang="fi-FI" baseline="0"/>
              <a:t> </a:t>
            </a:r>
            <a:r>
              <a:rPr lang="fi-FI" baseline="0" err="1"/>
              <a:t>political</a:t>
            </a:r>
            <a:r>
              <a:rPr lang="fi-FI" baseline="0"/>
              <a:t> </a:t>
            </a:r>
            <a:r>
              <a:rPr lang="fi-FI" baseline="0" err="1"/>
              <a:t>structure</a:t>
            </a:r>
            <a:r>
              <a:rPr lang="fi-FI" baseline="0"/>
              <a:t> (</a:t>
            </a:r>
            <a:r>
              <a:rPr lang="fi-FI" baseline="0" err="1"/>
              <a:t>loosely</a:t>
            </a:r>
            <a:r>
              <a:rPr lang="fi-FI" baseline="0"/>
              <a:t> </a:t>
            </a:r>
            <a:r>
              <a:rPr lang="fi-FI" baseline="0" err="1"/>
              <a:t>referred</a:t>
            </a:r>
            <a:r>
              <a:rPr lang="fi-FI" baseline="0"/>
              <a:t> to as </a:t>
            </a:r>
            <a:r>
              <a:rPr lang="fi-FI" baseline="0" err="1"/>
              <a:t>the</a:t>
            </a:r>
            <a:r>
              <a:rPr lang="fi-FI" baseline="0"/>
              <a:t> Nordic </a:t>
            </a:r>
            <a:r>
              <a:rPr lang="fi-FI" baseline="0" err="1"/>
              <a:t>Welfare</a:t>
            </a:r>
            <a:r>
              <a:rPr lang="fi-FI" baseline="0"/>
              <a:t> State)</a:t>
            </a:r>
          </a:p>
          <a:p>
            <a:r>
              <a:rPr lang="fi-FI" baseline="0"/>
              <a:t>-&gt; </a:t>
            </a:r>
            <a:r>
              <a:rPr lang="fi-FI" baseline="0" err="1"/>
              <a:t>all</a:t>
            </a:r>
            <a:r>
              <a:rPr lang="fi-FI" baseline="0"/>
              <a:t> </a:t>
            </a:r>
            <a:r>
              <a:rPr lang="fi-FI" baseline="0" err="1"/>
              <a:t>the</a:t>
            </a:r>
            <a:r>
              <a:rPr lang="fi-FI" baseline="0"/>
              <a:t> </a:t>
            </a:r>
            <a:r>
              <a:rPr lang="fi-FI" baseline="0" err="1"/>
              <a:t>regions</a:t>
            </a:r>
            <a:r>
              <a:rPr lang="fi-FI" baseline="0"/>
              <a:t> of </a:t>
            </a:r>
            <a:r>
              <a:rPr lang="fi-FI" baseline="0" err="1"/>
              <a:t>the</a:t>
            </a:r>
            <a:r>
              <a:rPr lang="fi-FI" baseline="0"/>
              <a:t> NSPA </a:t>
            </a:r>
            <a:r>
              <a:rPr lang="fi-FI" baseline="0" err="1"/>
              <a:t>face</a:t>
            </a:r>
            <a:r>
              <a:rPr lang="fi-FI" baseline="0"/>
              <a:t> a </a:t>
            </a:r>
            <a:r>
              <a:rPr lang="fi-FI" baseline="0" err="1"/>
              <a:t>common</a:t>
            </a:r>
            <a:r>
              <a:rPr lang="fi-FI" baseline="0"/>
              <a:t> </a:t>
            </a:r>
            <a:r>
              <a:rPr lang="fi-FI" baseline="0" err="1"/>
              <a:t>political</a:t>
            </a:r>
            <a:r>
              <a:rPr lang="fi-FI" baseline="0"/>
              <a:t> </a:t>
            </a:r>
            <a:r>
              <a:rPr lang="fi-FI" baseline="0" err="1"/>
              <a:t>challenge</a:t>
            </a:r>
            <a:r>
              <a:rPr lang="fi-FI" baseline="0"/>
              <a:t> to </a:t>
            </a:r>
            <a:r>
              <a:rPr lang="fi-FI" baseline="0" err="1"/>
              <a:t>ensure</a:t>
            </a:r>
            <a:r>
              <a:rPr lang="fi-FI" baseline="0"/>
              <a:t> </a:t>
            </a:r>
            <a:r>
              <a:rPr lang="fi-FI" baseline="0" err="1"/>
              <a:t>public</a:t>
            </a:r>
            <a:r>
              <a:rPr lang="fi-FI" baseline="0"/>
              <a:t> </a:t>
            </a:r>
            <a:r>
              <a:rPr lang="fi-FI" baseline="0" err="1"/>
              <a:t>policies</a:t>
            </a:r>
            <a:r>
              <a:rPr lang="fi-FI" baseline="0"/>
              <a:t> </a:t>
            </a:r>
            <a:r>
              <a:rPr lang="fi-FI" baseline="0" err="1"/>
              <a:t>continue</a:t>
            </a:r>
            <a:r>
              <a:rPr lang="fi-FI" baseline="0"/>
              <a:t> to </a:t>
            </a:r>
            <a:r>
              <a:rPr lang="fi-FI" baseline="0" err="1"/>
              <a:t>meet</a:t>
            </a:r>
            <a:r>
              <a:rPr lang="fi-FI" baseline="0"/>
              <a:t> </a:t>
            </a:r>
            <a:r>
              <a:rPr lang="fi-FI" baseline="0" err="1"/>
              <a:t>the</a:t>
            </a:r>
            <a:r>
              <a:rPr lang="fi-FI" baseline="0"/>
              <a:t> </a:t>
            </a:r>
            <a:r>
              <a:rPr lang="fi-FI" baseline="0" err="1"/>
              <a:t>needs</a:t>
            </a:r>
            <a:r>
              <a:rPr lang="fi-FI" baseline="0"/>
              <a:t> of </a:t>
            </a:r>
            <a:r>
              <a:rPr lang="fi-FI" baseline="0" err="1"/>
              <a:t>the</a:t>
            </a:r>
            <a:r>
              <a:rPr lang="fi-FI" baseline="0"/>
              <a:t> </a:t>
            </a:r>
            <a:r>
              <a:rPr lang="fi-FI" baseline="0" err="1"/>
              <a:t>northern</a:t>
            </a:r>
            <a:r>
              <a:rPr lang="fi-FI" baseline="0"/>
              <a:t> </a:t>
            </a:r>
            <a:r>
              <a:rPr lang="fi-FI" baseline="0" err="1"/>
              <a:t>areas</a:t>
            </a:r>
            <a:endParaRPr lang="fi-FI" baseline="0"/>
          </a:p>
          <a:p>
            <a:r>
              <a:rPr lang="fi-FI" b="1" baseline="0" err="1"/>
              <a:t>Internal</a:t>
            </a:r>
            <a:r>
              <a:rPr lang="fi-FI" b="1" baseline="0"/>
              <a:t> </a:t>
            </a:r>
            <a:r>
              <a:rPr lang="fi-FI" b="1" baseline="0" err="1"/>
              <a:t>structure</a:t>
            </a:r>
            <a:r>
              <a:rPr lang="fi-FI" b="1" baseline="0"/>
              <a:t> of </a:t>
            </a:r>
            <a:r>
              <a:rPr lang="fi-FI" b="1" baseline="0" err="1"/>
              <a:t>the</a:t>
            </a:r>
            <a:r>
              <a:rPr lang="fi-FI" b="1" baseline="0"/>
              <a:t> </a:t>
            </a:r>
            <a:r>
              <a:rPr lang="fi-FI" b="1" baseline="0" err="1"/>
              <a:t>economies</a:t>
            </a:r>
            <a:r>
              <a:rPr lang="fi-FI" b="1" baseline="0"/>
              <a:t>: </a:t>
            </a:r>
            <a:r>
              <a:rPr lang="fi-FI" baseline="0" err="1"/>
              <a:t>each</a:t>
            </a:r>
            <a:r>
              <a:rPr lang="fi-FI" baseline="0"/>
              <a:t> </a:t>
            </a:r>
            <a:r>
              <a:rPr lang="fi-FI" baseline="0" err="1"/>
              <a:t>region</a:t>
            </a:r>
            <a:r>
              <a:rPr lang="fi-FI" baseline="0"/>
              <a:t> </a:t>
            </a:r>
            <a:r>
              <a:rPr lang="fi-FI" baseline="0" err="1"/>
              <a:t>contains</a:t>
            </a:r>
            <a:r>
              <a:rPr lang="fi-FI" baseline="0"/>
              <a:t> </a:t>
            </a:r>
            <a:r>
              <a:rPr lang="fi-FI" baseline="0" err="1"/>
              <a:t>multiple</a:t>
            </a:r>
            <a:r>
              <a:rPr lang="fi-FI" baseline="0"/>
              <a:t> </a:t>
            </a:r>
            <a:r>
              <a:rPr lang="fi-FI" baseline="0" err="1"/>
              <a:t>local</a:t>
            </a:r>
            <a:r>
              <a:rPr lang="fi-FI" baseline="0"/>
              <a:t> labour </a:t>
            </a:r>
            <a:r>
              <a:rPr lang="fi-FI" baseline="0" err="1"/>
              <a:t>markets</a:t>
            </a:r>
            <a:r>
              <a:rPr lang="fi-FI" baseline="0"/>
              <a:t> </a:t>
            </a:r>
            <a:r>
              <a:rPr lang="fi-FI" baseline="0" err="1"/>
              <a:t>that</a:t>
            </a:r>
            <a:r>
              <a:rPr lang="fi-FI" baseline="0"/>
              <a:t> </a:t>
            </a:r>
            <a:r>
              <a:rPr lang="fi-FI" baseline="0" err="1"/>
              <a:t>are</a:t>
            </a:r>
            <a:r>
              <a:rPr lang="fi-FI" baseline="0"/>
              <a:t> </a:t>
            </a:r>
            <a:r>
              <a:rPr lang="fi-FI" baseline="0" err="1"/>
              <a:t>not</a:t>
            </a:r>
            <a:r>
              <a:rPr lang="fi-FI" baseline="0"/>
              <a:t> </a:t>
            </a:r>
            <a:r>
              <a:rPr lang="fi-FI" baseline="0" err="1"/>
              <a:t>well</a:t>
            </a:r>
            <a:r>
              <a:rPr lang="fi-FI" baseline="0"/>
              <a:t> </a:t>
            </a:r>
            <a:r>
              <a:rPr lang="fi-FI" baseline="0" err="1"/>
              <a:t>connected</a:t>
            </a:r>
            <a:r>
              <a:rPr lang="fi-FI" baseline="0"/>
              <a:t>, </a:t>
            </a:r>
            <a:r>
              <a:rPr lang="fi-FI" baseline="0" err="1"/>
              <a:t>significant</a:t>
            </a:r>
            <a:r>
              <a:rPr lang="fi-FI" baseline="0"/>
              <a:t> </a:t>
            </a:r>
            <a:r>
              <a:rPr lang="fi-FI" baseline="0" err="1"/>
              <a:t>diversity</a:t>
            </a:r>
            <a:r>
              <a:rPr lang="fi-FI" baseline="0"/>
              <a:t> of </a:t>
            </a:r>
            <a:r>
              <a:rPr lang="fi-FI" baseline="0" err="1"/>
              <a:t>socio-economic</a:t>
            </a:r>
            <a:r>
              <a:rPr lang="fi-FI" baseline="0"/>
              <a:t> </a:t>
            </a:r>
            <a:r>
              <a:rPr lang="fi-FI" baseline="0" err="1"/>
              <a:t>conditions</a:t>
            </a:r>
            <a:r>
              <a:rPr lang="fi-FI" baseline="0"/>
              <a:t> </a:t>
            </a:r>
            <a:r>
              <a:rPr lang="fi-FI" baseline="0" err="1"/>
              <a:t>within</a:t>
            </a:r>
            <a:r>
              <a:rPr lang="fi-FI" baseline="0"/>
              <a:t> </a:t>
            </a:r>
            <a:r>
              <a:rPr lang="fi-FI" baseline="0" err="1"/>
              <a:t>regions</a:t>
            </a:r>
            <a:endParaRPr lang="fi-FI" baseline="0"/>
          </a:p>
          <a:p>
            <a:r>
              <a:rPr lang="fi-FI" baseline="0"/>
              <a:t>-&gt; </a:t>
            </a:r>
            <a:r>
              <a:rPr lang="fi-FI" baseline="0" err="1"/>
              <a:t>economic</a:t>
            </a:r>
            <a:r>
              <a:rPr lang="fi-FI" baseline="0"/>
              <a:t> </a:t>
            </a:r>
            <a:r>
              <a:rPr lang="fi-FI" baseline="0" err="1"/>
              <a:t>growth</a:t>
            </a:r>
            <a:r>
              <a:rPr lang="fi-FI" baseline="0"/>
              <a:t> is </a:t>
            </a:r>
            <a:r>
              <a:rPr lang="fi-FI" baseline="0" err="1"/>
              <a:t>concentrating</a:t>
            </a:r>
            <a:r>
              <a:rPr lang="fi-FI" baseline="0"/>
              <a:t> in </a:t>
            </a:r>
            <a:r>
              <a:rPr lang="fi-FI" baseline="0" err="1"/>
              <a:t>particular</a:t>
            </a:r>
            <a:r>
              <a:rPr lang="fi-FI" baseline="0"/>
              <a:t> </a:t>
            </a:r>
            <a:r>
              <a:rPr lang="fi-FI" baseline="0" err="1"/>
              <a:t>LLMs</a:t>
            </a:r>
            <a:endParaRPr lang="fi-FI" baseline="0"/>
          </a:p>
          <a:p>
            <a:endParaRPr lang="fi-FI" baseline="0"/>
          </a:p>
          <a:p>
            <a:endParaRPr lang="fi-FI"/>
          </a:p>
        </p:txBody>
      </p:sp>
      <p:sp>
        <p:nvSpPr>
          <p:cNvPr id="4" name="Dian numeron paikkamerkki 3"/>
          <p:cNvSpPr>
            <a:spLocks noGrp="1"/>
          </p:cNvSpPr>
          <p:nvPr>
            <p:ph type="sldNum" sz="quarter" idx="10"/>
          </p:nvPr>
        </p:nvSpPr>
        <p:spPr/>
        <p:txBody>
          <a:bodyPr/>
          <a:lstStyle/>
          <a:p>
            <a:fld id="{8DA5C64A-6EE7-4592-A5B1-A0DBD2092C85}" type="slidenum">
              <a:rPr lang="sv-SE" smtClean="0"/>
              <a:t>7</a:t>
            </a:fld>
            <a:endParaRPr lang="sv-SE"/>
          </a:p>
        </p:txBody>
      </p:sp>
    </p:spTree>
    <p:extLst>
      <p:ext uri="{BB962C8B-B14F-4D97-AF65-F5344CB8AC3E}">
        <p14:creationId xmlns:p14="http://schemas.microsoft.com/office/powerpoint/2010/main" val="3579075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err="1"/>
              <a:t>Unique</a:t>
            </a:r>
            <a:r>
              <a:rPr lang="fi-FI" b="1"/>
              <a:t> </a:t>
            </a:r>
            <a:r>
              <a:rPr lang="fi-FI" b="1" err="1"/>
              <a:t>settlement</a:t>
            </a:r>
            <a:r>
              <a:rPr lang="fi-FI" b="1"/>
              <a:t> </a:t>
            </a:r>
            <a:r>
              <a:rPr lang="fi-FI" b="1" err="1"/>
              <a:t>structure</a:t>
            </a:r>
            <a:r>
              <a:rPr lang="fi-FI"/>
              <a:t>: </a:t>
            </a:r>
            <a:r>
              <a:rPr lang="fi-FI" err="1"/>
              <a:t>population</a:t>
            </a:r>
            <a:r>
              <a:rPr lang="fi-FI"/>
              <a:t> of Rome </a:t>
            </a:r>
            <a:r>
              <a:rPr lang="fi-FI" err="1"/>
              <a:t>inhabiting</a:t>
            </a:r>
            <a:r>
              <a:rPr lang="fi-FI"/>
              <a:t> </a:t>
            </a:r>
            <a:r>
              <a:rPr lang="fi-FI" err="1"/>
              <a:t>the</a:t>
            </a:r>
            <a:r>
              <a:rPr lang="fi-FI"/>
              <a:t> </a:t>
            </a:r>
            <a:r>
              <a:rPr lang="fi-FI" err="1"/>
              <a:t>whole</a:t>
            </a:r>
            <a:r>
              <a:rPr lang="fi-FI"/>
              <a:t> </a:t>
            </a:r>
            <a:r>
              <a:rPr lang="fi-FI" err="1"/>
              <a:t>area</a:t>
            </a:r>
            <a:r>
              <a:rPr lang="fi-FI"/>
              <a:t> of Spain</a:t>
            </a:r>
          </a:p>
          <a:p>
            <a:r>
              <a:rPr lang="fi-FI" b="1" err="1"/>
              <a:t>Diversity</a:t>
            </a:r>
            <a:r>
              <a:rPr lang="fi-FI" b="1"/>
              <a:t> in </a:t>
            </a:r>
            <a:r>
              <a:rPr lang="fi-FI" b="1" err="1"/>
              <a:t>distribution</a:t>
            </a:r>
            <a:r>
              <a:rPr lang="fi-FI" b="1"/>
              <a:t> of </a:t>
            </a:r>
            <a:r>
              <a:rPr lang="fi-FI" b="1" err="1"/>
              <a:t>population</a:t>
            </a:r>
            <a:r>
              <a:rPr lang="fi-FI"/>
              <a:t>: </a:t>
            </a:r>
            <a:r>
              <a:rPr lang="fi-FI" err="1"/>
              <a:t>need</a:t>
            </a:r>
            <a:r>
              <a:rPr lang="fi-FI"/>
              <a:t> to </a:t>
            </a:r>
            <a:r>
              <a:rPr lang="fi-FI" err="1"/>
              <a:t>be</a:t>
            </a:r>
            <a:r>
              <a:rPr lang="fi-FI"/>
              <a:t> </a:t>
            </a:r>
            <a:r>
              <a:rPr lang="fi-FI" err="1"/>
              <a:t>considered</a:t>
            </a:r>
            <a:r>
              <a:rPr lang="fi-FI"/>
              <a:t> in </a:t>
            </a:r>
            <a:r>
              <a:rPr lang="fi-FI" err="1"/>
              <a:t>the</a:t>
            </a:r>
            <a:r>
              <a:rPr lang="fi-FI"/>
              <a:t> design and </a:t>
            </a:r>
            <a:r>
              <a:rPr lang="fi-FI" err="1"/>
              <a:t>implementation</a:t>
            </a:r>
            <a:r>
              <a:rPr lang="fi-FI"/>
              <a:t> of </a:t>
            </a:r>
            <a:r>
              <a:rPr lang="fi-FI" err="1"/>
              <a:t>public</a:t>
            </a:r>
            <a:r>
              <a:rPr lang="fi-FI" baseline="0"/>
              <a:t> </a:t>
            </a:r>
            <a:r>
              <a:rPr lang="fi-FI" baseline="0" err="1"/>
              <a:t>policies</a:t>
            </a:r>
            <a:endParaRPr lang="fi-FI" baseline="0"/>
          </a:p>
          <a:p>
            <a:r>
              <a:rPr lang="fi-FI" b="1" baseline="0" err="1"/>
              <a:t>Ageing</a:t>
            </a:r>
            <a:r>
              <a:rPr lang="fi-FI" b="1" baseline="0"/>
              <a:t> </a:t>
            </a:r>
            <a:r>
              <a:rPr lang="fi-FI" b="1" baseline="0" err="1"/>
              <a:t>population</a:t>
            </a:r>
            <a:r>
              <a:rPr lang="fi-FI" baseline="0"/>
              <a:t>: </a:t>
            </a:r>
            <a:r>
              <a:rPr lang="fi-FI" baseline="0" err="1"/>
              <a:t>implication</a:t>
            </a:r>
            <a:r>
              <a:rPr lang="fi-FI" baseline="0"/>
              <a:t> for </a:t>
            </a:r>
            <a:r>
              <a:rPr lang="fi-FI" baseline="0" err="1"/>
              <a:t>replacement</a:t>
            </a:r>
            <a:r>
              <a:rPr lang="fi-FI" baseline="0"/>
              <a:t> of </a:t>
            </a:r>
            <a:r>
              <a:rPr lang="fi-FI" baseline="0" err="1"/>
              <a:t>workers</a:t>
            </a:r>
            <a:r>
              <a:rPr lang="fi-FI" baseline="0"/>
              <a:t>, </a:t>
            </a:r>
            <a:r>
              <a:rPr lang="fi-FI" baseline="0" err="1"/>
              <a:t>higher</a:t>
            </a:r>
            <a:r>
              <a:rPr lang="fi-FI" baseline="0"/>
              <a:t> </a:t>
            </a:r>
            <a:r>
              <a:rPr lang="fi-FI" baseline="0" err="1"/>
              <a:t>costs</a:t>
            </a:r>
            <a:r>
              <a:rPr lang="fi-FI" baseline="0"/>
              <a:t> for </a:t>
            </a:r>
            <a:r>
              <a:rPr lang="fi-FI" baseline="0" err="1"/>
              <a:t>providing</a:t>
            </a:r>
            <a:r>
              <a:rPr lang="fi-FI" baseline="0"/>
              <a:t> </a:t>
            </a:r>
            <a:r>
              <a:rPr lang="fi-FI" baseline="0" err="1"/>
              <a:t>health</a:t>
            </a:r>
            <a:r>
              <a:rPr lang="fi-FI" baseline="0"/>
              <a:t> </a:t>
            </a:r>
            <a:r>
              <a:rPr lang="fi-FI" baseline="0" err="1"/>
              <a:t>care</a:t>
            </a:r>
            <a:r>
              <a:rPr lang="fi-FI" baseline="0"/>
              <a:t>  and senior </a:t>
            </a:r>
            <a:r>
              <a:rPr lang="fi-FI" baseline="0" err="1"/>
              <a:t>services</a:t>
            </a:r>
            <a:r>
              <a:rPr lang="fi-FI" baseline="0"/>
              <a:t>, </a:t>
            </a:r>
            <a:r>
              <a:rPr lang="fi-FI" baseline="0" err="1"/>
              <a:t>shortage</a:t>
            </a:r>
            <a:r>
              <a:rPr lang="fi-FI" baseline="0"/>
              <a:t> of </a:t>
            </a:r>
            <a:r>
              <a:rPr lang="fi-FI" baseline="0" err="1"/>
              <a:t>workers</a:t>
            </a:r>
            <a:r>
              <a:rPr lang="fi-FI" baseline="0"/>
              <a:t> </a:t>
            </a:r>
            <a:r>
              <a:rPr lang="fi-FI" baseline="0" err="1"/>
              <a:t>providing</a:t>
            </a:r>
            <a:r>
              <a:rPr lang="fi-FI" baseline="0"/>
              <a:t> </a:t>
            </a:r>
            <a:r>
              <a:rPr lang="fi-FI" baseline="0" err="1"/>
              <a:t>the</a:t>
            </a:r>
            <a:r>
              <a:rPr lang="fi-FI" baseline="0"/>
              <a:t> </a:t>
            </a:r>
            <a:r>
              <a:rPr lang="fi-FI" baseline="0" err="1"/>
              <a:t>services</a:t>
            </a:r>
            <a:r>
              <a:rPr lang="fi-FI" baseline="0"/>
              <a:t>, </a:t>
            </a:r>
            <a:r>
              <a:rPr lang="fi-FI" baseline="0" err="1"/>
              <a:t>falling</a:t>
            </a:r>
            <a:r>
              <a:rPr lang="fi-FI" baseline="0"/>
              <a:t> </a:t>
            </a:r>
            <a:r>
              <a:rPr lang="fi-FI" baseline="0" err="1"/>
              <a:t>local</a:t>
            </a:r>
            <a:r>
              <a:rPr lang="fi-FI" baseline="0"/>
              <a:t> </a:t>
            </a:r>
            <a:r>
              <a:rPr lang="fi-FI" baseline="0" err="1"/>
              <a:t>tax</a:t>
            </a:r>
            <a:r>
              <a:rPr lang="fi-FI" baseline="0"/>
              <a:t> </a:t>
            </a:r>
            <a:r>
              <a:rPr lang="fi-FI" baseline="0" err="1"/>
              <a:t>revenues</a:t>
            </a:r>
            <a:endParaRPr lang="fi-FI" baseline="0"/>
          </a:p>
          <a:p>
            <a:r>
              <a:rPr lang="fi-FI" b="1" baseline="0" err="1"/>
              <a:t>Mismatch</a:t>
            </a:r>
            <a:r>
              <a:rPr lang="fi-FI" b="1" baseline="0"/>
              <a:t>: </a:t>
            </a:r>
            <a:r>
              <a:rPr lang="fi-FI" baseline="0" err="1"/>
              <a:t>leads</a:t>
            </a:r>
            <a:r>
              <a:rPr lang="fi-FI" baseline="0"/>
              <a:t> to </a:t>
            </a:r>
            <a:r>
              <a:rPr lang="fi-FI" baseline="0" err="1"/>
              <a:t>reduced</a:t>
            </a:r>
            <a:r>
              <a:rPr lang="fi-FI" baseline="0"/>
              <a:t> </a:t>
            </a:r>
            <a:r>
              <a:rPr lang="fi-FI" baseline="0" err="1"/>
              <a:t>production</a:t>
            </a:r>
            <a:r>
              <a:rPr lang="fi-FI" baseline="0"/>
              <a:t>, </a:t>
            </a:r>
            <a:r>
              <a:rPr lang="fi-FI" baseline="0" err="1"/>
              <a:t>significant</a:t>
            </a:r>
            <a:r>
              <a:rPr lang="fi-FI" baseline="0"/>
              <a:t> </a:t>
            </a:r>
            <a:r>
              <a:rPr lang="fi-FI" baseline="0" err="1"/>
              <a:t>unemployment</a:t>
            </a:r>
            <a:r>
              <a:rPr lang="fi-FI" baseline="0"/>
              <a:t> and </a:t>
            </a:r>
            <a:r>
              <a:rPr lang="fi-FI" baseline="0" err="1"/>
              <a:t>high</a:t>
            </a:r>
            <a:r>
              <a:rPr lang="fi-FI" baseline="0"/>
              <a:t> </a:t>
            </a:r>
            <a:r>
              <a:rPr lang="fi-FI" baseline="0" err="1"/>
              <a:t>outlays</a:t>
            </a:r>
            <a:r>
              <a:rPr lang="fi-FI" baseline="0"/>
              <a:t> on </a:t>
            </a:r>
            <a:r>
              <a:rPr lang="fi-FI" baseline="0" err="1"/>
              <a:t>social</a:t>
            </a:r>
            <a:r>
              <a:rPr lang="fi-FI" baseline="0"/>
              <a:t> </a:t>
            </a:r>
            <a:r>
              <a:rPr lang="fi-FI" baseline="0" err="1"/>
              <a:t>welfare</a:t>
            </a:r>
            <a:endParaRPr lang="fi-FI"/>
          </a:p>
        </p:txBody>
      </p:sp>
      <p:sp>
        <p:nvSpPr>
          <p:cNvPr id="4" name="Dian numeron paikkamerkki 3"/>
          <p:cNvSpPr>
            <a:spLocks noGrp="1"/>
          </p:cNvSpPr>
          <p:nvPr>
            <p:ph type="sldNum" sz="quarter" idx="10"/>
          </p:nvPr>
        </p:nvSpPr>
        <p:spPr/>
        <p:txBody>
          <a:bodyPr/>
          <a:lstStyle/>
          <a:p>
            <a:fld id="{8DA5C64A-6EE7-4592-A5B1-A0DBD2092C85}" type="slidenum">
              <a:rPr lang="sv-SE" smtClean="0"/>
              <a:t>8</a:t>
            </a:fld>
            <a:endParaRPr lang="sv-SE"/>
          </a:p>
        </p:txBody>
      </p:sp>
    </p:spTree>
    <p:extLst>
      <p:ext uri="{BB962C8B-B14F-4D97-AF65-F5344CB8AC3E}">
        <p14:creationId xmlns:p14="http://schemas.microsoft.com/office/powerpoint/2010/main" val="1571039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t>The overall goal of </a:t>
            </a:r>
            <a:r>
              <a:rPr lang="en-US" err="1"/>
              <a:t>Interreg</a:t>
            </a:r>
            <a:r>
              <a:rPr lang="en-US"/>
              <a:t> Nord 2014-2020 is to strengthen the competitiveness and attractiveness of the </a:t>
            </a:r>
            <a:r>
              <a:rPr lang="en-US" err="1"/>
              <a:t>programme</a:t>
            </a:r>
            <a:r>
              <a:rPr lang="en-US"/>
              <a:t> area. The Nord </a:t>
            </a:r>
            <a:r>
              <a:rPr lang="en-US" err="1"/>
              <a:t>programme</a:t>
            </a:r>
            <a:r>
              <a:rPr lang="en-US"/>
              <a:t> is divided into two geographical sub-areas, sub-area Nord and sub-area </a:t>
            </a:r>
            <a:r>
              <a:rPr lang="en-US" err="1"/>
              <a:t>Sápmi</a:t>
            </a:r>
            <a:r>
              <a:rPr lang="en-US"/>
              <a:t>.</a:t>
            </a:r>
            <a:endParaRPr lang="sv-SE"/>
          </a:p>
          <a:p>
            <a:endParaRPr lang="sv-SE"/>
          </a:p>
          <a:p>
            <a:pPr marL="0" marR="0" indent="0" algn="l" defTabSz="457200" rtl="0" eaLnBrk="1" fontAlgn="auto" latinLnBrk="0" hangingPunct="1">
              <a:lnSpc>
                <a:spcPct val="100000"/>
              </a:lnSpc>
              <a:spcBef>
                <a:spcPts val="0"/>
              </a:spcBef>
              <a:spcAft>
                <a:spcPts val="0"/>
              </a:spcAft>
              <a:buClrTx/>
              <a:buSzTx/>
              <a:buFontTx/>
              <a:buNone/>
              <a:tabLst/>
              <a:defRPr/>
            </a:pPr>
            <a:r>
              <a:rPr lang="sv-SE"/>
              <a:t>Special features:</a:t>
            </a:r>
            <a:r>
              <a:rPr lang="sv-SE" baseline="0"/>
              <a:t> </a:t>
            </a:r>
          </a:p>
          <a:p>
            <a:r>
              <a:rPr lang="en-US" sz="1200" b="0" i="0" u="none" strike="noStrike" kern="1200" baseline="0">
                <a:solidFill>
                  <a:schemeClr val="tx1"/>
                </a:solidFill>
                <a:latin typeface="+mn-lt"/>
                <a:ea typeface="+mn-ea"/>
                <a:cs typeface="+mn-cs"/>
              </a:rPr>
              <a:t>The Nord </a:t>
            </a:r>
            <a:r>
              <a:rPr lang="en-US" sz="1200" b="0" i="0" u="none" strike="noStrike" kern="1200" baseline="0" err="1">
                <a:solidFill>
                  <a:schemeClr val="tx1"/>
                </a:solidFill>
                <a:latin typeface="+mn-lt"/>
                <a:ea typeface="+mn-ea"/>
                <a:cs typeface="+mn-cs"/>
              </a:rPr>
              <a:t>programmes</a:t>
            </a:r>
            <a:r>
              <a:rPr lang="en-US" sz="1200" b="0" i="0" u="none" strike="noStrike" kern="1200" baseline="0">
                <a:solidFill>
                  <a:schemeClr val="tx1"/>
                </a:solidFill>
                <a:latin typeface="+mn-lt"/>
                <a:ea typeface="+mn-ea"/>
                <a:cs typeface="+mn-cs"/>
              </a:rPr>
              <a:t> preconditions and requirements are unique in many ways, and the </a:t>
            </a:r>
            <a:r>
              <a:rPr lang="en-US" sz="1200" b="0" i="0" u="none" strike="noStrike" kern="1200" baseline="0" err="1">
                <a:solidFill>
                  <a:schemeClr val="tx1"/>
                </a:solidFill>
                <a:latin typeface="+mn-lt"/>
                <a:ea typeface="+mn-ea"/>
                <a:cs typeface="+mn-cs"/>
              </a:rPr>
              <a:t>programmes</a:t>
            </a:r>
            <a:r>
              <a:rPr lang="en-US" sz="1200" b="0" i="0" u="none" strike="noStrike" kern="1200" baseline="0">
                <a:solidFill>
                  <a:schemeClr val="tx1"/>
                </a:solidFill>
                <a:latin typeface="+mn-lt"/>
                <a:ea typeface="+mn-ea"/>
                <a:cs typeface="+mn-cs"/>
              </a:rPr>
              <a:t> design is essentially common to both sub-areas.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Unique goals for </a:t>
            </a:r>
            <a:r>
              <a:rPr lang="en-US" sz="1200" b="0" i="0" u="none" strike="noStrike" kern="1200" baseline="0" err="1">
                <a:solidFill>
                  <a:schemeClr val="tx1"/>
                </a:solidFill>
                <a:latin typeface="+mn-lt"/>
                <a:ea typeface="+mn-ea"/>
                <a:cs typeface="+mn-cs"/>
              </a:rPr>
              <a:t>Sápmi</a:t>
            </a:r>
            <a:r>
              <a:rPr lang="en-US" sz="1200" b="1" i="0" u="none" strike="noStrike" kern="1200" baseline="0">
                <a:solidFill>
                  <a:schemeClr val="tx1"/>
                </a:solidFill>
                <a:latin typeface="+mn-lt"/>
                <a:ea typeface="+mn-ea"/>
                <a:cs typeface="+mn-cs"/>
              </a:rPr>
              <a:t>: </a:t>
            </a:r>
            <a:r>
              <a:rPr lang="en-US" sz="1200" b="0" i="0" u="none" strike="noStrike" kern="1200" baseline="0">
                <a:solidFill>
                  <a:schemeClr val="tx1"/>
                </a:solidFill>
                <a:latin typeface="+mn-lt"/>
                <a:ea typeface="+mn-ea"/>
                <a:cs typeface="+mn-cs"/>
              </a:rPr>
              <a:t>Strengthened Sami language within the Sami population.</a:t>
            </a:r>
          </a:p>
          <a:p>
            <a:r>
              <a:rPr lang="en-US" sz="1200" b="0" i="0" u="none" strike="noStrike" kern="1200" baseline="0">
                <a:solidFill>
                  <a:schemeClr val="tx1"/>
                </a:solidFill>
                <a:latin typeface="+mn-lt"/>
                <a:ea typeface="+mn-ea"/>
                <a:cs typeface="+mn-cs"/>
              </a:rPr>
              <a:t>Unique goals for </a:t>
            </a:r>
            <a:r>
              <a:rPr lang="en-US" sz="1200" b="0" i="0" u="none" strike="noStrike" kern="1200" baseline="0" err="1">
                <a:solidFill>
                  <a:schemeClr val="tx1"/>
                </a:solidFill>
                <a:latin typeface="+mn-lt"/>
                <a:ea typeface="+mn-ea"/>
                <a:cs typeface="+mn-cs"/>
              </a:rPr>
              <a:t>Sápmi</a:t>
            </a:r>
            <a:r>
              <a:rPr lang="en-US" sz="1200" b="0" i="0" u="none" strike="noStrike" kern="1200" baseline="0">
                <a:solidFill>
                  <a:schemeClr val="tx1"/>
                </a:solidFill>
                <a:latin typeface="+mn-lt"/>
                <a:ea typeface="+mn-ea"/>
                <a:cs typeface="+mn-cs"/>
              </a:rPr>
              <a:t>: Strengthened skills and knowledge development in Sami enterprises.</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The program has more focus on SMEs and results compared to previous program period.</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The program area is strong within the tourism industry, cooperation between environmental authority's and cooperation between the universities.</a:t>
            </a:r>
          </a:p>
          <a:p>
            <a:endParaRPr lang="sv-SE"/>
          </a:p>
        </p:txBody>
      </p:sp>
      <p:sp>
        <p:nvSpPr>
          <p:cNvPr id="4" name="Platshållare för bildnummer 3"/>
          <p:cNvSpPr>
            <a:spLocks noGrp="1"/>
          </p:cNvSpPr>
          <p:nvPr>
            <p:ph type="sldNum" sz="quarter" idx="10"/>
          </p:nvPr>
        </p:nvSpPr>
        <p:spPr/>
        <p:txBody>
          <a:bodyPr/>
          <a:lstStyle/>
          <a:p>
            <a:fld id="{8DA5C64A-6EE7-4592-A5B1-A0DBD2092C85}" type="slidenum">
              <a:rPr lang="sv-SE" smtClean="0"/>
              <a:t>9</a:t>
            </a:fld>
            <a:endParaRPr lang="sv-SE"/>
          </a:p>
        </p:txBody>
      </p:sp>
    </p:spTree>
    <p:extLst>
      <p:ext uri="{BB962C8B-B14F-4D97-AF65-F5344CB8AC3E}">
        <p14:creationId xmlns:p14="http://schemas.microsoft.com/office/powerpoint/2010/main" val="990014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sz="1200" kern="1200">
                <a:solidFill>
                  <a:schemeClr val="tx1"/>
                </a:solidFill>
                <a:effectLst/>
                <a:latin typeface="+mn-lt"/>
                <a:ea typeface="+mn-ea"/>
                <a:cs typeface="+mn-cs"/>
              </a:rPr>
              <a:t>Project budget: 6,4 Million EUR</a:t>
            </a:r>
            <a:endParaRPr lang="fi-FI"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fi-FI"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Visit Arctic Europe is designed to help establish cooperation between small and medium-sized enterprises (SMEs) in Finnish and Swedish Lapland, Northern Norway and </a:t>
            </a:r>
            <a:r>
              <a:rPr lang="en-US" sz="1200" kern="1200" err="1">
                <a:solidFill>
                  <a:schemeClr val="tx1"/>
                </a:solidFill>
                <a:effectLst/>
                <a:latin typeface="+mn-lt"/>
                <a:ea typeface="+mn-ea"/>
                <a:cs typeface="+mn-cs"/>
              </a:rPr>
              <a:t>Sápmi</a:t>
            </a:r>
            <a:r>
              <a:rPr lang="en-US" sz="1200" kern="1200">
                <a:solidFill>
                  <a:schemeClr val="tx1"/>
                </a:solidFill>
                <a:effectLst/>
                <a:latin typeface="+mn-lt"/>
                <a:ea typeface="+mn-ea"/>
                <a:cs typeface="+mn-cs"/>
              </a:rPr>
              <a:t>. Through networking, development and marketing efforts, the project aims to increase the level of business collaboration across borders, with the goal of improving joint competitiveness in a global market. The project is based on the common strengths and values of the region with a view to developing new and innovative cross-border tourism concepts for distribution in selected markets and to selected markets. Accessibility to and within the region is a prerequisite for growth in tourism and the project will therefore work to improve transport connections to the region and between destinations across borders within the area of VAE.</a:t>
            </a:r>
            <a:endParaRPr lang="fi-FI"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fi-FI"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Project’s headlines: </a:t>
            </a:r>
            <a:endParaRPr lang="fi-FI"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fi-FI"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Functional networking</a:t>
            </a:r>
            <a:endParaRPr lang="fi-FI"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Develop </a:t>
            </a:r>
            <a:r>
              <a:rPr lang="en-US" sz="1200" kern="1200" err="1">
                <a:solidFill>
                  <a:schemeClr val="tx1"/>
                </a:solidFill>
                <a:effectLst/>
                <a:latin typeface="+mn-lt"/>
                <a:ea typeface="+mn-ea"/>
                <a:cs typeface="+mn-cs"/>
              </a:rPr>
              <a:t>crossborder</a:t>
            </a:r>
            <a:r>
              <a:rPr lang="en-US" sz="1200" kern="1200">
                <a:solidFill>
                  <a:schemeClr val="tx1"/>
                </a:solidFill>
                <a:effectLst/>
                <a:latin typeface="+mn-lt"/>
                <a:ea typeface="+mn-ea"/>
                <a:cs typeface="+mn-cs"/>
              </a:rPr>
              <a:t> co-operation between the areas and companies</a:t>
            </a:r>
            <a:endParaRPr lang="fi-FI"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Create </a:t>
            </a:r>
            <a:r>
              <a:rPr lang="en-US" sz="1200" kern="1200" err="1">
                <a:solidFill>
                  <a:schemeClr val="tx1"/>
                </a:solidFill>
                <a:effectLst/>
                <a:latin typeface="+mn-lt"/>
                <a:ea typeface="+mn-ea"/>
                <a:cs typeface="+mn-cs"/>
              </a:rPr>
              <a:t>crossborder</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travelpackages</a:t>
            </a:r>
            <a:r>
              <a:rPr lang="en-US" sz="1200" kern="1200">
                <a:solidFill>
                  <a:schemeClr val="tx1"/>
                </a:solidFill>
                <a:effectLst/>
                <a:latin typeface="+mn-lt"/>
                <a:ea typeface="+mn-ea"/>
                <a:cs typeface="+mn-cs"/>
              </a:rPr>
              <a:t> in co-creation process with companies and delivery chain</a:t>
            </a:r>
            <a:endParaRPr lang="fi-FI"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fi-FI"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Accessibility</a:t>
            </a:r>
            <a:endParaRPr lang="fi-FI"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Accessibility from market areas to VAE area</a:t>
            </a:r>
            <a:endParaRPr lang="fi-FI"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Model for internal traffic in VAE area</a:t>
            </a:r>
            <a:endParaRPr lang="fi-FI"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fi-FI"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Marketing</a:t>
            </a:r>
            <a:endParaRPr lang="fi-FI"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In cooperation with Tour Operators</a:t>
            </a:r>
            <a:endParaRPr lang="fi-FI"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Selected market areas are: UK, Benelux, German speaking Europe</a:t>
            </a:r>
            <a:endParaRPr lang="fi-FI"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China and US</a:t>
            </a:r>
            <a:endParaRPr lang="fi-FI"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fi-FI"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fi-FI"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R&amp;D</a:t>
            </a:r>
            <a:endParaRPr lang="fi-FI"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Indicators for success of project, measurement</a:t>
            </a:r>
            <a:endParaRPr lang="fi-FI"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Future travel trends</a:t>
            </a:r>
            <a:endParaRPr lang="fi-FI"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Digital trends</a:t>
            </a:r>
            <a:endParaRPr lang="fi-FI" sz="1200" kern="1200">
              <a:solidFill>
                <a:schemeClr val="tx1"/>
              </a:solidFill>
              <a:effectLst/>
              <a:latin typeface="+mn-lt"/>
              <a:ea typeface="+mn-ea"/>
              <a:cs typeface="+mn-cs"/>
            </a:endParaRPr>
          </a:p>
          <a:p>
            <a:r>
              <a:rPr lang="en-US" sz="1200" kern="1200" err="1">
                <a:solidFill>
                  <a:schemeClr val="tx1"/>
                </a:solidFill>
                <a:effectLst/>
                <a:latin typeface="+mn-lt"/>
                <a:ea typeface="+mn-ea"/>
                <a:cs typeface="+mn-cs"/>
              </a:rPr>
              <a:t>Crossborder</a:t>
            </a:r>
            <a:r>
              <a:rPr lang="en-US" sz="1200" kern="1200">
                <a:solidFill>
                  <a:schemeClr val="tx1"/>
                </a:solidFill>
                <a:effectLst/>
                <a:latin typeface="+mn-lt"/>
                <a:ea typeface="+mn-ea"/>
                <a:cs typeface="+mn-cs"/>
              </a:rPr>
              <a:t> trade obstacles</a:t>
            </a:r>
            <a:endParaRPr lang="fi-FI"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fi-FI"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Participants: Travel businesses in Northern Norway, Swedish Lapland and Finnish Lapland who want to create new </a:t>
            </a:r>
            <a:r>
              <a:rPr lang="en-US" sz="1200" kern="1200" err="1">
                <a:solidFill>
                  <a:schemeClr val="tx1"/>
                </a:solidFill>
                <a:effectLst/>
                <a:latin typeface="+mn-lt"/>
                <a:ea typeface="+mn-ea"/>
                <a:cs typeface="+mn-cs"/>
              </a:rPr>
              <a:t>crossborder</a:t>
            </a:r>
            <a:r>
              <a:rPr lang="en-US" sz="1200" kern="1200">
                <a:solidFill>
                  <a:schemeClr val="tx1"/>
                </a:solidFill>
                <a:effectLst/>
                <a:latin typeface="+mn-lt"/>
                <a:ea typeface="+mn-ea"/>
                <a:cs typeface="+mn-cs"/>
              </a:rPr>
              <a:t> collaborative constellations and product combinations aimed at an international market</a:t>
            </a:r>
            <a:endParaRPr lang="fi-FI" sz="1200" kern="1200">
              <a:solidFill>
                <a:schemeClr val="tx1"/>
              </a:solidFill>
              <a:effectLst/>
              <a:latin typeface="+mn-lt"/>
              <a:ea typeface="+mn-ea"/>
              <a:cs typeface="+mn-cs"/>
            </a:endParaRPr>
          </a:p>
          <a:p>
            <a:endParaRPr lang="fi-FI"/>
          </a:p>
        </p:txBody>
      </p:sp>
      <p:sp>
        <p:nvSpPr>
          <p:cNvPr id="4" name="Dian numeron paikkamerkki 3"/>
          <p:cNvSpPr>
            <a:spLocks noGrp="1"/>
          </p:cNvSpPr>
          <p:nvPr>
            <p:ph type="sldNum" sz="quarter" idx="10"/>
          </p:nvPr>
        </p:nvSpPr>
        <p:spPr/>
        <p:txBody>
          <a:bodyPr/>
          <a:lstStyle/>
          <a:p>
            <a:fld id="{8DA5C64A-6EE7-4592-A5B1-A0DBD2092C85}" type="slidenum">
              <a:rPr lang="sv-SE" smtClean="0"/>
              <a:t>10</a:t>
            </a:fld>
            <a:endParaRPr lang="sv-SE"/>
          </a:p>
        </p:txBody>
      </p:sp>
    </p:spTree>
    <p:extLst>
      <p:ext uri="{BB962C8B-B14F-4D97-AF65-F5344CB8AC3E}">
        <p14:creationId xmlns:p14="http://schemas.microsoft.com/office/powerpoint/2010/main" val="1797333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aseline="0"/>
              <a:t>The </a:t>
            </a:r>
            <a:r>
              <a:rPr lang="sv-SE" baseline="0" err="1"/>
              <a:t>geography</a:t>
            </a:r>
            <a:r>
              <a:rPr lang="sv-SE" baseline="0"/>
              <a:t> </a:t>
            </a:r>
            <a:r>
              <a:rPr lang="sv-SE" baseline="0" err="1"/>
              <a:t>of</a:t>
            </a:r>
            <a:r>
              <a:rPr lang="sv-SE" baseline="0"/>
              <a:t> the Botnia-</a:t>
            </a:r>
            <a:r>
              <a:rPr lang="sv-SE" baseline="0" err="1"/>
              <a:t>Atlanticaprogramme</a:t>
            </a:r>
            <a:r>
              <a:rPr lang="sv-SE" baseline="0"/>
              <a:t> </a:t>
            </a:r>
            <a:r>
              <a:rPr lang="sv-SE" baseline="0" err="1"/>
              <a:t>origins</a:t>
            </a:r>
            <a:r>
              <a:rPr lang="sv-SE" baseline="0"/>
              <a:t> from the </a:t>
            </a:r>
            <a:r>
              <a:rPr lang="sv-SE" baseline="0" err="1"/>
              <a:t>cooperation</a:t>
            </a:r>
            <a:r>
              <a:rPr lang="sv-SE" baseline="0"/>
              <a:t> </a:t>
            </a:r>
            <a:r>
              <a:rPr lang="sv-SE" baseline="0" err="1"/>
              <a:t>between</a:t>
            </a:r>
            <a:r>
              <a:rPr lang="sv-SE" baseline="0"/>
              <a:t> </a:t>
            </a:r>
            <a:r>
              <a:rPr lang="sv-SE" baseline="0" err="1"/>
              <a:t>Helgeland</a:t>
            </a:r>
            <a:r>
              <a:rPr lang="sv-SE" baseline="0"/>
              <a:t> in </a:t>
            </a:r>
            <a:r>
              <a:rPr lang="sv-SE" baseline="0" err="1"/>
              <a:t>Norway</a:t>
            </a:r>
            <a:r>
              <a:rPr lang="sv-SE" baseline="0"/>
              <a:t> and Västerbotten in Sweden (</a:t>
            </a:r>
            <a:r>
              <a:rPr lang="sv-SE" baseline="0" err="1"/>
              <a:t>where</a:t>
            </a:r>
            <a:r>
              <a:rPr lang="sv-SE" baseline="0"/>
              <a:t> the </a:t>
            </a:r>
            <a:r>
              <a:rPr lang="sv-SE" baseline="0" err="1"/>
              <a:t>boarder</a:t>
            </a:r>
            <a:r>
              <a:rPr lang="sv-SE" baseline="0"/>
              <a:t>-organisation </a:t>
            </a:r>
            <a:r>
              <a:rPr lang="sv-SE" baseline="0" err="1"/>
              <a:t>MidtSkandia</a:t>
            </a:r>
            <a:r>
              <a:rPr lang="sv-SE" baseline="0"/>
              <a:t> is </a:t>
            </a:r>
            <a:r>
              <a:rPr lang="sv-SE" baseline="0" err="1"/>
              <a:t>active</a:t>
            </a:r>
            <a:r>
              <a:rPr lang="sv-SE" baseline="0"/>
              <a:t>) and Västerbotten and </a:t>
            </a:r>
            <a:r>
              <a:rPr lang="sv-SE" baseline="0" err="1"/>
              <a:t>Ostrobothnia</a:t>
            </a:r>
            <a:r>
              <a:rPr lang="sv-SE" baseline="0"/>
              <a:t> (</a:t>
            </a:r>
            <a:r>
              <a:rPr lang="sv-SE" baseline="0" err="1"/>
              <a:t>where</a:t>
            </a:r>
            <a:r>
              <a:rPr lang="sv-SE" baseline="0"/>
              <a:t> Kvarkenrådet is </a:t>
            </a:r>
            <a:r>
              <a:rPr lang="sv-SE" baseline="0" err="1"/>
              <a:t>active</a:t>
            </a:r>
            <a:r>
              <a:rPr lang="sv-SE" baseline="0"/>
              <a:t>). </a:t>
            </a:r>
            <a:r>
              <a:rPr lang="sv-SE" baseline="0" err="1"/>
              <a:t>This</a:t>
            </a:r>
            <a:r>
              <a:rPr lang="sv-SE" baseline="0"/>
              <a:t> </a:t>
            </a:r>
            <a:r>
              <a:rPr lang="sv-SE" baseline="0" err="1"/>
              <a:t>was</a:t>
            </a:r>
            <a:r>
              <a:rPr lang="sv-SE" baseline="0"/>
              <a:t> the </a:t>
            </a:r>
            <a:r>
              <a:rPr lang="sv-SE" baseline="0" err="1"/>
              <a:t>first</a:t>
            </a:r>
            <a:r>
              <a:rPr lang="sv-SE" baseline="0"/>
              <a:t> </a:t>
            </a:r>
            <a:r>
              <a:rPr lang="sv-SE" baseline="0" err="1"/>
              <a:t>programme-geography</a:t>
            </a:r>
            <a:r>
              <a:rPr lang="sv-SE" baseline="0"/>
              <a:t> in 1995 </a:t>
            </a:r>
            <a:r>
              <a:rPr lang="sv-SE" baseline="0" err="1"/>
              <a:t>that</a:t>
            </a:r>
            <a:r>
              <a:rPr lang="sv-SE" baseline="0"/>
              <a:t> </a:t>
            </a:r>
            <a:r>
              <a:rPr lang="sv-SE" baseline="0" err="1"/>
              <a:t>since</a:t>
            </a:r>
            <a:r>
              <a:rPr lang="sv-SE" baseline="0"/>
              <a:t> </a:t>
            </a:r>
            <a:r>
              <a:rPr lang="sv-SE" baseline="0" err="1"/>
              <a:t>then</a:t>
            </a:r>
            <a:r>
              <a:rPr lang="sv-SE" baseline="0"/>
              <a:t> has </a:t>
            </a:r>
            <a:r>
              <a:rPr lang="sv-SE" baseline="0" err="1"/>
              <a:t>grown</a:t>
            </a:r>
            <a:r>
              <a:rPr lang="sv-SE" baseline="0"/>
              <a:t> </a:t>
            </a:r>
            <a:r>
              <a:rPr lang="sv-SE" baseline="0" err="1"/>
              <a:t>bigger</a:t>
            </a:r>
            <a:r>
              <a:rPr lang="sv-SE" baseline="0"/>
              <a:t> in all </a:t>
            </a:r>
            <a:r>
              <a:rPr lang="sv-SE" baseline="0" err="1"/>
              <a:t>three</a:t>
            </a:r>
            <a:r>
              <a:rPr lang="sv-SE" baseline="0"/>
              <a:t> </a:t>
            </a:r>
            <a:r>
              <a:rPr lang="sv-SE" baseline="0" err="1"/>
              <a:t>countries</a:t>
            </a:r>
            <a:r>
              <a:rPr lang="sv-SE" baseline="0"/>
              <a: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err="1"/>
              <a:t>During</a:t>
            </a:r>
            <a:r>
              <a:rPr lang="sv-SE" baseline="0"/>
              <a:t> all </a:t>
            </a:r>
            <a:r>
              <a:rPr lang="sv-SE" baseline="0" err="1"/>
              <a:t>programme</a:t>
            </a:r>
            <a:r>
              <a:rPr lang="sv-SE" baseline="0"/>
              <a:t> periods, the E12-link from Mo i Rana </a:t>
            </a:r>
            <a:r>
              <a:rPr lang="sv-SE" baseline="0" err="1"/>
              <a:t>through</a:t>
            </a:r>
            <a:r>
              <a:rPr lang="sv-SE" baseline="0"/>
              <a:t> Västerbotten and over to Vasa (a </a:t>
            </a:r>
            <a:r>
              <a:rPr lang="sv-SE" baseline="0" err="1"/>
              <a:t>ferry</a:t>
            </a:r>
            <a:r>
              <a:rPr lang="sv-SE" baseline="0"/>
              <a:t> </a:t>
            </a:r>
            <a:r>
              <a:rPr lang="sv-SE" baseline="0" err="1"/>
              <a:t>line</a:t>
            </a:r>
            <a:r>
              <a:rPr lang="sv-SE" baseline="0"/>
              <a:t>) and </a:t>
            </a:r>
            <a:r>
              <a:rPr lang="sv-SE" baseline="0" err="1"/>
              <a:t>continues</a:t>
            </a:r>
            <a:r>
              <a:rPr lang="sv-SE" baseline="0"/>
              <a:t> </a:t>
            </a:r>
            <a:r>
              <a:rPr lang="sv-SE" baseline="0" err="1"/>
              <a:t>through</a:t>
            </a:r>
            <a:r>
              <a:rPr lang="sv-SE" baseline="0"/>
              <a:t> </a:t>
            </a:r>
            <a:r>
              <a:rPr lang="sv-SE" baseline="0" err="1"/>
              <a:t>southern</a:t>
            </a:r>
            <a:r>
              <a:rPr lang="sv-SE" baseline="0"/>
              <a:t> </a:t>
            </a:r>
            <a:r>
              <a:rPr lang="sv-SE" baseline="0" err="1"/>
              <a:t>ostrabothnia</a:t>
            </a:r>
            <a:r>
              <a:rPr lang="sv-SE" baseline="0"/>
              <a:t> has </a:t>
            </a:r>
            <a:r>
              <a:rPr lang="sv-SE" baseline="0" err="1"/>
              <a:t>been</a:t>
            </a:r>
            <a:r>
              <a:rPr lang="sv-SE" baseline="0"/>
              <a:t> a focus and a </a:t>
            </a:r>
            <a:r>
              <a:rPr lang="sv-SE" baseline="0" err="1"/>
              <a:t>precondition</a:t>
            </a:r>
            <a:r>
              <a:rPr lang="sv-SE" baseline="0"/>
              <a:t> for the </a:t>
            </a:r>
            <a:r>
              <a:rPr lang="sv-SE" baseline="0" err="1"/>
              <a:t>east-west</a:t>
            </a:r>
            <a:r>
              <a:rPr lang="sv-SE" baseline="0"/>
              <a:t> </a:t>
            </a:r>
            <a:r>
              <a:rPr lang="sv-SE" baseline="0" err="1"/>
              <a:t>cooperation</a:t>
            </a:r>
            <a:r>
              <a:rPr lang="sv-SE" baseline="0"/>
              <a:t>.</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a:t>As </a:t>
            </a:r>
            <a:r>
              <a:rPr lang="sv-SE" baseline="0" err="1"/>
              <a:t>you</a:t>
            </a:r>
            <a:r>
              <a:rPr lang="sv-SE" baseline="0"/>
              <a:t> </a:t>
            </a:r>
            <a:r>
              <a:rPr lang="sv-SE" baseline="0" err="1"/>
              <a:t>saw</a:t>
            </a:r>
            <a:r>
              <a:rPr lang="sv-SE" baseline="0"/>
              <a:t> in the </a:t>
            </a:r>
            <a:r>
              <a:rPr lang="sv-SE" baseline="0" err="1"/>
              <a:t>previous</a:t>
            </a:r>
            <a:r>
              <a:rPr lang="sv-SE" baseline="0"/>
              <a:t> </a:t>
            </a:r>
            <a:r>
              <a:rPr lang="sv-SE" baseline="0" err="1"/>
              <a:t>picture</a:t>
            </a:r>
            <a:r>
              <a:rPr lang="sv-SE" baseline="0"/>
              <a:t> from Nord, the </a:t>
            </a:r>
            <a:r>
              <a:rPr lang="sv-SE" baseline="0" err="1"/>
              <a:t>Sápmi-programme</a:t>
            </a:r>
            <a:r>
              <a:rPr lang="sv-SE" baseline="0"/>
              <a:t> covers </a:t>
            </a:r>
            <a:r>
              <a:rPr lang="sv-SE" baseline="0" err="1"/>
              <a:t>almost</a:t>
            </a:r>
            <a:r>
              <a:rPr lang="sv-SE" baseline="0"/>
              <a:t> the </a:t>
            </a:r>
            <a:r>
              <a:rPr lang="sv-SE" baseline="0" err="1"/>
              <a:t>whole</a:t>
            </a:r>
            <a:r>
              <a:rPr lang="sv-SE" baseline="0"/>
              <a:t> area </a:t>
            </a:r>
            <a:r>
              <a:rPr lang="sv-SE" baseline="0" err="1"/>
              <a:t>of</a:t>
            </a:r>
            <a:r>
              <a:rPr lang="sv-SE" baseline="0"/>
              <a:t> Botnia-Atlantica and </a:t>
            </a:r>
            <a:r>
              <a:rPr lang="sv-SE" baseline="0" err="1"/>
              <a:t>this</a:t>
            </a:r>
            <a:r>
              <a:rPr lang="sv-SE" baseline="0"/>
              <a:t> is </a:t>
            </a:r>
            <a:r>
              <a:rPr lang="sv-SE" baseline="0" err="1"/>
              <a:t>because</a:t>
            </a:r>
            <a:r>
              <a:rPr lang="sv-SE" baseline="0"/>
              <a:t> </a:t>
            </a:r>
            <a:r>
              <a:rPr lang="sv-SE" baseline="0" err="1"/>
              <a:t>of</a:t>
            </a:r>
            <a:r>
              <a:rPr lang="sv-SE" baseline="0"/>
              <a:t> a </a:t>
            </a:r>
            <a:r>
              <a:rPr lang="sv-SE" baseline="0" err="1"/>
              <a:t>wish</a:t>
            </a:r>
            <a:r>
              <a:rPr lang="sv-SE" baseline="0"/>
              <a:t> to </a:t>
            </a:r>
            <a:r>
              <a:rPr lang="sv-SE" baseline="0" err="1"/>
              <a:t>keep</a:t>
            </a:r>
            <a:r>
              <a:rPr lang="sv-SE" baseline="0"/>
              <a:t> the </a:t>
            </a:r>
            <a:r>
              <a:rPr lang="sv-SE" baseline="0" err="1"/>
              <a:t>Sápmi</a:t>
            </a:r>
            <a:r>
              <a:rPr lang="sv-SE" baseline="0"/>
              <a:t> </a:t>
            </a:r>
            <a:r>
              <a:rPr lang="sv-SE" baseline="0" err="1"/>
              <a:t>cooperation</a:t>
            </a:r>
            <a:r>
              <a:rPr lang="sv-SE" baseline="0"/>
              <a:t> in </a:t>
            </a:r>
            <a:r>
              <a:rPr lang="sv-SE" baseline="0" err="1"/>
              <a:t>one</a:t>
            </a:r>
            <a:r>
              <a:rPr lang="sv-SE" baseline="0"/>
              <a:t> </a:t>
            </a:r>
            <a:r>
              <a:rPr lang="sv-SE" baseline="0" err="1"/>
              <a:t>programme</a:t>
            </a:r>
            <a:r>
              <a:rPr lang="sv-SE" baseline="0"/>
              <a:t> </a:t>
            </a:r>
            <a:r>
              <a:rPr lang="sv-SE" baseline="0" err="1"/>
              <a:t>with</a:t>
            </a:r>
            <a:r>
              <a:rPr lang="sv-SE" baseline="0"/>
              <a:t> special features, not </a:t>
            </a:r>
            <a:r>
              <a:rPr lang="sv-SE" baseline="0" err="1"/>
              <a:t>depending</a:t>
            </a:r>
            <a:r>
              <a:rPr lang="sv-SE" baseline="0"/>
              <a:t> on different </a:t>
            </a:r>
            <a:r>
              <a:rPr lang="sv-SE" baseline="0" err="1"/>
              <a:t>content</a:t>
            </a:r>
            <a:r>
              <a:rPr lang="sv-SE" baseline="0"/>
              <a:t> in the Nord and Botnia-Atlantica </a:t>
            </a:r>
            <a:r>
              <a:rPr lang="sv-SE" baseline="0" err="1"/>
              <a:t>programme</a:t>
            </a:r>
            <a:r>
              <a:rPr lang="sv-SE" baseline="0"/>
              <a:t>.</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err="1"/>
              <a:t>Ostrobothnia</a:t>
            </a:r>
            <a:r>
              <a:rPr lang="sv-SE" baseline="0"/>
              <a:t> and Southern </a:t>
            </a:r>
            <a:r>
              <a:rPr lang="sv-SE" baseline="0" err="1"/>
              <a:t>Ostrobothnia</a:t>
            </a:r>
            <a:r>
              <a:rPr lang="sv-SE" baseline="0"/>
              <a:t> in Botnia-Atlantica </a:t>
            </a:r>
            <a:r>
              <a:rPr lang="sv-SE" baseline="0" err="1"/>
              <a:t>are</a:t>
            </a:r>
            <a:r>
              <a:rPr lang="sv-SE" baseline="0"/>
              <a:t> not part </a:t>
            </a:r>
            <a:r>
              <a:rPr lang="sv-SE" baseline="0" err="1"/>
              <a:t>of</a:t>
            </a:r>
            <a:r>
              <a:rPr lang="sv-SE" baseline="0"/>
              <a:t> </a:t>
            </a:r>
            <a:r>
              <a:rPr lang="sv-SE" baseline="0" err="1"/>
              <a:t>any</a:t>
            </a:r>
            <a:r>
              <a:rPr lang="sv-SE" baseline="0"/>
              <a:t> </a:t>
            </a:r>
            <a:r>
              <a:rPr lang="sv-SE" baseline="0" err="1"/>
              <a:t>other</a:t>
            </a:r>
            <a:r>
              <a:rPr lang="sv-SE" baseline="0"/>
              <a:t> </a:t>
            </a:r>
            <a:r>
              <a:rPr lang="sv-SE" baseline="0" err="1"/>
              <a:t>programme</a:t>
            </a:r>
            <a:r>
              <a:rPr lang="sv-SE" baseline="0"/>
              <a:t> </a:t>
            </a:r>
            <a:r>
              <a:rPr lang="sv-SE" baseline="0" err="1"/>
              <a:t>represented</a:t>
            </a:r>
            <a:r>
              <a:rPr lang="sv-SE" baseline="0"/>
              <a:t> </a:t>
            </a:r>
            <a:r>
              <a:rPr lang="sv-SE" baseline="0" err="1"/>
              <a:t>here</a:t>
            </a:r>
            <a:r>
              <a:rPr lang="sv-SE" baseline="0"/>
              <a:t>, nor Nordanstigs kommun.</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err="1"/>
              <a:t>Suseccful</a:t>
            </a:r>
            <a:r>
              <a:rPr lang="sv-SE" baseline="0"/>
              <a:t> </a:t>
            </a:r>
            <a:r>
              <a:rPr lang="sv-SE" baseline="0" err="1"/>
              <a:t>cooperation</a:t>
            </a:r>
            <a:r>
              <a:rPr lang="sv-SE" baseline="0"/>
              <a:t> </a:t>
            </a:r>
            <a:r>
              <a:rPr lang="sv-SE" baseline="0" err="1"/>
              <a:t>during</a:t>
            </a:r>
            <a:r>
              <a:rPr lang="sv-SE" baseline="0"/>
              <a:t> the periods </a:t>
            </a:r>
            <a:r>
              <a:rPr lang="sv-SE" baseline="0" err="1"/>
              <a:t>have</a:t>
            </a:r>
            <a:r>
              <a:rPr lang="sv-SE" baseline="0"/>
              <a:t> </a:t>
            </a:r>
            <a:r>
              <a:rPr lang="sv-SE" baseline="0" err="1"/>
              <a:t>among</a:t>
            </a:r>
            <a:r>
              <a:rPr lang="sv-SE" baseline="0"/>
              <a:t> </a:t>
            </a:r>
            <a:r>
              <a:rPr lang="sv-SE" baseline="0" err="1"/>
              <a:t>other</a:t>
            </a:r>
            <a:r>
              <a:rPr lang="sv-SE" baseline="0"/>
              <a:t> </a:t>
            </a:r>
            <a:r>
              <a:rPr lang="sv-SE" baseline="0" err="1"/>
              <a:t>things</a:t>
            </a:r>
            <a:r>
              <a:rPr lang="sv-SE" baseline="0"/>
              <a:t> </a:t>
            </a:r>
            <a:r>
              <a:rPr lang="sv-SE" baseline="0" err="1"/>
              <a:t>been</a:t>
            </a:r>
            <a:r>
              <a:rPr lang="sv-SE" baseline="0"/>
              <a:t> </a:t>
            </a:r>
            <a:r>
              <a:rPr lang="sv-SE" baseline="0" err="1"/>
              <a:t>concerning</a:t>
            </a:r>
            <a:r>
              <a:rPr lang="sv-SE" baseline="0"/>
              <a:t> </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a:t>the </a:t>
            </a:r>
            <a:r>
              <a:rPr lang="sv-SE" baseline="0" err="1"/>
              <a:t>east-west</a:t>
            </a:r>
            <a:r>
              <a:rPr lang="sv-SE" baseline="0"/>
              <a:t> </a:t>
            </a:r>
            <a:r>
              <a:rPr lang="sv-SE" baseline="0" err="1"/>
              <a:t>link</a:t>
            </a:r>
            <a:r>
              <a:rPr lang="sv-SE" baseline="0"/>
              <a:t> (E12), </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a:t>the </a:t>
            </a:r>
            <a:r>
              <a:rPr lang="sv-SE" baseline="0" err="1"/>
              <a:t>world</a:t>
            </a:r>
            <a:r>
              <a:rPr lang="sv-SE" baseline="0"/>
              <a:t> </a:t>
            </a:r>
            <a:r>
              <a:rPr lang="sv-SE" baseline="0" err="1"/>
              <a:t>heritages</a:t>
            </a:r>
            <a:endParaRPr lang="sv-SE" baseline="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err="1"/>
              <a:t>environment</a:t>
            </a:r>
            <a:r>
              <a:rPr lang="sv-SE" baseline="0"/>
              <a:t> (for </a:t>
            </a:r>
            <a:r>
              <a:rPr lang="sv-SE" baseline="0" err="1"/>
              <a:t>example</a:t>
            </a:r>
            <a:r>
              <a:rPr lang="sv-SE" baseline="0"/>
              <a:t> new </a:t>
            </a:r>
            <a:r>
              <a:rPr lang="sv-SE" baseline="0" err="1"/>
              <a:t>ways</a:t>
            </a:r>
            <a:r>
              <a:rPr lang="sv-SE" baseline="0"/>
              <a:t> to </a:t>
            </a:r>
            <a:r>
              <a:rPr lang="sv-SE" baseline="0" err="1"/>
              <a:t>restore</a:t>
            </a:r>
            <a:r>
              <a:rPr lang="sv-SE" baseline="0"/>
              <a:t> </a:t>
            </a:r>
            <a:r>
              <a:rPr lang="sv-SE" baseline="0" err="1"/>
              <a:t>streams</a:t>
            </a:r>
            <a:r>
              <a:rPr lang="sv-SE" baseline="0"/>
              <a:t> and innovative solutions to </a:t>
            </a:r>
            <a:r>
              <a:rPr lang="sv-SE" baseline="0" err="1"/>
              <a:t>map</a:t>
            </a:r>
            <a:r>
              <a:rPr lang="sv-SE" baseline="0"/>
              <a:t> </a:t>
            </a:r>
            <a:r>
              <a:rPr lang="sv-SE" baseline="0" err="1"/>
              <a:t>out</a:t>
            </a:r>
            <a:r>
              <a:rPr lang="sv-SE" baseline="0"/>
              <a:t> </a:t>
            </a:r>
            <a:r>
              <a:rPr lang="sv-SE" baseline="0" err="1"/>
              <a:t>shallow</a:t>
            </a:r>
            <a:r>
              <a:rPr lang="sv-SE" baseline="0"/>
              <a:t> </a:t>
            </a:r>
            <a:r>
              <a:rPr lang="sv-SE" baseline="0" err="1"/>
              <a:t>sea</a:t>
            </a:r>
            <a:r>
              <a:rPr lang="sv-SE" baseline="0"/>
              <a:t>-bed) </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err="1"/>
              <a:t>energy</a:t>
            </a:r>
            <a:r>
              <a:rPr lang="sv-SE" baseline="0"/>
              <a:t>/</a:t>
            </a:r>
            <a:r>
              <a:rPr lang="sv-SE" baseline="0" err="1"/>
              <a:t>Cleantech</a:t>
            </a:r>
            <a:endParaRPr lang="sv-SE" baseline="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a:t>small </a:t>
            </a:r>
            <a:r>
              <a:rPr lang="sv-SE" baseline="0" err="1"/>
              <a:t>scale</a:t>
            </a:r>
            <a:r>
              <a:rPr lang="sv-SE" baseline="0"/>
              <a:t> </a:t>
            </a:r>
            <a:r>
              <a:rPr lang="sv-SE" baseline="0" err="1"/>
              <a:t>food</a:t>
            </a:r>
            <a:r>
              <a:rPr lang="sv-SE" baseline="0"/>
              <a:t> </a:t>
            </a:r>
            <a:r>
              <a:rPr lang="sv-SE" baseline="0" err="1"/>
              <a:t>production</a:t>
            </a:r>
            <a:r>
              <a:rPr lang="sv-SE" baseline="0"/>
              <a:t> (and </a:t>
            </a:r>
            <a:r>
              <a:rPr lang="sv-SE" baseline="0" err="1"/>
              <a:t>ther</a:t>
            </a:r>
            <a:r>
              <a:rPr lang="sv-SE" baseline="0"/>
              <a:t> </a:t>
            </a:r>
            <a:r>
              <a:rPr lang="sv-SE" baseline="0" err="1"/>
              <a:t>are</a:t>
            </a:r>
            <a:r>
              <a:rPr lang="sv-SE" baseline="0"/>
              <a:t> </a:t>
            </a:r>
            <a:r>
              <a:rPr lang="sv-SE" baseline="0" err="1"/>
              <a:t>also</a:t>
            </a:r>
            <a:r>
              <a:rPr lang="sv-SE" baseline="0"/>
              <a:t> </a:t>
            </a:r>
            <a:r>
              <a:rPr lang="sv-SE" baseline="0" err="1"/>
              <a:t>food</a:t>
            </a:r>
            <a:r>
              <a:rPr lang="sv-SE" baseline="0"/>
              <a:t> </a:t>
            </a:r>
            <a:r>
              <a:rPr lang="sv-SE" baseline="0" err="1"/>
              <a:t>industrys</a:t>
            </a:r>
            <a:r>
              <a:rPr lang="sv-SE" baseline="0"/>
              <a:t> in the area)</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err="1"/>
              <a:t>Many</a:t>
            </a:r>
            <a:r>
              <a:rPr lang="sv-SE" baseline="0"/>
              <a:t> former </a:t>
            </a:r>
            <a:r>
              <a:rPr lang="sv-SE" baseline="0" err="1"/>
              <a:t>projects</a:t>
            </a:r>
            <a:r>
              <a:rPr lang="sv-SE" baseline="0"/>
              <a:t> </a:t>
            </a:r>
            <a:r>
              <a:rPr lang="sv-SE" baseline="0" err="1"/>
              <a:t>have</a:t>
            </a:r>
            <a:r>
              <a:rPr lang="sv-SE" baseline="0"/>
              <a:t> </a:t>
            </a:r>
            <a:r>
              <a:rPr lang="sv-SE" baseline="0" err="1"/>
              <a:t>been</a:t>
            </a:r>
            <a:r>
              <a:rPr lang="sv-SE" baseline="0"/>
              <a:t> </a:t>
            </a:r>
            <a:r>
              <a:rPr lang="sv-SE" baseline="0" err="1"/>
              <a:t>of</a:t>
            </a:r>
            <a:r>
              <a:rPr lang="sv-SE" baseline="0"/>
              <a:t> </a:t>
            </a:r>
            <a:r>
              <a:rPr lang="sv-SE" baseline="0" err="1"/>
              <a:t>use</a:t>
            </a:r>
            <a:r>
              <a:rPr lang="sv-SE" baseline="0"/>
              <a:t> for the </a:t>
            </a:r>
            <a:r>
              <a:rPr lang="sv-SE" baseline="0" err="1"/>
              <a:t>people</a:t>
            </a:r>
            <a:r>
              <a:rPr lang="sv-SE" baseline="0"/>
              <a:t> in the area as for </a:t>
            </a:r>
            <a:r>
              <a:rPr lang="sv-SE" baseline="0" err="1"/>
              <a:t>example</a:t>
            </a:r>
            <a:r>
              <a:rPr lang="sv-SE" baseline="0"/>
              <a:t> </a:t>
            </a:r>
            <a:r>
              <a:rPr lang="sv-SE" baseline="0" err="1"/>
              <a:t>mountainrescue</a:t>
            </a:r>
            <a:r>
              <a:rPr lang="sv-SE" baseline="0"/>
              <a:t> </a:t>
            </a:r>
            <a:r>
              <a:rPr lang="sv-SE" baseline="0" err="1"/>
              <a:t>between</a:t>
            </a:r>
            <a:r>
              <a:rPr lang="sv-SE" baseline="0"/>
              <a:t> </a:t>
            </a:r>
            <a:r>
              <a:rPr lang="sv-SE" baseline="0" err="1"/>
              <a:t>Norway</a:t>
            </a:r>
            <a:r>
              <a:rPr lang="sv-SE" baseline="0"/>
              <a:t> and Sweden, test </a:t>
            </a:r>
            <a:r>
              <a:rPr lang="sv-SE" baseline="0" err="1"/>
              <a:t>between</a:t>
            </a:r>
            <a:r>
              <a:rPr lang="sv-SE" baseline="0"/>
              <a:t> Finland and Sweden </a:t>
            </a:r>
            <a:r>
              <a:rPr lang="sv-SE" baseline="0" err="1"/>
              <a:t>if</a:t>
            </a:r>
            <a:r>
              <a:rPr lang="sv-SE" baseline="0"/>
              <a:t> a </a:t>
            </a:r>
            <a:r>
              <a:rPr lang="sv-SE" baseline="0" err="1"/>
              <a:t>big</a:t>
            </a:r>
            <a:r>
              <a:rPr lang="sv-SE" baseline="0"/>
              <a:t> </a:t>
            </a:r>
            <a:r>
              <a:rPr lang="sv-SE" baseline="0" err="1"/>
              <a:t>accident</a:t>
            </a:r>
            <a:r>
              <a:rPr lang="sv-SE" baseline="0"/>
              <a:t> </a:t>
            </a:r>
            <a:r>
              <a:rPr lang="sv-SE" baseline="0" err="1"/>
              <a:t>would</a:t>
            </a:r>
            <a:r>
              <a:rPr lang="sv-SE" baseline="0"/>
              <a:t> </a:t>
            </a:r>
            <a:r>
              <a:rPr lang="sv-SE" baseline="0" err="1"/>
              <a:t>accure</a:t>
            </a:r>
            <a:r>
              <a:rPr lang="sv-SE" baseline="0"/>
              <a:t> in Kvarken and </a:t>
            </a:r>
            <a:r>
              <a:rPr lang="sv-SE" baseline="0" err="1"/>
              <a:t>cooperation</a:t>
            </a:r>
            <a:r>
              <a:rPr lang="sv-SE" baseline="0"/>
              <a:t> </a:t>
            </a:r>
            <a:r>
              <a:rPr lang="sv-SE" baseline="0" err="1"/>
              <a:t>between</a:t>
            </a:r>
            <a:r>
              <a:rPr lang="sv-SE" baseline="0"/>
              <a:t> </a:t>
            </a:r>
            <a:r>
              <a:rPr lang="sv-SE" baseline="0" err="1"/>
              <a:t>energency</a:t>
            </a:r>
            <a:r>
              <a:rPr lang="sv-SE" baseline="0"/>
              <a:t> </a:t>
            </a:r>
            <a:r>
              <a:rPr lang="sv-SE" baseline="0" err="1"/>
              <a:t>healthcare</a:t>
            </a:r>
            <a:r>
              <a:rPr lang="sv-SE" baseline="0"/>
              <a:t> in the area.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a:p>
          <a:p>
            <a:endParaRPr lang="sv-SE"/>
          </a:p>
        </p:txBody>
      </p:sp>
      <p:sp>
        <p:nvSpPr>
          <p:cNvPr id="4" name="Platshållare för bildnummer 3"/>
          <p:cNvSpPr>
            <a:spLocks noGrp="1"/>
          </p:cNvSpPr>
          <p:nvPr>
            <p:ph type="sldNum" sz="quarter" idx="10"/>
          </p:nvPr>
        </p:nvSpPr>
        <p:spPr/>
        <p:txBody>
          <a:bodyPr/>
          <a:lstStyle/>
          <a:p>
            <a:fld id="{8DA5C64A-6EE7-4592-A5B1-A0DBD2092C85}" type="slidenum">
              <a:rPr lang="sv-SE" smtClean="0"/>
              <a:t>11</a:t>
            </a:fld>
            <a:endParaRPr lang="sv-SE"/>
          </a:p>
        </p:txBody>
      </p:sp>
    </p:spTree>
    <p:extLst>
      <p:ext uri="{BB962C8B-B14F-4D97-AF65-F5344CB8AC3E}">
        <p14:creationId xmlns:p14="http://schemas.microsoft.com/office/powerpoint/2010/main" val="2131291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a:p>
            <a:r>
              <a:rPr lang="en-US" b="1"/>
              <a:t>Project description</a:t>
            </a:r>
            <a:endParaRPr/>
          </a:p>
          <a:p>
            <a:r>
              <a:rPr lang="en-US"/>
              <a:t>By establishing a competence center in the area of farming technology and connecting researchers from both animal science, technical research, farmers, reindeer herders and companies from the ICT sector to this competence center the project can provide new tools to improve the efficiency and quality of the farming and reindeer herding sector within the </a:t>
            </a:r>
            <a:r>
              <a:rPr lang="en-US" err="1"/>
              <a:t>Botnia-Atlantica</a:t>
            </a:r>
            <a:r>
              <a:rPr lang="en-US"/>
              <a:t> region.</a:t>
            </a:r>
            <a:endParaRPr/>
          </a:p>
          <a:p>
            <a:r>
              <a:rPr lang="en-US"/>
              <a:t>The competence center will work on three specific cases during the project period where strong collaboration can be built on. These cases are positioning and activity monitoring technology for cattle in loose houses, positioning and monitoring system for grazing animals, and reindeer warning system to reduce number of reindeer killed on road and railway.</a:t>
            </a:r>
            <a:endParaRPr/>
          </a:p>
          <a:p>
            <a:r>
              <a:rPr lang="en-US"/>
              <a:t>Priority: </a:t>
            </a:r>
            <a:endParaRPr/>
          </a:p>
          <a:p>
            <a:r>
              <a:rPr lang="en-US"/>
              <a:t>Innovation </a:t>
            </a:r>
            <a:endParaRPr/>
          </a:p>
          <a:p>
            <a:r>
              <a:rPr lang="en-US"/>
              <a:t>Specific objective: </a:t>
            </a:r>
            <a:endParaRPr/>
          </a:p>
          <a:p>
            <a:r>
              <a:rPr lang="en-US"/>
              <a:t>Developing long-term sustainable competence centers </a:t>
            </a:r>
            <a:endParaRPr/>
          </a:p>
          <a:p>
            <a:pPr marL="171450" indent="-171450">
              <a:buChar char="•"/>
            </a:pPr>
            <a:r>
              <a:rPr lang="en-US"/>
              <a:t>Lead partner: </a:t>
            </a:r>
            <a:endParaRPr/>
          </a:p>
          <a:p>
            <a:r>
              <a:rPr lang="en-US" err="1"/>
              <a:t>Umeå</a:t>
            </a:r>
            <a:r>
              <a:rPr lang="en-US"/>
              <a:t> University (SE) </a:t>
            </a:r>
            <a:endParaRPr/>
          </a:p>
          <a:p>
            <a:pPr marL="171450" indent="-171450">
              <a:buChar char="•"/>
            </a:pPr>
            <a:r>
              <a:rPr lang="en-US"/>
              <a:t>Other project partners: </a:t>
            </a:r>
            <a:endParaRPr/>
          </a:p>
          <a:p>
            <a:r>
              <a:rPr lang="en-US"/>
              <a:t>Swedish University of Agricultural Sciences (SE), </a:t>
            </a:r>
            <a:r>
              <a:rPr lang="en-US" err="1"/>
              <a:t>Centria</a:t>
            </a:r>
            <a:r>
              <a:rPr lang="en-US"/>
              <a:t> University of Applied Sciences (FI), </a:t>
            </a:r>
            <a:r>
              <a:rPr lang="en-US" err="1"/>
              <a:t>Svenska</a:t>
            </a:r>
            <a:r>
              <a:rPr lang="en-US"/>
              <a:t> </a:t>
            </a:r>
            <a:r>
              <a:rPr lang="en-US" err="1"/>
              <a:t>Samernas</a:t>
            </a:r>
            <a:r>
              <a:rPr lang="en-US"/>
              <a:t> </a:t>
            </a:r>
            <a:r>
              <a:rPr lang="en-US" err="1"/>
              <a:t>Riksförbund</a:t>
            </a:r>
            <a:r>
              <a:rPr lang="en-US"/>
              <a:t> (SE), </a:t>
            </a:r>
            <a:r>
              <a:rPr lang="en-US" err="1"/>
              <a:t>ProAgria</a:t>
            </a:r>
            <a:r>
              <a:rPr lang="en-US"/>
              <a:t> Central Ostrobothnia (FI), </a:t>
            </a:r>
            <a:r>
              <a:rPr lang="en-US" err="1"/>
              <a:t>Ildgruben</a:t>
            </a:r>
            <a:r>
              <a:rPr lang="en-US"/>
              <a:t> </a:t>
            </a:r>
            <a:r>
              <a:rPr lang="en-US" err="1"/>
              <a:t>reinbeitesdistrikt</a:t>
            </a:r>
            <a:r>
              <a:rPr lang="en-US"/>
              <a:t> (NO), Norwegian Institute of </a:t>
            </a:r>
            <a:r>
              <a:rPr lang="en-US" err="1"/>
              <a:t>Bioeconomy</a:t>
            </a:r>
            <a:r>
              <a:rPr lang="en-US"/>
              <a:t> Research NIBIO (NO), The Norwegian Public Roads Administration (NO), </a:t>
            </a:r>
            <a:r>
              <a:rPr lang="en-US" err="1"/>
              <a:t>Saltfjellet</a:t>
            </a:r>
            <a:r>
              <a:rPr lang="en-US"/>
              <a:t> </a:t>
            </a:r>
            <a:r>
              <a:rPr lang="en-US" err="1"/>
              <a:t>reinbeitesdistrikt</a:t>
            </a:r>
            <a:r>
              <a:rPr lang="en-US"/>
              <a:t> (NO), Biocontrol AS (NO), </a:t>
            </a:r>
            <a:r>
              <a:rPr lang="en-US" err="1"/>
              <a:t>Telespor</a:t>
            </a:r>
            <a:r>
              <a:rPr lang="en-US"/>
              <a:t> AS (NO) </a:t>
            </a:r>
            <a:endParaRPr/>
          </a:p>
          <a:p>
            <a:endParaRPr lang="en-US"/>
          </a:p>
          <a:p>
            <a:endParaRPr lang="en-US" u="sng">
              <a:solidFill>
                <a:srgbClr val="000000"/>
              </a:solidFill>
            </a:endParaRPr>
          </a:p>
          <a:p>
            <a:pPr marL="171450" indent="-171450">
              <a:buChar char="•"/>
            </a:pPr>
            <a:r>
              <a:rPr lang="en-US"/>
              <a:t>Project timetable: </a:t>
            </a:r>
            <a:endParaRPr/>
          </a:p>
          <a:p>
            <a:r>
              <a:rPr lang="en-US"/>
              <a:t>2015-09-01 - 2018-05-31 </a:t>
            </a:r>
            <a:endParaRPr/>
          </a:p>
          <a:p>
            <a:pPr marL="171450" indent="-171450">
              <a:buChar char="•"/>
            </a:pPr>
            <a:r>
              <a:rPr lang="en-US"/>
              <a:t>Budget Sweden/Finland: </a:t>
            </a:r>
            <a:endParaRPr/>
          </a:p>
          <a:p>
            <a:r>
              <a:rPr lang="en-US"/>
              <a:t>1 134 466 EUR </a:t>
            </a:r>
            <a:endParaRPr/>
          </a:p>
          <a:p>
            <a:pPr marL="171450" indent="-171450">
              <a:buChar char="•"/>
            </a:pPr>
            <a:r>
              <a:rPr lang="en-US"/>
              <a:t>EU-support: </a:t>
            </a:r>
            <a:endParaRPr/>
          </a:p>
          <a:p>
            <a:r>
              <a:rPr lang="en-US"/>
              <a:t>668 400 EUR (58,92 % of budget Sweden/Finland) </a:t>
            </a:r>
            <a:endParaRPr/>
          </a:p>
          <a:p>
            <a:pPr marL="171450" indent="-171450">
              <a:buChar char="•"/>
            </a:pPr>
            <a:r>
              <a:rPr lang="en-US"/>
              <a:t>Budget Norway: </a:t>
            </a:r>
            <a:endParaRPr/>
          </a:p>
          <a:p>
            <a:r>
              <a:rPr lang="en-US"/>
              <a:t>443 186 EUR </a:t>
            </a:r>
            <a:endParaRPr/>
          </a:p>
          <a:p>
            <a:r>
              <a:rPr lang="en-US"/>
              <a:t> </a:t>
            </a:r>
            <a:endParaRPr/>
          </a:p>
          <a:p>
            <a:pPr marL="171450" indent="-171450">
              <a:buChar char="•"/>
            </a:pPr>
            <a:r>
              <a:rPr lang="en-US"/>
              <a:t>TOTAL PROJECT BUDGET: </a:t>
            </a:r>
            <a:endParaRPr/>
          </a:p>
          <a:p>
            <a:r>
              <a:rPr lang="en-US"/>
              <a:t>1 577 652 EUR </a:t>
            </a:r>
            <a:endParaRPr/>
          </a:p>
          <a:p>
            <a:endParaRPr lang="en-US"/>
          </a:p>
          <a:p>
            <a:endParaRPr lang="en-US"/>
          </a:p>
        </p:txBody>
      </p:sp>
      <p:sp>
        <p:nvSpPr>
          <p:cNvPr id="4" name="Dian numeron paikkamerkki 3"/>
          <p:cNvSpPr>
            <a:spLocks noGrp="1"/>
          </p:cNvSpPr>
          <p:nvPr>
            <p:ph type="sldNum" sz="quarter" idx="10"/>
          </p:nvPr>
        </p:nvSpPr>
        <p:spPr/>
        <p:txBody>
          <a:bodyPr/>
          <a:lstStyle/>
          <a:p>
            <a:fld id="{8DA5C64A-6EE7-4592-A5B1-A0DBD2092C85}" type="slidenum">
              <a:rPr lang="sv-SE" smtClean="0"/>
              <a:t>12</a:t>
            </a:fld>
            <a:endParaRPr lang="sv-SE"/>
          </a:p>
        </p:txBody>
      </p:sp>
    </p:spTree>
    <p:extLst>
      <p:ext uri="{BB962C8B-B14F-4D97-AF65-F5344CB8AC3E}">
        <p14:creationId xmlns:p14="http://schemas.microsoft.com/office/powerpoint/2010/main" val="2538156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auto">
              <a:spcBef>
                <a:spcPts val="0"/>
              </a:spcBef>
              <a:spcAft>
                <a:spcPts val="0"/>
              </a:spcAft>
              <a:defRPr/>
            </a:pPr>
            <a:r>
              <a:rPr lang="en-GB"/>
              <a:t>Not a programme for cooperation</a:t>
            </a:r>
            <a:r>
              <a:rPr lang="en-GB" baseline="0"/>
              <a:t> between </a:t>
            </a:r>
            <a:r>
              <a:rPr lang="en-GB" baseline="0" err="1"/>
              <a:t>neighbors</a:t>
            </a:r>
            <a:r>
              <a:rPr lang="en-GB" baseline="0"/>
              <a:t> as Nord and </a:t>
            </a:r>
            <a:r>
              <a:rPr lang="en-GB" baseline="0" err="1"/>
              <a:t>Botnia-Atlantica</a:t>
            </a:r>
            <a:r>
              <a:rPr lang="en-GB" baseline="0"/>
              <a:t>, but cooperation between areas with common features within a larger geography.  </a:t>
            </a:r>
          </a:p>
          <a:p>
            <a:pPr fontAlgn="auto">
              <a:spcBef>
                <a:spcPts val="0"/>
              </a:spcBef>
              <a:spcAft>
                <a:spcPts val="0"/>
              </a:spcAft>
              <a:defRPr/>
            </a:pPr>
            <a:endParaRPr lang="en-GB" baseline="0"/>
          </a:p>
          <a:p>
            <a:pPr marL="0" marR="0" lvl="0" indent="0" algn="l" defTabSz="914400" rtl="0" eaLnBrk="1" fontAlgn="auto" latinLnBrk="0" hangingPunct="1">
              <a:lnSpc>
                <a:spcPct val="100000"/>
              </a:lnSpc>
              <a:spcBef>
                <a:spcPts val="0"/>
              </a:spcBef>
              <a:spcAft>
                <a:spcPts val="0"/>
              </a:spcAft>
              <a:buClrTx/>
              <a:buSzTx/>
              <a:buFontTx/>
              <a:buNone/>
              <a:tabLst/>
              <a:defRPr/>
            </a:pPr>
            <a:r>
              <a:rPr lang="sv-SE" b="1"/>
              <a:t>NPA Area </a:t>
            </a:r>
            <a:r>
              <a:rPr lang="da-DK"/>
              <a:t>–</a:t>
            </a:r>
            <a:r>
              <a:rPr lang="da-DK" baseline="0"/>
              <a:t> From Finnish Russian boarder to Greenlandic Canadian boarder. Overlap can be seen in Northern parts of Norway, Sweden and Finland.</a:t>
            </a:r>
          </a:p>
          <a:p>
            <a:r>
              <a:rPr lang="da-DK" b="1" baseline="0"/>
              <a:t>Geographical similarities </a:t>
            </a:r>
            <a:r>
              <a:rPr lang="da-DK" baseline="0"/>
              <a:t>and </a:t>
            </a:r>
            <a:r>
              <a:rPr lang="en-GB" sz="1200" kern="1200">
                <a:solidFill>
                  <a:schemeClr val="tx1"/>
                </a:solidFill>
                <a:effectLst/>
                <a:latin typeface="+mn-lt"/>
                <a:ea typeface="+mn-ea"/>
                <a:cs typeface="+mn-cs"/>
              </a:rPr>
              <a:t>number of common features, such as low population density, low accessibility, low economic diversity, abundant natural resources</a:t>
            </a:r>
          </a:p>
          <a:p>
            <a:r>
              <a:rPr lang="en-GB" sz="1200" b="1" kern="1200">
                <a:solidFill>
                  <a:schemeClr val="tx1"/>
                </a:solidFill>
                <a:effectLst/>
                <a:latin typeface="+mn-lt"/>
                <a:ea typeface="+mn-ea"/>
                <a:cs typeface="+mn-cs"/>
              </a:rPr>
              <a:t>Complimenting goals</a:t>
            </a:r>
            <a:r>
              <a:rPr lang="en-GB" sz="1200" b="1" kern="1200" baseline="0">
                <a:solidFill>
                  <a:schemeClr val="tx1"/>
                </a:solidFill>
                <a:effectLst/>
                <a:latin typeface="+mn-lt"/>
                <a:ea typeface="+mn-ea"/>
                <a:cs typeface="+mn-cs"/>
              </a:rPr>
              <a:t> </a:t>
            </a:r>
            <a:r>
              <a:rPr lang="en-GB" sz="1200" kern="1200" baseline="0">
                <a:solidFill>
                  <a:schemeClr val="tx1"/>
                </a:solidFill>
                <a:effectLst/>
                <a:latin typeface="+mn-lt"/>
                <a:ea typeface="+mn-ea"/>
                <a:cs typeface="+mn-cs"/>
              </a:rPr>
              <a:t>such as need to develop </a:t>
            </a:r>
            <a:r>
              <a:rPr lang="en-GB" sz="1200" kern="1200">
                <a:solidFill>
                  <a:schemeClr val="tx1"/>
                </a:solidFill>
                <a:effectLst/>
                <a:latin typeface="+mn-lt"/>
                <a:ea typeface="+mn-ea"/>
                <a:cs typeface="+mn-cs"/>
              </a:rPr>
              <a:t>competitive and sustainable communities, harnessing innovation, expanding the capacity for entrepreneurship and seizing the unique growth initiatives and opportunities.</a:t>
            </a:r>
          </a:p>
          <a:p>
            <a:r>
              <a:rPr lang="en-GB" sz="1200" b="1" kern="1200">
                <a:solidFill>
                  <a:schemeClr val="tx1"/>
                </a:solidFill>
                <a:effectLst/>
                <a:latin typeface="+mn-lt"/>
                <a:ea typeface="+mn-ea"/>
                <a:cs typeface="+mn-cs"/>
              </a:rPr>
              <a:t>Over arching strategies </a:t>
            </a:r>
            <a:r>
              <a:rPr lang="en-GB" sz="1200" kern="1200">
                <a:solidFill>
                  <a:schemeClr val="tx1"/>
                </a:solidFill>
                <a:effectLst/>
                <a:latin typeface="+mn-lt"/>
                <a:ea typeface="+mn-ea"/>
                <a:cs typeface="+mn-cs"/>
              </a:rPr>
              <a:t>such as </a:t>
            </a:r>
            <a:r>
              <a:rPr lang="en-US" sz="1200" kern="1200">
                <a:solidFill>
                  <a:schemeClr val="tx1"/>
                </a:solidFill>
                <a:effectLst/>
                <a:latin typeface="+mn-lt"/>
                <a:ea typeface="+mn-ea"/>
                <a:cs typeface="+mn-cs"/>
              </a:rPr>
              <a:t>Strategy, national and regional policies and development strategies, macro regional and sea basin strategies, and other </a:t>
            </a:r>
            <a:r>
              <a:rPr lang="en-US" sz="1200" kern="1200" err="1">
                <a:solidFill>
                  <a:schemeClr val="tx1"/>
                </a:solidFill>
                <a:effectLst/>
                <a:latin typeface="+mn-lt"/>
                <a:ea typeface="+mn-ea"/>
                <a:cs typeface="+mn-cs"/>
              </a:rPr>
              <a:t>programmes</a:t>
            </a:r>
            <a:r>
              <a:rPr lang="en-US" sz="1200" kern="1200">
                <a:solidFill>
                  <a:schemeClr val="tx1"/>
                </a:solidFill>
                <a:effectLst/>
                <a:latin typeface="+mn-lt"/>
                <a:ea typeface="+mn-ea"/>
                <a:cs typeface="+mn-cs"/>
              </a:rPr>
              <a:t> covering parts of the geographical area. </a:t>
            </a:r>
            <a:r>
              <a:rPr lang="en-GB" sz="1200" kern="1200">
                <a:solidFill>
                  <a:schemeClr val="tx1"/>
                </a:solidFill>
                <a:effectLst/>
                <a:latin typeface="+mn-lt"/>
                <a:ea typeface="+mn-ea"/>
                <a:cs typeface="+mn-cs"/>
              </a:rPr>
              <a:t> </a:t>
            </a:r>
          </a:p>
          <a:p>
            <a:r>
              <a:rPr lang="en-GB" b="1"/>
              <a:t>Increased interest </a:t>
            </a:r>
            <a:r>
              <a:rPr lang="en-GB"/>
              <a:t>and rapid developments in Arctic regions have resulted in a more explicit recognition of the programme’s Arctic dimension in regional development</a:t>
            </a:r>
            <a:endParaRPr lang="sv-SE"/>
          </a:p>
          <a:p>
            <a:pPr fontAlgn="auto">
              <a:spcBef>
                <a:spcPts val="0"/>
              </a:spcBef>
              <a:spcAft>
                <a:spcPts val="0"/>
              </a:spcAft>
              <a:defRPr/>
            </a:pPr>
            <a:endParaRPr lang="en-GB" b="1" baseline="0"/>
          </a:p>
          <a:p>
            <a:pPr fontAlgn="auto">
              <a:spcBef>
                <a:spcPts val="0"/>
              </a:spcBef>
              <a:spcAft>
                <a:spcPts val="0"/>
              </a:spcAft>
              <a:defRPr/>
            </a:pPr>
            <a:r>
              <a:rPr lang="en-GB" b="1" baseline="0"/>
              <a:t>NPA </a:t>
            </a:r>
            <a:r>
              <a:rPr lang="en-GB" baseline="0"/>
              <a:t>Cooperates between areas with common features within a larger geography, </a:t>
            </a:r>
            <a:r>
              <a:rPr lang="en-GB"/>
              <a:t>currently the programme is not designed for cooperation</a:t>
            </a:r>
            <a:r>
              <a:rPr lang="en-GB" baseline="0"/>
              <a:t> between neighbours as Nord and </a:t>
            </a:r>
            <a:r>
              <a:rPr lang="en-GB" baseline="0" err="1"/>
              <a:t>Botnia-Atlantica</a:t>
            </a:r>
            <a:r>
              <a:rPr lang="en-GB" baseline="0"/>
              <a:t>, but through the </a:t>
            </a:r>
            <a:r>
              <a:rPr lang="en-GB" b="1"/>
              <a:t>EU Arctic communication is </a:t>
            </a:r>
            <a:r>
              <a:rPr lang="en-GB" b="0"/>
              <a:t>seeking to collaboration between</a:t>
            </a:r>
            <a:r>
              <a:rPr lang="en-GB" b="0" baseline="0"/>
              <a:t> programmes.</a:t>
            </a:r>
          </a:p>
          <a:p>
            <a:pPr fontAlgn="auto">
              <a:spcBef>
                <a:spcPts val="0"/>
              </a:spcBef>
              <a:spcAft>
                <a:spcPts val="0"/>
              </a:spcAft>
              <a:defRPr/>
            </a:pPr>
            <a:endParaRPr lang="en-GB" b="0" baseline="0"/>
          </a:p>
          <a:p>
            <a:pPr fontAlgn="auto">
              <a:spcBef>
                <a:spcPts val="0"/>
              </a:spcBef>
              <a:spcAft>
                <a:spcPts val="0"/>
              </a:spcAft>
              <a:defRPr/>
            </a:pPr>
            <a:r>
              <a:rPr lang="en-GB"/>
              <a:t>Originality of the programme:</a:t>
            </a:r>
            <a:endParaRPr lang="sv-SE"/>
          </a:p>
          <a:p>
            <a:pPr marL="628650" lvl="1" indent="-171450" fontAlgn="auto">
              <a:spcBef>
                <a:spcPts val="0"/>
              </a:spcBef>
              <a:spcAft>
                <a:spcPts val="0"/>
              </a:spcAft>
              <a:buFontTx/>
              <a:buChar char="-"/>
              <a:defRPr/>
            </a:pPr>
            <a:r>
              <a:rPr lang="en-GB" b="1"/>
              <a:t>Huge territory – </a:t>
            </a:r>
            <a:r>
              <a:rPr lang="en-GB" b="0"/>
              <a:t>Finland to Greenland</a:t>
            </a:r>
          </a:p>
          <a:p>
            <a:pPr marL="628650" lvl="1" indent="-171450" fontAlgn="auto">
              <a:spcBef>
                <a:spcPts val="0"/>
              </a:spcBef>
              <a:spcAft>
                <a:spcPts val="0"/>
              </a:spcAft>
              <a:buFontTx/>
              <a:buChar char="-"/>
              <a:defRPr/>
            </a:pPr>
            <a:r>
              <a:rPr lang="en-GB"/>
              <a:t>composed at </a:t>
            </a:r>
            <a:r>
              <a:rPr lang="en-GB" b="1"/>
              <a:t>50% by non EU states</a:t>
            </a:r>
            <a:r>
              <a:rPr lang="en-GB"/>
              <a:t>, and even more if we think about </a:t>
            </a:r>
            <a:r>
              <a:rPr lang="en-GB" b="1"/>
              <a:t>Canada and Russia </a:t>
            </a:r>
            <a:r>
              <a:rPr lang="en-GB"/>
              <a:t>having observer status in the Monitoring Committee</a:t>
            </a:r>
            <a:endParaRPr lang="sv-SE"/>
          </a:p>
          <a:p>
            <a:pPr marL="628650" lvl="1" indent="-171450" fontAlgn="auto">
              <a:spcBef>
                <a:spcPts val="0"/>
              </a:spcBef>
              <a:spcAft>
                <a:spcPts val="0"/>
              </a:spcAft>
              <a:buFontTx/>
              <a:buChar char="-"/>
              <a:defRPr/>
            </a:pPr>
            <a:r>
              <a:rPr lang="en-GB" b="1"/>
              <a:t>Indigenous peoples </a:t>
            </a:r>
            <a:r>
              <a:rPr lang="en-GB" b="0" baseline="0"/>
              <a:t>are</a:t>
            </a:r>
            <a:r>
              <a:rPr lang="en-GB" b="1" baseline="0"/>
              <a:t> </a:t>
            </a:r>
            <a:r>
              <a:rPr lang="en-GB"/>
              <a:t>represented on the Monitoring Committee by the </a:t>
            </a:r>
            <a:r>
              <a:rPr lang="en-US"/>
              <a:t>Indigenous Peoples’ Secretariat, Arctic Council</a:t>
            </a:r>
            <a:endParaRPr lang="en-GB"/>
          </a:p>
          <a:p>
            <a:pPr marL="628650" lvl="1" indent="-171450" fontAlgn="auto">
              <a:spcBef>
                <a:spcPts val="0"/>
              </a:spcBef>
              <a:spcAft>
                <a:spcPts val="0"/>
              </a:spcAft>
              <a:buFontTx/>
              <a:buChar char="-"/>
              <a:defRPr/>
            </a:pPr>
            <a:r>
              <a:rPr lang="en-GB"/>
              <a:t>Increased attention the NPA has received</a:t>
            </a:r>
            <a:r>
              <a:rPr lang="en-GB" baseline="0"/>
              <a:t> </a:t>
            </a:r>
            <a:r>
              <a:rPr lang="en-GB"/>
              <a:t>lately</a:t>
            </a:r>
            <a:r>
              <a:rPr lang="en-GB" baseline="0"/>
              <a:t> is</a:t>
            </a:r>
            <a:r>
              <a:rPr lang="en-GB"/>
              <a:t> mainly due to its </a:t>
            </a:r>
            <a:r>
              <a:rPr lang="en-GB" b="1"/>
              <a:t>Arctic character </a:t>
            </a:r>
            <a:r>
              <a:rPr lang="en-GB" b="0"/>
              <a:t>and</a:t>
            </a:r>
            <a:r>
              <a:rPr lang="en-GB" b="1"/>
              <a:t> EU Arctic communication </a:t>
            </a:r>
            <a:r>
              <a:rPr lang="en-GB" b="0"/>
              <a:t>in which </a:t>
            </a:r>
            <a:r>
              <a:rPr lang="en-GB"/>
              <a:t>the NPA has</a:t>
            </a:r>
            <a:r>
              <a:rPr lang="en-GB" baseline="0"/>
              <a:t> an </a:t>
            </a:r>
            <a:r>
              <a:rPr lang="en-GB"/>
              <a:t>explicit role</a:t>
            </a:r>
            <a:r>
              <a:rPr lang="en-GB" baseline="0"/>
              <a:t> to bring together INTERREG Managing Authorities together to collaborate</a:t>
            </a:r>
            <a:endParaRPr lang="sv-SE"/>
          </a:p>
          <a:p>
            <a:endParaRPr lang="sv-SE"/>
          </a:p>
        </p:txBody>
      </p:sp>
      <p:sp>
        <p:nvSpPr>
          <p:cNvPr id="4" name="Platshållare för bildnummer 3"/>
          <p:cNvSpPr>
            <a:spLocks noGrp="1"/>
          </p:cNvSpPr>
          <p:nvPr>
            <p:ph type="sldNum" sz="quarter" idx="10"/>
          </p:nvPr>
        </p:nvSpPr>
        <p:spPr/>
        <p:txBody>
          <a:bodyPr/>
          <a:lstStyle/>
          <a:p>
            <a:fld id="{8DA5C64A-6EE7-4592-A5B1-A0DBD2092C85}" type="slidenum">
              <a:rPr lang="sv-SE" smtClean="0"/>
              <a:t>13</a:t>
            </a:fld>
            <a:endParaRPr lang="sv-SE"/>
          </a:p>
        </p:txBody>
      </p:sp>
    </p:spTree>
    <p:extLst>
      <p:ext uri="{BB962C8B-B14F-4D97-AF65-F5344CB8AC3E}">
        <p14:creationId xmlns:p14="http://schemas.microsoft.com/office/powerpoint/2010/main" val="3225191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da-DK"/>
              <a:t>Project: Smartfish</a:t>
            </a:r>
          </a:p>
          <a:p>
            <a:pPr marL="171450" indent="-171450">
              <a:buFont typeface="Arial" panose="020B0604020202020204" pitchFamily="34" charset="0"/>
              <a:buChar char="•"/>
            </a:pPr>
            <a:r>
              <a:rPr lang="da-DK"/>
              <a:t>Priority Axis Innovation</a:t>
            </a:r>
          </a:p>
          <a:p>
            <a:pPr marL="171450" indent="-171450">
              <a:buFont typeface="Arial" panose="020B0604020202020204" pitchFamily="34" charset="0"/>
              <a:buChar char="•"/>
            </a:pPr>
            <a:r>
              <a:rPr lang="da-DK"/>
              <a:t>Icelandic</a:t>
            </a:r>
            <a:r>
              <a:rPr lang="da-DK" baseline="0"/>
              <a:t>-led project, 3 other countries (Finland, Norway, Scotland)</a:t>
            </a:r>
          </a:p>
          <a:p>
            <a:pPr marL="171450" indent="-171450">
              <a:buFont typeface="Arial" panose="020B0604020202020204" pitchFamily="34" charset="0"/>
              <a:buChar char="•"/>
            </a:pPr>
            <a:r>
              <a:rPr lang="da-DK" baseline="0"/>
              <a:t>Purpose: ensuring quality of Arctic food products internationally</a:t>
            </a:r>
          </a:p>
          <a:p>
            <a:pPr marL="171450" indent="-171450">
              <a:buFont typeface="Arial" panose="020B0604020202020204" pitchFamily="34" charset="0"/>
              <a:buChar char="•"/>
            </a:pPr>
            <a:r>
              <a:rPr lang="da-DK" baseline="0"/>
              <a:t>Output</a:t>
            </a:r>
          </a:p>
          <a:p>
            <a:pPr marL="628650" lvl="1" indent="-171450">
              <a:buFont typeface="Arial" panose="020B0604020202020204" pitchFamily="34" charset="0"/>
              <a:buChar char="•"/>
            </a:pPr>
            <a:r>
              <a:rPr lang="en-GB"/>
              <a:t>Printed electronic Smart Labels to put on food packages for measuring temperature</a:t>
            </a:r>
          </a:p>
          <a:p>
            <a:pPr marL="628650" lvl="1" indent="-171450">
              <a:buFont typeface="Arial" panose="020B0604020202020204" pitchFamily="34" charset="0"/>
              <a:buChar char="•"/>
            </a:pPr>
            <a:r>
              <a:rPr lang="da-DK"/>
              <a:t>Cloud system where users</a:t>
            </a:r>
            <a:r>
              <a:rPr lang="da-DK" baseline="0"/>
              <a:t> can track the data</a:t>
            </a:r>
            <a:endParaRPr lang="da-DK"/>
          </a:p>
          <a:p>
            <a:endParaRPr lang="fi-FI"/>
          </a:p>
        </p:txBody>
      </p:sp>
      <p:sp>
        <p:nvSpPr>
          <p:cNvPr id="4" name="Dian numeron paikkamerkki 3"/>
          <p:cNvSpPr>
            <a:spLocks noGrp="1"/>
          </p:cNvSpPr>
          <p:nvPr>
            <p:ph type="sldNum" sz="quarter" idx="10"/>
          </p:nvPr>
        </p:nvSpPr>
        <p:spPr/>
        <p:txBody>
          <a:bodyPr/>
          <a:lstStyle/>
          <a:p>
            <a:fld id="{8DA5C64A-6EE7-4592-A5B1-A0DBD2092C85}" type="slidenum">
              <a:rPr lang="sv-SE" smtClean="0"/>
              <a:t>14</a:t>
            </a:fld>
            <a:endParaRPr lang="sv-SE"/>
          </a:p>
        </p:txBody>
      </p:sp>
    </p:spTree>
    <p:extLst>
      <p:ext uri="{BB962C8B-B14F-4D97-AF65-F5344CB8AC3E}">
        <p14:creationId xmlns:p14="http://schemas.microsoft.com/office/powerpoint/2010/main" val="3789664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v-SE"/>
              <a:t>Klicka här för att ändra format</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en-US"/>
          </a:p>
        </p:txBody>
      </p:sp>
      <p:sp>
        <p:nvSpPr>
          <p:cNvPr id="4" name="Date Placeholder 3"/>
          <p:cNvSpPr>
            <a:spLocks noGrp="1"/>
          </p:cNvSpPr>
          <p:nvPr>
            <p:ph type="dt" sz="half" idx="10"/>
          </p:nvPr>
        </p:nvSpPr>
        <p:spPr/>
        <p:txBody>
          <a:bodyPr/>
          <a:lstStyle/>
          <a:p>
            <a:fld id="{78FC4C01-2202-463E-9191-14CB1AB60ECE}" type="datetimeFigureOut">
              <a:rPr lang="sv-SE" smtClean="0"/>
              <a:t>2017-12-18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9D8B297-D375-41B3-A006-D0EA4F2C9FB5}" type="slidenum">
              <a:rPr lang="sv-SE" smtClean="0"/>
              <a:t>‹#›</a:t>
            </a:fld>
            <a:endParaRPr lang="sv-SE"/>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376" y="152306"/>
            <a:ext cx="1689265" cy="706110"/>
          </a:xfrm>
          <a:prstGeom prst="rect">
            <a:avLst/>
          </a:prstGeom>
        </p:spPr>
      </p:pic>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94916" y="200120"/>
            <a:ext cx="2627318" cy="584137"/>
          </a:xfrm>
          <a:prstGeom prst="rect">
            <a:avLst/>
          </a:prstGeom>
        </p:spPr>
      </p:pic>
    </p:spTree>
    <p:extLst>
      <p:ext uri="{BB962C8B-B14F-4D97-AF65-F5344CB8AC3E}">
        <p14:creationId xmlns:p14="http://schemas.microsoft.com/office/powerpoint/2010/main" val="275904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78FC4C01-2202-463E-9191-14CB1AB60ECE}" type="datetimeFigureOut">
              <a:rPr lang="sv-SE" smtClean="0"/>
              <a:t>2017-12-18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9D8B297-D375-41B3-A006-D0EA4F2C9FB5}" type="slidenum">
              <a:rPr lang="sv-SE" smtClean="0"/>
              <a:t>‹#›</a:t>
            </a:fld>
            <a:endParaRPr lang="sv-SE"/>
          </a:p>
        </p:txBody>
      </p:sp>
    </p:spTree>
    <p:extLst>
      <p:ext uri="{BB962C8B-B14F-4D97-AF65-F5344CB8AC3E}">
        <p14:creationId xmlns:p14="http://schemas.microsoft.com/office/powerpoint/2010/main" val="2699083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v-SE"/>
              <a:t>Klicka här för att ändra format</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78FC4C01-2202-463E-9191-14CB1AB60ECE}" type="datetimeFigureOut">
              <a:rPr lang="sv-SE" smtClean="0"/>
              <a:t>2017-12-18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9D8B297-D375-41B3-A006-D0EA4F2C9FB5}" type="slidenum">
              <a:rPr lang="sv-SE" smtClean="0"/>
              <a:t>‹#›</a:t>
            </a:fld>
            <a:endParaRPr lang="sv-SE"/>
          </a:p>
        </p:txBody>
      </p:sp>
    </p:spTree>
    <p:extLst>
      <p:ext uri="{BB962C8B-B14F-4D97-AF65-F5344CB8AC3E}">
        <p14:creationId xmlns:p14="http://schemas.microsoft.com/office/powerpoint/2010/main" val="909572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fld id="{78FC4C01-2202-463E-9191-14CB1AB60ECE}" type="datetimeFigureOut">
              <a:rPr lang="sv-SE" smtClean="0"/>
              <a:t>2017-12-18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9D8B297-D375-41B3-A006-D0EA4F2C9FB5}" type="slidenum">
              <a:rPr lang="sv-SE" smtClean="0"/>
              <a:t>‹#›</a:t>
            </a:fld>
            <a:endParaRPr lang="sv-SE"/>
          </a:p>
        </p:txBody>
      </p:sp>
    </p:spTree>
    <p:extLst>
      <p:ext uri="{BB962C8B-B14F-4D97-AF65-F5344CB8AC3E}">
        <p14:creationId xmlns:p14="http://schemas.microsoft.com/office/powerpoint/2010/main" val="4154030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v-SE"/>
              <a:t>Klicka här för att ändra format</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629842" y="2505075"/>
            <a:ext cx="3868340"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4629150" y="2505075"/>
            <a:ext cx="3887391"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fld id="{78FC4C01-2202-463E-9191-14CB1AB60ECE}" type="datetimeFigureOut">
              <a:rPr lang="sv-SE" smtClean="0"/>
              <a:t>2017-12-18</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59D8B297-D375-41B3-A006-D0EA4F2C9FB5}" type="slidenum">
              <a:rPr lang="sv-SE" smtClean="0"/>
              <a:t>‹#›</a:t>
            </a:fld>
            <a:endParaRPr lang="sv-SE"/>
          </a:p>
        </p:txBody>
      </p:sp>
    </p:spTree>
    <p:extLst>
      <p:ext uri="{BB962C8B-B14F-4D97-AF65-F5344CB8AC3E}">
        <p14:creationId xmlns:p14="http://schemas.microsoft.com/office/powerpoint/2010/main" val="1009455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fld id="{78FC4C01-2202-463E-9191-14CB1AB60ECE}" type="datetimeFigureOut">
              <a:rPr lang="sv-SE" smtClean="0"/>
              <a:t>2017-12-18</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59D8B297-D375-41B3-A006-D0EA4F2C9FB5}" type="slidenum">
              <a:rPr lang="sv-SE" smtClean="0"/>
              <a:t>‹#›</a:t>
            </a:fld>
            <a:endParaRPr lang="sv-SE"/>
          </a:p>
        </p:txBody>
      </p:sp>
    </p:spTree>
    <p:extLst>
      <p:ext uri="{BB962C8B-B14F-4D97-AF65-F5344CB8AC3E}">
        <p14:creationId xmlns:p14="http://schemas.microsoft.com/office/powerpoint/2010/main" val="3912752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FC4C01-2202-463E-9191-14CB1AB60ECE}" type="datetimeFigureOut">
              <a:rPr lang="sv-SE" smtClean="0"/>
              <a:t>2017-12-18</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59D8B297-D375-41B3-A006-D0EA4F2C9FB5}" type="slidenum">
              <a:rPr lang="sv-SE" smtClean="0"/>
              <a:t>‹#›</a:t>
            </a:fld>
            <a:endParaRPr lang="sv-SE"/>
          </a:p>
        </p:txBody>
      </p:sp>
    </p:spTree>
    <p:extLst>
      <p:ext uri="{BB962C8B-B14F-4D97-AF65-F5344CB8AC3E}">
        <p14:creationId xmlns:p14="http://schemas.microsoft.com/office/powerpoint/2010/main" val="91832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format</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78FC4C01-2202-463E-9191-14CB1AB60ECE}" type="datetimeFigureOut">
              <a:rPr lang="sv-SE" smtClean="0"/>
              <a:t>2017-12-18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9D8B297-D375-41B3-A006-D0EA4F2C9FB5}" type="slidenum">
              <a:rPr lang="sv-SE" smtClean="0"/>
              <a:t>‹#›</a:t>
            </a:fld>
            <a:endParaRPr lang="sv-SE"/>
          </a:p>
        </p:txBody>
      </p:sp>
    </p:spTree>
    <p:extLst>
      <p:ext uri="{BB962C8B-B14F-4D97-AF65-F5344CB8AC3E}">
        <p14:creationId xmlns:p14="http://schemas.microsoft.com/office/powerpoint/2010/main" val="529115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format</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78FC4C01-2202-463E-9191-14CB1AB60ECE}" type="datetimeFigureOut">
              <a:rPr lang="sv-SE" smtClean="0"/>
              <a:t>2017-12-18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9D8B297-D375-41B3-A006-D0EA4F2C9FB5}" type="slidenum">
              <a:rPr lang="sv-SE" smtClean="0"/>
              <a:t>‹#›</a:t>
            </a:fld>
            <a:endParaRPr lang="sv-SE"/>
          </a:p>
        </p:txBody>
      </p:sp>
    </p:spTree>
    <p:extLst>
      <p:ext uri="{BB962C8B-B14F-4D97-AF65-F5344CB8AC3E}">
        <p14:creationId xmlns:p14="http://schemas.microsoft.com/office/powerpoint/2010/main" val="423871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image" Target="../media/image5.jpe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format</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FC4C01-2202-463E-9191-14CB1AB60ECE}" type="datetimeFigureOut">
              <a:rPr lang="sv-SE" smtClean="0"/>
              <a:t>2017-12-18</a:t>
            </a:fld>
            <a:endParaRPr lang="sv-S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8B297-D375-41B3-A006-D0EA4F2C9FB5}" type="slidenum">
              <a:rPr lang="sv-SE" smtClean="0"/>
              <a:t>‹#›</a:t>
            </a:fld>
            <a:endParaRPr lang="sv-SE"/>
          </a:p>
        </p:txBody>
      </p:sp>
      <p:pic>
        <p:nvPicPr>
          <p:cNvPr id="7" name="Bildobjekt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03376" y="152306"/>
            <a:ext cx="1689265" cy="706110"/>
          </a:xfrm>
          <a:prstGeom prst="rect">
            <a:avLst/>
          </a:prstGeom>
        </p:spPr>
      </p:pic>
      <p:pic>
        <p:nvPicPr>
          <p:cNvPr id="9" name="Bildobjekt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094916" y="200120"/>
            <a:ext cx="2627318" cy="584137"/>
          </a:xfrm>
          <a:prstGeom prst="rect">
            <a:avLst/>
          </a:prstGeom>
        </p:spPr>
      </p:pic>
      <p:pic>
        <p:nvPicPr>
          <p:cNvPr id="14" name="Bildobjekt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655902" y="6244706"/>
            <a:ext cx="313992" cy="329067"/>
          </a:xfrm>
          <a:prstGeom prst="rect">
            <a:avLst/>
          </a:prstGeom>
        </p:spPr>
      </p:pic>
      <p:pic>
        <p:nvPicPr>
          <p:cNvPr id="15" name="Bildobjekt 1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99335" y="5919768"/>
            <a:ext cx="616015" cy="645590"/>
          </a:xfrm>
          <a:prstGeom prst="rect">
            <a:avLst/>
          </a:prstGeom>
        </p:spPr>
      </p:pic>
      <p:pic>
        <p:nvPicPr>
          <p:cNvPr id="16" name="Bildobjekt 1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500613" y="6417655"/>
            <a:ext cx="297932" cy="312236"/>
          </a:xfrm>
          <a:prstGeom prst="rect">
            <a:avLst/>
          </a:prstGeom>
        </p:spPr>
      </p:pic>
      <p:pic>
        <p:nvPicPr>
          <p:cNvPr id="17" name="Bildobjekt 1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423400" y="5450179"/>
            <a:ext cx="465003" cy="487328"/>
          </a:xfrm>
          <a:prstGeom prst="rect">
            <a:avLst/>
          </a:prstGeom>
        </p:spPr>
      </p:pic>
    </p:spTree>
    <p:extLst>
      <p:ext uri="{BB962C8B-B14F-4D97-AF65-F5344CB8AC3E}">
        <p14:creationId xmlns:p14="http://schemas.microsoft.com/office/powerpoint/2010/main" val="1250240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97230" y="3274070"/>
            <a:ext cx="7772400" cy="2196292"/>
          </a:xfrm>
        </p:spPr>
        <p:txBody>
          <a:bodyPr>
            <a:normAutofit fontScale="90000"/>
          </a:bodyPr>
          <a:lstStyle/>
          <a:p>
            <a:pPr lvl="0">
              <a:lnSpc>
                <a:spcPct val="100000"/>
              </a:lnSpc>
              <a:spcBef>
                <a:spcPts val="0"/>
              </a:spcBef>
            </a:pPr>
            <a:r>
              <a:rPr lang="sv-SE" sz="4800" b="1" dirty="0">
                <a:solidFill>
                  <a:srgbClr val="00A6EB"/>
                </a:solidFill>
                <a:latin typeface="Calibri"/>
                <a:ea typeface="+mn-ea"/>
                <a:cs typeface="+mn-cs"/>
              </a:rPr>
              <a:t/>
            </a:r>
            <a:br>
              <a:rPr lang="sv-SE" sz="4800" b="1" dirty="0">
                <a:solidFill>
                  <a:srgbClr val="00A6EB"/>
                </a:solidFill>
                <a:latin typeface="Calibri"/>
                <a:ea typeface="+mn-ea"/>
                <a:cs typeface="+mn-cs"/>
              </a:rPr>
            </a:br>
            <a:r>
              <a:rPr lang="sv-SE" sz="4800" b="1" dirty="0">
                <a:solidFill>
                  <a:srgbClr val="00A6EB"/>
                </a:solidFill>
                <a:latin typeface="Calibri"/>
                <a:ea typeface="+mn-ea"/>
                <a:cs typeface="+mn-cs"/>
              </a:rPr>
              <a:t/>
            </a:r>
            <a:br>
              <a:rPr lang="sv-SE" sz="4800" b="1" dirty="0">
                <a:solidFill>
                  <a:srgbClr val="00A6EB"/>
                </a:solidFill>
                <a:latin typeface="Calibri"/>
                <a:ea typeface="+mn-ea"/>
                <a:cs typeface="+mn-cs"/>
              </a:rPr>
            </a:br>
            <a:r>
              <a:rPr lang="sv-SE" sz="4800" b="1" dirty="0">
                <a:solidFill>
                  <a:srgbClr val="00A6EB"/>
                </a:solidFill>
                <a:latin typeface="Calibri"/>
                <a:ea typeface="+mn-ea"/>
                <a:cs typeface="+mn-cs"/>
              </a:rPr>
              <a:t/>
            </a:r>
            <a:br>
              <a:rPr lang="sv-SE" sz="4800" b="1" dirty="0">
                <a:solidFill>
                  <a:srgbClr val="00A6EB"/>
                </a:solidFill>
                <a:latin typeface="Calibri"/>
                <a:ea typeface="+mn-ea"/>
                <a:cs typeface="+mn-cs"/>
              </a:rPr>
            </a:br>
            <a:r>
              <a:rPr lang="sv-SE" sz="4800" b="1" dirty="0">
                <a:solidFill>
                  <a:srgbClr val="00A6EB"/>
                </a:solidFill>
                <a:latin typeface="Calibri"/>
                <a:ea typeface="+mn-ea"/>
                <a:cs typeface="+mn-cs"/>
              </a:rPr>
              <a:t/>
            </a:r>
            <a:br>
              <a:rPr lang="sv-SE" sz="4800" b="1" dirty="0">
                <a:solidFill>
                  <a:srgbClr val="00A6EB"/>
                </a:solidFill>
                <a:latin typeface="Calibri"/>
                <a:ea typeface="+mn-ea"/>
                <a:cs typeface="+mn-cs"/>
              </a:rPr>
            </a:br>
            <a:r>
              <a:rPr lang="sv-SE" sz="4800" b="1" dirty="0">
                <a:solidFill>
                  <a:srgbClr val="00A6EB"/>
                </a:solidFill>
                <a:latin typeface="Calibri"/>
                <a:ea typeface="+mn-ea"/>
                <a:cs typeface="+mn-cs"/>
              </a:rPr>
              <a:t/>
            </a:r>
            <a:br>
              <a:rPr lang="sv-SE" sz="4800" b="1" dirty="0">
                <a:solidFill>
                  <a:srgbClr val="00A6EB"/>
                </a:solidFill>
                <a:latin typeface="Calibri"/>
                <a:ea typeface="+mn-ea"/>
                <a:cs typeface="+mn-cs"/>
              </a:rPr>
            </a:br>
            <a:r>
              <a:rPr lang="sv-SE" sz="4800" b="1" dirty="0">
                <a:solidFill>
                  <a:srgbClr val="00A6EB"/>
                </a:solidFill>
                <a:latin typeface="Calibri"/>
                <a:ea typeface="+mn-ea"/>
                <a:cs typeface="+mn-cs"/>
              </a:rPr>
              <a:t/>
            </a:r>
            <a:br>
              <a:rPr lang="sv-SE" sz="4800" b="1" dirty="0">
                <a:solidFill>
                  <a:srgbClr val="00A6EB"/>
                </a:solidFill>
                <a:latin typeface="Calibri"/>
                <a:ea typeface="+mn-ea"/>
                <a:cs typeface="+mn-cs"/>
              </a:rPr>
            </a:br>
            <a:r>
              <a:rPr lang="sv-SE" sz="4800" b="1" dirty="0">
                <a:solidFill>
                  <a:srgbClr val="00A6EB"/>
                </a:solidFill>
                <a:latin typeface="Calibri"/>
                <a:ea typeface="+mn-ea"/>
                <a:cs typeface="+mn-cs"/>
              </a:rPr>
              <a:t/>
            </a:r>
            <a:br>
              <a:rPr lang="sv-SE" sz="4800" b="1" dirty="0">
                <a:solidFill>
                  <a:srgbClr val="00A6EB"/>
                </a:solidFill>
                <a:latin typeface="Calibri"/>
                <a:ea typeface="+mn-ea"/>
                <a:cs typeface="+mn-cs"/>
              </a:rPr>
            </a:br>
            <a:r>
              <a:rPr lang="sv-SE" sz="4800" b="1" dirty="0">
                <a:solidFill>
                  <a:srgbClr val="00A6EB"/>
                </a:solidFill>
                <a:latin typeface="Calibri"/>
                <a:ea typeface="+mn-ea"/>
                <a:cs typeface="+mn-cs"/>
              </a:rPr>
              <a:t/>
            </a:r>
            <a:br>
              <a:rPr lang="sv-SE" sz="4800" b="1" dirty="0">
                <a:solidFill>
                  <a:srgbClr val="00A6EB"/>
                </a:solidFill>
                <a:latin typeface="Calibri"/>
                <a:ea typeface="+mn-ea"/>
                <a:cs typeface="+mn-cs"/>
              </a:rPr>
            </a:br>
            <a:r>
              <a:rPr lang="en-US" sz="4800" b="1" dirty="0">
                <a:solidFill>
                  <a:srgbClr val="00A6EB"/>
                </a:solidFill>
                <a:effectLst>
                  <a:outerShdw blurRad="38100" dist="38100" dir="2700000" algn="tl">
                    <a:srgbClr val="000000">
                      <a:alpha val="43137"/>
                    </a:srgbClr>
                  </a:outerShdw>
                </a:effectLst>
                <a:latin typeface="Calibri"/>
              </a:rPr>
              <a:t>Delivering Results through a Collaboration between Arctic EU Programmes</a:t>
            </a:r>
            <a:br>
              <a:rPr lang="en-US" sz="4800" b="1" dirty="0">
                <a:solidFill>
                  <a:srgbClr val="00A6EB"/>
                </a:solidFill>
                <a:effectLst>
                  <a:outerShdw blurRad="38100" dist="38100" dir="2700000" algn="tl">
                    <a:srgbClr val="000000">
                      <a:alpha val="43137"/>
                    </a:srgbClr>
                  </a:outerShdw>
                </a:effectLst>
                <a:latin typeface="Calibri"/>
              </a:rPr>
            </a:br>
            <a:r>
              <a:rPr lang="en-US" sz="4800" b="1" dirty="0">
                <a:solidFill>
                  <a:srgbClr val="00A6EB"/>
                </a:solidFill>
                <a:effectLst>
                  <a:outerShdw blurRad="38100" dist="38100" dir="2700000" algn="tl">
                    <a:srgbClr val="000000">
                      <a:alpha val="43137"/>
                    </a:srgbClr>
                  </a:outerShdw>
                </a:effectLst>
                <a:latin typeface="Calibri"/>
              </a:rPr>
              <a:t/>
            </a:r>
            <a:br>
              <a:rPr lang="en-US" sz="4800" b="1" dirty="0">
                <a:solidFill>
                  <a:srgbClr val="00A6EB"/>
                </a:solidFill>
                <a:effectLst>
                  <a:outerShdw blurRad="38100" dist="38100" dir="2700000" algn="tl">
                    <a:srgbClr val="000000">
                      <a:alpha val="43137"/>
                    </a:srgbClr>
                  </a:outerShdw>
                </a:effectLst>
                <a:latin typeface="Calibri"/>
              </a:rPr>
            </a:br>
            <a:r>
              <a:rPr lang="en-US" sz="3600" b="1" dirty="0">
                <a:solidFill>
                  <a:srgbClr val="00A6EB"/>
                </a:solidFill>
                <a:effectLst>
                  <a:outerShdw blurRad="38100" dist="38100" dir="2700000" algn="tl">
                    <a:srgbClr val="000000">
                      <a:alpha val="43137"/>
                    </a:srgbClr>
                  </a:outerShdw>
                </a:effectLst>
                <a:latin typeface="Calibri"/>
              </a:rPr>
              <a:t>Ole Damsgaard, </a:t>
            </a:r>
            <a:r>
              <a:rPr lang="en-US" sz="3600" b="1" dirty="0" smtClean="0">
                <a:solidFill>
                  <a:srgbClr val="00A6EB"/>
                </a:solidFill>
                <a:effectLst>
                  <a:outerShdw blurRad="38100" dist="38100" dir="2700000" algn="tl">
                    <a:srgbClr val="000000">
                      <a:alpha val="43137"/>
                    </a:srgbClr>
                  </a:outerShdw>
                </a:effectLst>
                <a:latin typeface="Calibri"/>
              </a:rPr>
              <a:t>Lena </a:t>
            </a:r>
            <a:r>
              <a:rPr lang="en-US" sz="3600" b="1" dirty="0" err="1" smtClean="0">
                <a:solidFill>
                  <a:srgbClr val="00A6EB"/>
                </a:solidFill>
                <a:effectLst>
                  <a:outerShdw blurRad="38100" dist="38100" dir="2700000" algn="tl">
                    <a:srgbClr val="000000">
                      <a:alpha val="43137"/>
                    </a:srgbClr>
                  </a:outerShdw>
                </a:effectLst>
                <a:latin typeface="Calibri"/>
              </a:rPr>
              <a:t>Anttila</a:t>
            </a:r>
            <a:r>
              <a:rPr lang="en-US" sz="3600" b="1" dirty="0" smtClean="0">
                <a:solidFill>
                  <a:srgbClr val="00A6EB"/>
                </a:solidFill>
                <a:effectLst>
                  <a:outerShdw blurRad="38100" dist="38100" dir="2700000" algn="tl">
                    <a:srgbClr val="000000">
                      <a:alpha val="43137"/>
                    </a:srgbClr>
                  </a:outerShdw>
                </a:effectLst>
                <a:latin typeface="Calibri"/>
              </a:rPr>
              <a:t>, </a:t>
            </a:r>
            <a:r>
              <a:rPr lang="en-US" sz="3600" b="1" dirty="0" smtClean="0">
                <a:solidFill>
                  <a:srgbClr val="00A6EB"/>
                </a:solidFill>
                <a:effectLst>
                  <a:outerShdw blurRad="38100" dist="38100" dir="2700000" algn="tl">
                    <a:srgbClr val="000000">
                      <a:alpha val="43137"/>
                    </a:srgbClr>
                  </a:outerShdw>
                </a:effectLst>
                <a:latin typeface="Calibri"/>
              </a:rPr>
              <a:t>Päivi </a:t>
            </a:r>
            <a:r>
              <a:rPr lang="en-US" sz="3600" b="1" dirty="0">
                <a:solidFill>
                  <a:srgbClr val="00A6EB"/>
                </a:solidFill>
                <a:effectLst>
                  <a:outerShdw blurRad="38100" dist="38100" dir="2700000" algn="tl">
                    <a:srgbClr val="000000">
                      <a:alpha val="43137"/>
                    </a:srgbClr>
                  </a:outerShdw>
                </a:effectLst>
                <a:latin typeface="Calibri"/>
              </a:rPr>
              <a:t>Ekdahl, Jenny </a:t>
            </a:r>
            <a:r>
              <a:rPr lang="en-US" sz="3600" b="1" dirty="0" err="1">
                <a:solidFill>
                  <a:srgbClr val="00A6EB"/>
                </a:solidFill>
                <a:effectLst>
                  <a:outerShdw blurRad="38100" dist="38100" dir="2700000" algn="tl">
                    <a:srgbClr val="000000">
                      <a:alpha val="43137"/>
                    </a:srgbClr>
                  </a:outerShdw>
                </a:effectLst>
                <a:latin typeface="Calibri"/>
              </a:rPr>
              <a:t>Bergkvist</a:t>
            </a:r>
            <a:r>
              <a:rPr lang="sv-SE" sz="4000" b="1" dirty="0">
                <a:solidFill>
                  <a:srgbClr val="00A6EB"/>
                </a:solidFill>
                <a:latin typeface="Calibri"/>
                <a:ea typeface="+mn-ea"/>
                <a:cs typeface="+mn-cs"/>
              </a:rPr>
              <a:t/>
            </a:r>
            <a:br>
              <a:rPr lang="sv-SE" sz="4000" b="1" dirty="0">
                <a:solidFill>
                  <a:srgbClr val="00A6EB"/>
                </a:solidFill>
                <a:latin typeface="Calibri"/>
                <a:ea typeface="+mn-ea"/>
                <a:cs typeface="+mn-cs"/>
              </a:rPr>
            </a:br>
            <a:endParaRPr lang="sv-SE" dirty="0"/>
          </a:p>
        </p:txBody>
      </p:sp>
      <p:sp>
        <p:nvSpPr>
          <p:cNvPr id="3" name="Underrubrik 2"/>
          <p:cNvSpPr>
            <a:spLocks noGrp="1"/>
          </p:cNvSpPr>
          <p:nvPr>
            <p:ph type="subTitle" idx="1"/>
          </p:nvPr>
        </p:nvSpPr>
        <p:spPr>
          <a:xfrm>
            <a:off x="1154430" y="4698465"/>
            <a:ext cx="6858000" cy="1655762"/>
          </a:xfrm>
        </p:spPr>
        <p:txBody>
          <a:bodyPr/>
          <a:lstStyle/>
          <a:p>
            <a:pPr lvl="0" defTabSz="457200">
              <a:lnSpc>
                <a:spcPct val="100000"/>
              </a:lnSpc>
              <a:spcBef>
                <a:spcPts val="0"/>
              </a:spcBef>
            </a:pPr>
            <a:r>
              <a:rPr lang="da-DK">
                <a:solidFill>
                  <a:prstClr val="black"/>
                </a:solidFill>
              </a:rPr>
              <a:t>European Week of Regions and Cities, 11th October 2017</a:t>
            </a:r>
          </a:p>
          <a:p>
            <a:pPr lvl="0" defTabSz="457200">
              <a:lnSpc>
                <a:spcPct val="100000"/>
              </a:lnSpc>
              <a:spcBef>
                <a:spcPts val="0"/>
              </a:spcBef>
            </a:pPr>
            <a:r>
              <a:rPr lang="da-DK">
                <a:solidFill>
                  <a:prstClr val="black"/>
                </a:solidFill>
              </a:rPr>
              <a:t>Centre Borschette, Brussels</a:t>
            </a:r>
            <a:endParaRPr lang="en-GB">
              <a:solidFill>
                <a:prstClr val="black"/>
              </a:solidFill>
            </a:endParaRPr>
          </a:p>
          <a:p>
            <a:endParaRPr lang="sv-SE"/>
          </a:p>
        </p:txBody>
      </p:sp>
    </p:spTree>
    <p:extLst>
      <p:ext uri="{BB962C8B-B14F-4D97-AF65-F5344CB8AC3E}">
        <p14:creationId xmlns:p14="http://schemas.microsoft.com/office/powerpoint/2010/main" val="3053011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615" y="1045760"/>
            <a:ext cx="7934809" cy="4959256"/>
          </a:xfrm>
          <a:prstGeom prst="rect">
            <a:avLst/>
          </a:prstGeom>
        </p:spPr>
      </p:pic>
    </p:spTree>
    <p:extLst>
      <p:ext uri="{BB962C8B-B14F-4D97-AF65-F5344CB8AC3E}">
        <p14:creationId xmlns:p14="http://schemas.microsoft.com/office/powerpoint/2010/main" val="4219357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2323" y="711829"/>
            <a:ext cx="4624565" cy="4698756"/>
          </a:xfrm>
          <a:prstGeom prst="rect">
            <a:avLst/>
          </a:prstGeom>
        </p:spPr>
      </p:pic>
      <p:sp>
        <p:nvSpPr>
          <p:cNvPr id="10" name="textruta 9"/>
          <p:cNvSpPr txBox="1"/>
          <p:nvPr/>
        </p:nvSpPr>
        <p:spPr>
          <a:xfrm>
            <a:off x="286208" y="1838157"/>
            <a:ext cx="5213071" cy="3693319"/>
          </a:xfrm>
          <a:prstGeom prst="rect">
            <a:avLst/>
          </a:prstGeom>
          <a:noFill/>
        </p:spPr>
        <p:txBody>
          <a:bodyPr wrap="square" rtlCol="0">
            <a:spAutoFit/>
          </a:bodyPr>
          <a:lstStyle/>
          <a:p>
            <a:r>
              <a:rPr lang="sv-SE" altLang="sv-SE" sz="2400" err="1"/>
              <a:t>Norway</a:t>
            </a:r>
            <a:r>
              <a:rPr lang="sv-SE" altLang="sv-SE" sz="2400"/>
              <a:t>:	Nordland</a:t>
            </a:r>
            <a:br>
              <a:rPr lang="sv-SE" altLang="sv-SE" sz="2400"/>
            </a:br>
            <a:endParaRPr lang="sv-SE" altLang="sv-SE" sz="2400"/>
          </a:p>
          <a:p>
            <a:r>
              <a:rPr lang="sv-SE" altLang="sv-SE" sz="2400"/>
              <a:t>Sweden:	Västerbotten</a:t>
            </a:r>
            <a:br>
              <a:rPr lang="sv-SE" altLang="sv-SE" sz="2400"/>
            </a:br>
            <a:r>
              <a:rPr lang="sv-SE" altLang="sv-SE" sz="2400"/>
              <a:t>			Västernorrland</a:t>
            </a:r>
            <a:br>
              <a:rPr lang="sv-SE" altLang="sv-SE" sz="2400"/>
            </a:br>
            <a:r>
              <a:rPr lang="sv-SE" altLang="sv-SE" sz="2400"/>
              <a:t>			</a:t>
            </a:r>
            <a:r>
              <a:rPr lang="sv-SE" altLang="sv-SE" sz="2400" err="1"/>
              <a:t>Municipality</a:t>
            </a:r>
            <a:r>
              <a:rPr lang="sv-SE" altLang="sv-SE" sz="2400"/>
              <a:t> </a:t>
            </a:r>
            <a:r>
              <a:rPr lang="sv-SE" altLang="sv-SE" sz="2400" err="1"/>
              <a:t>of</a:t>
            </a:r>
            <a:r>
              <a:rPr lang="sv-SE" altLang="sv-SE" sz="2400"/>
              <a:t> Nordanstig</a:t>
            </a:r>
            <a:br>
              <a:rPr lang="sv-SE" altLang="sv-SE" sz="2400"/>
            </a:br>
            <a:endParaRPr lang="sv-SE" altLang="sv-SE" sz="2400"/>
          </a:p>
          <a:p>
            <a:r>
              <a:rPr lang="sv-SE" altLang="sv-SE" sz="2400"/>
              <a:t>Finland:	Mellersta Österbotten</a:t>
            </a:r>
            <a:br>
              <a:rPr lang="sv-SE" altLang="sv-SE" sz="2400"/>
            </a:br>
            <a:r>
              <a:rPr lang="sv-SE" altLang="sv-SE" sz="2400"/>
              <a:t>			Österbotten</a:t>
            </a:r>
            <a:br>
              <a:rPr lang="sv-SE" altLang="sv-SE" sz="2400"/>
            </a:br>
            <a:r>
              <a:rPr lang="sv-SE" altLang="sv-SE" sz="2400"/>
              <a:t>			Södra Österbotten</a:t>
            </a:r>
            <a:endParaRPr lang="sv-SE" sz="2400"/>
          </a:p>
          <a:p>
            <a:endParaRPr lang="sv-SE"/>
          </a:p>
        </p:txBody>
      </p:sp>
      <p:sp>
        <p:nvSpPr>
          <p:cNvPr id="11" name="textruta 10"/>
          <p:cNvSpPr txBox="1"/>
          <p:nvPr/>
        </p:nvSpPr>
        <p:spPr>
          <a:xfrm>
            <a:off x="286208" y="1253382"/>
            <a:ext cx="3402418" cy="584775"/>
          </a:xfrm>
          <a:prstGeom prst="rect">
            <a:avLst/>
          </a:prstGeom>
          <a:noFill/>
        </p:spPr>
        <p:txBody>
          <a:bodyPr wrap="square" rtlCol="0">
            <a:spAutoFit/>
          </a:bodyPr>
          <a:lstStyle/>
          <a:p>
            <a:r>
              <a:rPr lang="sv-SE" sz="3200"/>
              <a:t>Botnia-Atlantica</a:t>
            </a:r>
          </a:p>
        </p:txBody>
      </p:sp>
    </p:spTree>
    <p:extLst>
      <p:ext uri="{BB962C8B-B14F-4D97-AF65-F5344CB8AC3E}">
        <p14:creationId xmlns:p14="http://schemas.microsoft.com/office/powerpoint/2010/main" val="743589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837" y="1123950"/>
            <a:ext cx="7800975" cy="1773345"/>
          </a:xfrm>
        </p:spPr>
        <p:txBody>
          <a:bodyPr>
            <a:normAutofit fontScale="90000"/>
          </a:bodyPr>
          <a:lstStyle/>
          <a:p>
            <a:pPr algn="ctr"/>
            <a:r>
              <a:rPr lang="fi-FI" b="1" err="1"/>
              <a:t>AnimalSense</a:t>
            </a:r>
            <a:r>
              <a:rPr lang="fi-FI" b="1"/>
              <a:t> </a:t>
            </a:r>
            <a:r>
              <a:rPr lang="en-US">
                <a:latin typeface="+mj-ea"/>
                <a:cs typeface="+mj-ea"/>
              </a:rPr>
              <a:t/>
            </a:r>
            <a:br>
              <a:rPr lang="en-US">
                <a:latin typeface="+mj-ea"/>
                <a:cs typeface="+mj-ea"/>
              </a:rPr>
            </a:br>
            <a:r>
              <a:rPr lang="fi-FI"/>
              <a:t>A </a:t>
            </a:r>
            <a:r>
              <a:rPr lang="fi-FI" err="1"/>
              <a:t>competence</a:t>
            </a:r>
            <a:r>
              <a:rPr lang="fi-FI"/>
              <a:t> center for </a:t>
            </a:r>
            <a:r>
              <a:rPr lang="fi-FI" err="1"/>
              <a:t>animal</a:t>
            </a:r>
            <a:r>
              <a:rPr lang="fi-FI"/>
              <a:t> </a:t>
            </a:r>
            <a:r>
              <a:rPr lang="fi-FI" err="1"/>
              <a:t>sensor</a:t>
            </a:r>
            <a:r>
              <a:rPr lang="fi-FI"/>
              <a:t> </a:t>
            </a:r>
            <a:r>
              <a:rPr lang="fi-FI" err="1"/>
              <a:t>technology</a:t>
            </a:r>
          </a:p>
        </p:txBody>
      </p:sp>
      <p:pic>
        <p:nvPicPr>
          <p:cNvPr id="4" name="Kuva 4" descr="banner.jpg"/>
          <p:cNvPicPr>
            <a:picLocks noGrp="1" noChangeAspect="1"/>
          </p:cNvPicPr>
          <p:nvPr>
            <p:ph idx="1"/>
          </p:nvPr>
        </p:nvPicPr>
        <p:blipFill>
          <a:blip r:embed="rId3"/>
          <a:stretch>
            <a:fillRect/>
          </a:stretch>
        </p:blipFill>
        <p:spPr>
          <a:xfrm>
            <a:off x="1680032" y="3105150"/>
            <a:ext cx="5800725" cy="1905000"/>
          </a:xfrm>
          <a:prstGeom prst="rect">
            <a:avLst/>
          </a:prstGeom>
        </p:spPr>
      </p:pic>
      <p:sp>
        <p:nvSpPr>
          <p:cNvPr id="6" name="Tekstiruutu 5"/>
          <p:cNvSpPr txBox="1"/>
          <p:nvPr/>
        </p:nvSpPr>
        <p:spPr>
          <a:xfrm>
            <a:off x="2309794" y="5305425"/>
            <a:ext cx="454569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i-FI" u="sng">
                <a:solidFill>
                  <a:srgbClr val="0066CC"/>
                </a:solidFill>
              </a:rPr>
              <a:t>http://www.animalsense.eu/ </a:t>
            </a:r>
            <a:endParaRPr lang="fi-FI"/>
          </a:p>
        </p:txBody>
      </p:sp>
    </p:spTree>
    <p:extLst>
      <p:ext uri="{BB962C8B-B14F-4D97-AF65-F5344CB8AC3E}">
        <p14:creationId xmlns:p14="http://schemas.microsoft.com/office/powerpoint/2010/main" val="2631291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1371599" y="893135"/>
            <a:ext cx="6847367" cy="5135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9377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5359"/>
            <a:ext cx="9144000" cy="5882641"/>
          </a:xfrm>
          <a:prstGeom prst="rect">
            <a:avLst/>
          </a:prstGeom>
        </p:spPr>
      </p:pic>
    </p:spTree>
    <p:extLst>
      <p:ext uri="{BB962C8B-B14F-4D97-AF65-F5344CB8AC3E}">
        <p14:creationId xmlns:p14="http://schemas.microsoft.com/office/powerpoint/2010/main" val="782503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720000" y="1170000"/>
            <a:ext cx="7704000" cy="553998"/>
          </a:xfrm>
        </p:spPr>
        <p:txBody>
          <a:bodyPr>
            <a:normAutofit fontScale="90000"/>
          </a:bodyPr>
          <a:lstStyle/>
          <a:p>
            <a:r>
              <a:rPr lang="sv-SE" err="1"/>
              <a:t>Kolarctic</a:t>
            </a:r>
            <a:endParaRPr lang="sv-SE"/>
          </a:p>
        </p:txBody>
      </p:sp>
      <p:pic>
        <p:nvPicPr>
          <p:cNvPr id="5" name="Sisällön paikkamerkki 3"/>
          <p:cNvPicPr>
            <a:picLocks noGrp="1" noChangeAspect="1"/>
          </p:cNvPicPr>
          <p:nvPr>
            <p:ph idx="1"/>
          </p:nvPr>
        </p:nvPicPr>
        <p:blipFill rotWithShape="1">
          <a:blip r:embed="rId3">
            <a:extLst>
              <a:ext uri="{28A0092B-C50C-407E-A947-70E740481C1C}">
                <a14:useLocalDpi xmlns:a14="http://schemas.microsoft.com/office/drawing/2010/main" val="0"/>
              </a:ext>
            </a:extLst>
          </a:blip>
          <a:srcRect l="3287" t="18899" r="5127" b="9480"/>
          <a:stretch/>
        </p:blipFill>
        <p:spPr>
          <a:xfrm>
            <a:off x="1261200" y="619759"/>
            <a:ext cx="7162800" cy="5323841"/>
          </a:xfrm>
        </p:spPr>
      </p:pic>
    </p:spTree>
    <p:extLst>
      <p:ext uri="{BB962C8B-B14F-4D97-AF65-F5344CB8AC3E}">
        <p14:creationId xmlns:p14="http://schemas.microsoft.com/office/powerpoint/2010/main" val="503609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306133" y="894901"/>
            <a:ext cx="6064752" cy="553998"/>
          </a:xfrm>
        </p:spPr>
        <p:txBody>
          <a:bodyPr>
            <a:normAutofit/>
          </a:bodyPr>
          <a:lstStyle/>
          <a:p>
            <a:r>
              <a:rPr lang="sv-SE" sz="3200" b="1" i="1" kern="0" err="1">
                <a:solidFill>
                  <a:srgbClr val="0070C0"/>
                </a:solidFill>
                <a:effectLst>
                  <a:outerShdw blurRad="38100" dist="38100" dir="2700000" algn="tl">
                    <a:srgbClr val="000000">
                      <a:alpha val="43137"/>
                    </a:srgbClr>
                  </a:outerShdw>
                </a:effectLst>
                <a:latin typeface="Arial"/>
                <a:ea typeface="ＭＳ Ｐゴシック"/>
              </a:rPr>
              <a:t>Priorities</a:t>
            </a:r>
            <a:r>
              <a:rPr lang="sv-SE" sz="3200" b="1" i="1" kern="0">
                <a:solidFill>
                  <a:srgbClr val="0070C0"/>
                </a:solidFill>
                <a:effectLst>
                  <a:outerShdw blurRad="38100" dist="38100" dir="2700000" algn="tl">
                    <a:srgbClr val="000000">
                      <a:alpha val="43137"/>
                    </a:srgbClr>
                  </a:outerShdw>
                </a:effectLst>
                <a:latin typeface="Arial"/>
                <a:ea typeface="ＭＳ Ｐゴシック"/>
              </a:rPr>
              <a:t> in the </a:t>
            </a:r>
            <a:r>
              <a:rPr lang="sv-SE" sz="3200" b="1" i="1" kern="0" err="1">
                <a:solidFill>
                  <a:srgbClr val="0070C0"/>
                </a:solidFill>
                <a:effectLst>
                  <a:outerShdw blurRad="38100" dist="38100" dir="2700000" algn="tl">
                    <a:srgbClr val="000000">
                      <a:alpha val="43137"/>
                    </a:srgbClr>
                  </a:outerShdw>
                </a:effectLst>
                <a:latin typeface="Arial"/>
                <a:ea typeface="ＭＳ Ｐゴシック"/>
              </a:rPr>
              <a:t>programmes</a:t>
            </a:r>
            <a:endParaRPr lang="sv-SE" sz="3200" b="1" i="1" kern="0">
              <a:solidFill>
                <a:srgbClr val="0070C0"/>
              </a:solidFill>
              <a:effectLst>
                <a:outerShdw blurRad="38100" dist="38100" dir="2700000" algn="tl">
                  <a:srgbClr val="000000">
                    <a:alpha val="43137"/>
                  </a:srgbClr>
                </a:outerShdw>
              </a:effectLst>
              <a:latin typeface="Arial"/>
              <a:ea typeface="ＭＳ Ｐゴシック"/>
            </a:endParaRPr>
          </a:p>
        </p:txBody>
      </p:sp>
      <p:graphicFrame>
        <p:nvGraphicFramePr>
          <p:cNvPr id="5" name="Platshållare för innehåll 3"/>
          <p:cNvGraphicFramePr>
            <a:graphicFrameLocks noGrp="1"/>
          </p:cNvGraphicFramePr>
          <p:nvPr>
            <p:ph idx="1"/>
            <p:extLst>
              <p:ext uri="{D42A27DB-BD31-4B8C-83A1-F6EECF244321}">
                <p14:modId xmlns:p14="http://schemas.microsoft.com/office/powerpoint/2010/main" val="4013759554"/>
              </p:ext>
            </p:extLst>
          </p:nvPr>
        </p:nvGraphicFramePr>
        <p:xfrm>
          <a:off x="306133" y="1567918"/>
          <a:ext cx="8734095" cy="4671011"/>
        </p:xfrm>
        <a:graphic>
          <a:graphicData uri="http://schemas.openxmlformats.org/drawingml/2006/table">
            <a:tbl>
              <a:tblPr firstRow="1" bandRow="1">
                <a:tableStyleId>{5C22544A-7EE6-4342-B048-85BDC9FD1C3A}</a:tableStyleId>
              </a:tblPr>
              <a:tblGrid>
                <a:gridCol w="1734207">
                  <a:extLst>
                    <a:ext uri="{9D8B030D-6E8A-4147-A177-3AD203B41FA5}">
                      <a16:colId xmlns="" xmlns:a16="http://schemas.microsoft.com/office/drawing/2014/main" val="20000"/>
                    </a:ext>
                  </a:extLst>
                </a:gridCol>
                <a:gridCol w="1629103">
                  <a:extLst>
                    <a:ext uri="{9D8B030D-6E8A-4147-A177-3AD203B41FA5}">
                      <a16:colId xmlns="" xmlns:a16="http://schemas.microsoft.com/office/drawing/2014/main" val="20001"/>
                    </a:ext>
                  </a:extLst>
                </a:gridCol>
                <a:gridCol w="3752193">
                  <a:extLst>
                    <a:ext uri="{9D8B030D-6E8A-4147-A177-3AD203B41FA5}">
                      <a16:colId xmlns="" xmlns:a16="http://schemas.microsoft.com/office/drawing/2014/main" val="20002"/>
                    </a:ext>
                  </a:extLst>
                </a:gridCol>
                <a:gridCol w="1618592">
                  <a:extLst>
                    <a:ext uri="{9D8B030D-6E8A-4147-A177-3AD203B41FA5}">
                      <a16:colId xmlns="" xmlns:a16="http://schemas.microsoft.com/office/drawing/2014/main" val="20003"/>
                    </a:ext>
                  </a:extLst>
                </a:gridCol>
              </a:tblGrid>
              <a:tr h="670587">
                <a:tc>
                  <a:txBody>
                    <a:bodyPr/>
                    <a:lstStyle/>
                    <a:p>
                      <a:pPr algn="ctr"/>
                      <a:r>
                        <a:rPr lang="sv-SE" sz="2400"/>
                        <a:t>Nord</a:t>
                      </a:r>
                    </a:p>
                  </a:txBody>
                  <a:tcPr/>
                </a:tc>
                <a:tc>
                  <a:txBody>
                    <a:bodyPr/>
                    <a:lstStyle/>
                    <a:p>
                      <a:pPr algn="ctr"/>
                      <a:r>
                        <a:rPr lang="sv-SE" sz="2000"/>
                        <a:t>Botnia-Atlantica</a:t>
                      </a:r>
                    </a:p>
                  </a:txBody>
                  <a:tcPr/>
                </a:tc>
                <a:tc>
                  <a:txBody>
                    <a:bodyPr/>
                    <a:lstStyle/>
                    <a:p>
                      <a:pPr algn="ctr"/>
                      <a:r>
                        <a:rPr lang="sv-SE" sz="2400" err="1"/>
                        <a:t>Kolarctic</a:t>
                      </a:r>
                      <a:endParaRPr lang="sv-SE" sz="2400"/>
                    </a:p>
                  </a:txBody>
                  <a:tcPr/>
                </a:tc>
                <a:tc>
                  <a:txBody>
                    <a:bodyPr/>
                    <a:lstStyle/>
                    <a:p>
                      <a:pPr algn="ctr"/>
                      <a:r>
                        <a:rPr lang="sv-SE" sz="2400"/>
                        <a:t>NPA</a:t>
                      </a:r>
                    </a:p>
                  </a:txBody>
                  <a:tcPr/>
                </a:tc>
                <a:extLst>
                  <a:ext uri="{0D108BD9-81ED-4DB2-BD59-A6C34878D82A}">
                    <a16:rowId xmlns="" xmlns:a16="http://schemas.microsoft.com/office/drawing/2014/main" val="10000"/>
                  </a:ext>
                </a:extLst>
              </a:tr>
              <a:tr h="612275">
                <a:tc>
                  <a:txBody>
                    <a:bodyPr/>
                    <a:lstStyle/>
                    <a:p>
                      <a:pPr marL="0" algn="l" defTabSz="914400" rtl="0" eaLnBrk="1" latinLnBrk="0" hangingPunct="1"/>
                      <a:r>
                        <a:rPr lang="sv-SE" sz="1800" b="0" kern="1200">
                          <a:solidFill>
                            <a:schemeClr val="dk1"/>
                          </a:solidFill>
                          <a:latin typeface="+mn-lt"/>
                          <a:ea typeface="+mn-ea"/>
                          <a:cs typeface="+mn-cs"/>
                        </a:rPr>
                        <a:t>Research and Innovation</a:t>
                      </a:r>
                    </a:p>
                  </a:txBody>
                  <a:tcPr>
                    <a:solidFill>
                      <a:schemeClr val="accent1">
                        <a:lumMod val="20000"/>
                        <a:lumOff val="80000"/>
                      </a:schemeClr>
                    </a:solidFill>
                  </a:tcPr>
                </a:tc>
                <a:tc>
                  <a:txBody>
                    <a:bodyPr/>
                    <a:lstStyle/>
                    <a:p>
                      <a:pPr marL="0" algn="l" defTabSz="914400" rtl="0" eaLnBrk="1" latinLnBrk="0" hangingPunct="1"/>
                      <a:r>
                        <a:rPr lang="sv-SE" sz="1800" b="0" kern="1200">
                          <a:solidFill>
                            <a:schemeClr val="dk1"/>
                          </a:solidFill>
                          <a:latin typeface="+mn-lt"/>
                          <a:ea typeface="+mn-ea"/>
                          <a:cs typeface="+mn-cs"/>
                        </a:rPr>
                        <a:t>Innovation</a:t>
                      </a:r>
                    </a:p>
                  </a:txBody>
                  <a:tcPr>
                    <a:solidFill>
                      <a:schemeClr val="accent1">
                        <a:lumMod val="20000"/>
                        <a:lumOff val="80000"/>
                      </a:schemeClr>
                    </a:solidFill>
                  </a:tcPr>
                </a:tc>
                <a:tc>
                  <a:txBody>
                    <a:bodyPr/>
                    <a:lstStyle/>
                    <a:p>
                      <a:endParaRPr lang="sv-SE" sz="1800" b="0"/>
                    </a:p>
                  </a:txBody>
                  <a:tcPr>
                    <a:solidFill>
                      <a:schemeClr val="bg1"/>
                    </a:solidFill>
                  </a:tcPr>
                </a:tc>
                <a:tc>
                  <a:txBody>
                    <a:bodyPr/>
                    <a:lstStyle/>
                    <a:p>
                      <a:r>
                        <a:rPr lang="sv-SE" sz="1800" b="0"/>
                        <a:t>Innovation</a:t>
                      </a:r>
                    </a:p>
                  </a:txBody>
                  <a:tcPr>
                    <a:solidFill>
                      <a:schemeClr val="accent1">
                        <a:lumMod val="20000"/>
                        <a:lumOff val="80000"/>
                      </a:schemeClr>
                    </a:solidFill>
                  </a:tcPr>
                </a:tc>
                <a:extLst>
                  <a:ext uri="{0D108BD9-81ED-4DB2-BD59-A6C34878D82A}">
                    <a16:rowId xmlns="" xmlns:a16="http://schemas.microsoft.com/office/drawing/2014/main" val="10001"/>
                  </a:ext>
                </a:extLst>
              </a:tr>
              <a:tr h="612275">
                <a:tc>
                  <a:txBody>
                    <a:bodyPr/>
                    <a:lstStyle/>
                    <a:p>
                      <a:r>
                        <a:rPr lang="sv-SE" sz="1800" b="0" err="1"/>
                        <a:t>Entre-preneurship</a:t>
                      </a:r>
                      <a:endParaRPr lang="sv-SE" sz="1800" b="0"/>
                    </a:p>
                  </a:txBody>
                  <a:tcPr>
                    <a:solidFill>
                      <a:schemeClr val="accent3">
                        <a:lumMod val="20000"/>
                        <a:lumOff val="80000"/>
                      </a:schemeClr>
                    </a:solidFill>
                  </a:tcPr>
                </a:tc>
                <a:tc>
                  <a:txBody>
                    <a:bodyPr/>
                    <a:lstStyle/>
                    <a:p>
                      <a:r>
                        <a:rPr lang="sv-SE" sz="1800" b="0" err="1"/>
                        <a:t>Entre</a:t>
                      </a:r>
                      <a:r>
                        <a:rPr lang="sv-SE" sz="1800" b="0"/>
                        <a:t>-</a:t>
                      </a:r>
                    </a:p>
                    <a:p>
                      <a:r>
                        <a:rPr lang="sv-SE" sz="1800" b="0" err="1"/>
                        <a:t>preneurship</a:t>
                      </a:r>
                      <a:endParaRPr lang="sv-SE" sz="1800" b="0"/>
                    </a:p>
                  </a:txBody>
                  <a:tcPr>
                    <a:solidFill>
                      <a:schemeClr val="accent3">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800" b="0" kern="1200">
                          <a:solidFill>
                            <a:schemeClr val="dk1"/>
                          </a:solidFill>
                          <a:effectLst/>
                          <a:latin typeface="+mn-lt"/>
                          <a:ea typeface="+mn-ea"/>
                          <a:cs typeface="+mn-cs"/>
                        </a:rPr>
                        <a:t>Business and SME </a:t>
                      </a:r>
                      <a:r>
                        <a:rPr lang="sv-SE" sz="1800" b="0" kern="1200" err="1">
                          <a:solidFill>
                            <a:schemeClr val="dk1"/>
                          </a:solidFill>
                          <a:effectLst/>
                          <a:latin typeface="+mn-lt"/>
                          <a:ea typeface="+mn-ea"/>
                          <a:cs typeface="+mn-cs"/>
                        </a:rPr>
                        <a:t>Development</a:t>
                      </a:r>
                      <a:endParaRPr lang="sv-SE" sz="1800" b="0"/>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800" b="0"/>
                    </a:p>
                  </a:txBody>
                  <a:tcPr>
                    <a:solidFill>
                      <a:schemeClr val="accent3">
                        <a:lumMod val="20000"/>
                        <a:lumOff val="80000"/>
                      </a:schemeClr>
                    </a:solidFill>
                  </a:tcPr>
                </a:tc>
                <a:tc>
                  <a:txBody>
                    <a:bodyPr/>
                    <a:lstStyle/>
                    <a:p>
                      <a:r>
                        <a:rPr lang="sv-SE" sz="1800" b="0" err="1"/>
                        <a:t>Entre-preneurship</a:t>
                      </a:r>
                      <a:endParaRPr lang="sv-SE" sz="1800" b="0"/>
                    </a:p>
                  </a:txBody>
                  <a:tcPr>
                    <a:solidFill>
                      <a:schemeClr val="accent3">
                        <a:lumMod val="20000"/>
                        <a:lumOff val="80000"/>
                      </a:schemeClr>
                    </a:solidFill>
                  </a:tcPr>
                </a:tc>
                <a:extLst>
                  <a:ext uri="{0D108BD9-81ED-4DB2-BD59-A6C34878D82A}">
                    <a16:rowId xmlns="" xmlns:a16="http://schemas.microsoft.com/office/drawing/2014/main" val="10002"/>
                  </a:ext>
                </a:extLst>
              </a:tr>
              <a:tr h="757904">
                <a:tc>
                  <a:txBody>
                    <a:bodyPr/>
                    <a:lstStyle/>
                    <a:p>
                      <a:r>
                        <a:rPr lang="sv-SE" sz="1800" b="0"/>
                        <a:t>Culture</a:t>
                      </a:r>
                      <a:r>
                        <a:rPr lang="sv-SE" sz="1800" b="0" baseline="0"/>
                        <a:t> and Environment</a:t>
                      </a:r>
                      <a:endParaRPr lang="sv-SE" sz="1800" b="0"/>
                    </a:p>
                  </a:txBody>
                  <a:tcPr>
                    <a:solidFill>
                      <a:srgbClr val="B9EBBB"/>
                    </a:solidFill>
                  </a:tcPr>
                </a:tc>
                <a:tc>
                  <a:txBody>
                    <a:bodyPr/>
                    <a:lstStyle/>
                    <a:p>
                      <a:r>
                        <a:rPr lang="sv-SE" sz="1800" b="0"/>
                        <a:t>Environment</a:t>
                      </a:r>
                    </a:p>
                  </a:txBody>
                  <a:tcPr>
                    <a:solidFill>
                      <a:srgbClr val="B9EBB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a:solidFill>
                            <a:schemeClr val="dk1"/>
                          </a:solidFill>
                          <a:effectLst/>
                          <a:latin typeface="+mn-lt"/>
                          <a:ea typeface="+mn-ea"/>
                          <a:cs typeface="+mn-cs"/>
                        </a:rPr>
                        <a:t>Environmental protection, climate change adaptation and mitigation</a:t>
                      </a:r>
                      <a:endParaRPr lang="sv-SE" sz="1800" b="0"/>
                    </a:p>
                  </a:txBody>
                  <a:tcPr>
                    <a:solidFill>
                      <a:srgbClr val="B9EBBB"/>
                    </a:solidFill>
                  </a:tcPr>
                </a:tc>
                <a:tc>
                  <a:txBody>
                    <a:bodyPr/>
                    <a:lstStyle/>
                    <a:p>
                      <a:r>
                        <a:rPr lang="sv-SE" sz="1800" b="0" baseline="0"/>
                        <a:t>Energy</a:t>
                      </a:r>
                      <a:endParaRPr lang="sv-SE" sz="1800" b="0"/>
                    </a:p>
                  </a:txBody>
                  <a:tcPr>
                    <a:solidFill>
                      <a:srgbClr val="B9EBBB"/>
                    </a:solidFill>
                  </a:tcPr>
                </a:tc>
                <a:extLst>
                  <a:ext uri="{0D108BD9-81ED-4DB2-BD59-A6C34878D82A}">
                    <a16:rowId xmlns="" xmlns:a16="http://schemas.microsoft.com/office/drawing/2014/main" val="10003"/>
                  </a:ext>
                </a:extLst>
              </a:tr>
              <a:tr h="987971">
                <a:tc>
                  <a:txBody>
                    <a:bodyPr/>
                    <a:lstStyle/>
                    <a:p>
                      <a:endParaRPr lang="sv-SE" sz="1800" b="0"/>
                    </a:p>
                  </a:txBody>
                  <a:tcPr>
                    <a:solidFill>
                      <a:schemeClr val="bg1"/>
                    </a:solidFill>
                  </a:tcPr>
                </a:tc>
                <a:tc>
                  <a:txBody>
                    <a:bodyPr/>
                    <a:lstStyle/>
                    <a:p>
                      <a:r>
                        <a:rPr lang="sv-SE" sz="1800" b="0"/>
                        <a:t>Transport</a:t>
                      </a:r>
                    </a:p>
                  </a:txBody>
                  <a:tcPr>
                    <a:solidFill>
                      <a:srgbClr val="DDB3E7"/>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a:solidFill>
                            <a:schemeClr val="dk1"/>
                          </a:solidFill>
                          <a:effectLst/>
                          <a:latin typeface="+mn-lt"/>
                          <a:ea typeface="+mn-ea"/>
                          <a:cs typeface="+mn-cs"/>
                        </a:rPr>
                        <a:t>Accessibility, sustainable and climate-proof transport and communication networks and systems</a:t>
                      </a:r>
                      <a:endParaRPr lang="sv-SE" sz="1800" b="0"/>
                    </a:p>
                  </a:txBody>
                  <a:tcPr>
                    <a:solidFill>
                      <a:srgbClr val="DDB3E7"/>
                    </a:solidFill>
                  </a:tcPr>
                </a:tc>
                <a:tc>
                  <a:txBody>
                    <a:bodyPr/>
                    <a:lstStyle/>
                    <a:p>
                      <a:endParaRPr lang="sv-SE" sz="1800" b="0"/>
                    </a:p>
                  </a:txBody>
                  <a:tcPr>
                    <a:solidFill>
                      <a:schemeClr val="bg1"/>
                    </a:solidFill>
                  </a:tcPr>
                </a:tc>
                <a:extLst>
                  <a:ext uri="{0D108BD9-81ED-4DB2-BD59-A6C34878D82A}">
                    <a16:rowId xmlns="" xmlns:a16="http://schemas.microsoft.com/office/drawing/2014/main" val="10004"/>
                  </a:ext>
                </a:extLst>
              </a:tr>
              <a:tr h="943936">
                <a:tc>
                  <a:txBody>
                    <a:bodyPr/>
                    <a:lstStyle/>
                    <a:p>
                      <a:r>
                        <a:rPr lang="sv-SE" sz="1800" b="0"/>
                        <a:t>Common</a:t>
                      </a:r>
                      <a:r>
                        <a:rPr lang="sv-SE" sz="1800" b="0" baseline="0"/>
                        <a:t> Labour Market</a:t>
                      </a:r>
                      <a:endParaRPr lang="sv-SE" sz="1800" b="0"/>
                    </a:p>
                  </a:txBody>
                  <a:tcPr>
                    <a:solidFill>
                      <a:schemeClr val="accent4">
                        <a:lumMod val="20000"/>
                        <a:lumOff val="80000"/>
                      </a:schemeClr>
                    </a:solidFill>
                  </a:tcPr>
                </a:tc>
                <a:tc>
                  <a:txBody>
                    <a:bodyPr/>
                    <a:lstStyle/>
                    <a:p>
                      <a:endParaRPr lang="sv-SE" sz="1800" b="0"/>
                    </a:p>
                  </a:txBody>
                  <a:tcP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Promotion of border management and border security, mobility and migration management</a:t>
                      </a:r>
                      <a:endParaRPr lang="sv-SE" sz="1800" b="1"/>
                    </a:p>
                  </a:txBody>
                  <a:tcPr/>
                </a:tc>
                <a:tc>
                  <a:txBody>
                    <a:bodyPr/>
                    <a:lstStyle/>
                    <a:p>
                      <a:r>
                        <a:rPr lang="sv-SE" sz="1800" b="0" err="1"/>
                        <a:t>Sustainability</a:t>
                      </a:r>
                      <a:endParaRPr lang="sv-SE" sz="1800" b="0"/>
                    </a:p>
                  </a:txBody>
                  <a:tcPr>
                    <a:solidFill>
                      <a:schemeClr val="accent6">
                        <a:lumMod val="20000"/>
                        <a:lumOff val="80000"/>
                      </a:schemeClr>
                    </a:solidFill>
                  </a:tcPr>
                </a:tc>
                <a:extLst>
                  <a:ext uri="{0D108BD9-81ED-4DB2-BD59-A6C34878D82A}">
                    <a16:rowId xmlns="" xmlns:a16="http://schemas.microsoft.com/office/drawing/2014/main" val="1898707393"/>
                  </a:ext>
                </a:extLst>
              </a:tr>
            </a:tbl>
          </a:graphicData>
        </a:graphic>
      </p:graphicFrame>
    </p:spTree>
    <p:extLst>
      <p:ext uri="{BB962C8B-B14F-4D97-AF65-F5344CB8AC3E}">
        <p14:creationId xmlns:p14="http://schemas.microsoft.com/office/powerpoint/2010/main" val="2110491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720000" y="1170000"/>
            <a:ext cx="7704000" cy="553998"/>
          </a:xfrm>
        </p:spPr>
        <p:txBody>
          <a:bodyPr>
            <a:normAutofit/>
          </a:bodyPr>
          <a:lstStyle/>
          <a:p>
            <a:r>
              <a:rPr lang="sv-SE" sz="3200" b="1" i="1" kern="0">
                <a:solidFill>
                  <a:srgbClr val="0070C0"/>
                </a:solidFill>
                <a:effectLst>
                  <a:outerShdw blurRad="38100" dist="38100" dir="2700000" algn="tl">
                    <a:srgbClr val="000000">
                      <a:alpha val="43137"/>
                    </a:srgbClr>
                  </a:outerShdw>
                </a:effectLst>
                <a:latin typeface="Arial"/>
                <a:ea typeface="ＭＳ Ｐゴシック"/>
              </a:rPr>
              <a:t>Budgets</a:t>
            </a:r>
          </a:p>
        </p:txBody>
      </p:sp>
      <p:graphicFrame>
        <p:nvGraphicFramePr>
          <p:cNvPr id="5" name="Platshållare för innehåll 3"/>
          <p:cNvGraphicFramePr>
            <a:graphicFrameLocks noGrp="1"/>
          </p:cNvGraphicFramePr>
          <p:nvPr>
            <p:ph idx="1"/>
            <p:extLst>
              <p:ext uri="{D42A27DB-BD31-4B8C-83A1-F6EECF244321}">
                <p14:modId xmlns:p14="http://schemas.microsoft.com/office/powerpoint/2010/main" val="3487158908"/>
              </p:ext>
            </p:extLst>
          </p:nvPr>
        </p:nvGraphicFramePr>
        <p:xfrm>
          <a:off x="347730" y="1890713"/>
          <a:ext cx="8435660" cy="2902869"/>
        </p:xfrm>
        <a:graphic>
          <a:graphicData uri="http://schemas.openxmlformats.org/drawingml/2006/table">
            <a:tbl>
              <a:tblPr firstRow="1" bandRow="1">
                <a:tableStyleId>{5C22544A-7EE6-4342-B048-85BDC9FD1C3A}</a:tableStyleId>
              </a:tblPr>
              <a:tblGrid>
                <a:gridCol w="1687132">
                  <a:extLst>
                    <a:ext uri="{9D8B030D-6E8A-4147-A177-3AD203B41FA5}">
                      <a16:colId xmlns="" xmlns:a16="http://schemas.microsoft.com/office/drawing/2014/main" val="20000"/>
                    </a:ext>
                  </a:extLst>
                </a:gridCol>
                <a:gridCol w="1687132">
                  <a:extLst>
                    <a:ext uri="{9D8B030D-6E8A-4147-A177-3AD203B41FA5}">
                      <a16:colId xmlns="" xmlns:a16="http://schemas.microsoft.com/office/drawing/2014/main" val="20001"/>
                    </a:ext>
                  </a:extLst>
                </a:gridCol>
                <a:gridCol w="1687132">
                  <a:extLst>
                    <a:ext uri="{9D8B030D-6E8A-4147-A177-3AD203B41FA5}">
                      <a16:colId xmlns="" xmlns:a16="http://schemas.microsoft.com/office/drawing/2014/main" val="20002"/>
                    </a:ext>
                  </a:extLst>
                </a:gridCol>
                <a:gridCol w="1687132">
                  <a:extLst>
                    <a:ext uri="{9D8B030D-6E8A-4147-A177-3AD203B41FA5}">
                      <a16:colId xmlns="" xmlns:a16="http://schemas.microsoft.com/office/drawing/2014/main" val="20003"/>
                    </a:ext>
                  </a:extLst>
                </a:gridCol>
                <a:gridCol w="1687132">
                  <a:extLst>
                    <a:ext uri="{9D8B030D-6E8A-4147-A177-3AD203B41FA5}">
                      <a16:colId xmlns="" xmlns:a16="http://schemas.microsoft.com/office/drawing/2014/main" val="20004"/>
                    </a:ext>
                  </a:extLst>
                </a:gridCol>
              </a:tblGrid>
              <a:tr h="1295579">
                <a:tc>
                  <a:txBody>
                    <a:bodyPr/>
                    <a:lstStyle/>
                    <a:p>
                      <a:endParaRPr lang="sv-SE" sz="2400"/>
                    </a:p>
                  </a:txBody>
                  <a:tcPr/>
                </a:tc>
                <a:tc>
                  <a:txBody>
                    <a:bodyPr/>
                    <a:lstStyle/>
                    <a:p>
                      <a:pPr algn="ctr"/>
                      <a:endParaRPr lang="sv-SE" sz="2400"/>
                    </a:p>
                    <a:p>
                      <a:pPr algn="ctr"/>
                      <a:r>
                        <a:rPr lang="sv-SE" sz="2400" err="1"/>
                        <a:t>Interreg</a:t>
                      </a:r>
                      <a:r>
                        <a:rPr lang="sv-SE" sz="2400" baseline="0"/>
                        <a:t> North</a:t>
                      </a:r>
                      <a:endParaRPr lang="sv-SE" sz="2400"/>
                    </a:p>
                  </a:txBody>
                  <a:tcPr/>
                </a:tc>
                <a:tc>
                  <a:txBody>
                    <a:bodyPr/>
                    <a:lstStyle/>
                    <a:p>
                      <a:pPr algn="ctr"/>
                      <a:r>
                        <a:rPr lang="sv-SE" sz="2400" err="1"/>
                        <a:t>Interreg</a:t>
                      </a:r>
                      <a:r>
                        <a:rPr lang="sv-SE" sz="2400"/>
                        <a:t> Botnia-Atlantica</a:t>
                      </a:r>
                    </a:p>
                  </a:txBody>
                  <a:tcPr/>
                </a:tc>
                <a:tc>
                  <a:txBody>
                    <a:bodyPr/>
                    <a:lstStyle/>
                    <a:p>
                      <a:pPr algn="ctr"/>
                      <a:r>
                        <a:rPr lang="sv-SE" sz="2400"/>
                        <a:t>Kolarctic CBC</a:t>
                      </a:r>
                    </a:p>
                  </a:txBody>
                  <a:tcPr/>
                </a:tc>
                <a:tc>
                  <a:txBody>
                    <a:bodyPr/>
                    <a:lstStyle/>
                    <a:p>
                      <a:pPr algn="ctr"/>
                      <a:r>
                        <a:rPr lang="sv-SE" sz="2400"/>
                        <a:t>Northern Periphery</a:t>
                      </a:r>
                      <a:r>
                        <a:rPr lang="sv-SE" sz="2400" baseline="0"/>
                        <a:t> and the Arctic</a:t>
                      </a:r>
                      <a:endParaRPr lang="sv-SE" sz="2400"/>
                    </a:p>
                  </a:txBody>
                  <a:tcPr/>
                </a:tc>
                <a:extLst>
                  <a:ext uri="{0D108BD9-81ED-4DB2-BD59-A6C34878D82A}">
                    <a16:rowId xmlns="" xmlns:a16="http://schemas.microsoft.com/office/drawing/2014/main" val="10000"/>
                  </a:ext>
                </a:extLst>
              </a:tr>
              <a:tr h="525429">
                <a:tc>
                  <a:txBody>
                    <a:bodyPr/>
                    <a:lstStyle/>
                    <a:p>
                      <a:r>
                        <a:rPr lang="sv-SE" sz="2400"/>
                        <a:t>EU-budget</a:t>
                      </a:r>
                    </a:p>
                  </a:txBody>
                  <a:tcPr/>
                </a:tc>
                <a:tc>
                  <a:txBody>
                    <a:bodyPr/>
                    <a:lstStyle/>
                    <a:p>
                      <a:pPr algn="ctr"/>
                      <a:r>
                        <a:rPr lang="sv-SE" sz="2400"/>
                        <a:t>42 M€</a:t>
                      </a:r>
                    </a:p>
                  </a:txBody>
                  <a:tcPr/>
                </a:tc>
                <a:tc>
                  <a:txBody>
                    <a:bodyPr/>
                    <a:lstStyle/>
                    <a:p>
                      <a:pPr algn="ctr"/>
                      <a:r>
                        <a:rPr lang="sv-SE" sz="2400"/>
                        <a:t>36,3 M€</a:t>
                      </a:r>
                    </a:p>
                  </a:txBody>
                  <a:tcPr/>
                </a:tc>
                <a:tc>
                  <a:txBody>
                    <a:bodyPr/>
                    <a:lstStyle/>
                    <a:p>
                      <a:pPr algn="ctr"/>
                      <a:r>
                        <a:rPr lang="sv-SE" sz="2400"/>
                        <a:t>24,7</a:t>
                      </a:r>
                      <a:r>
                        <a:rPr lang="sv-SE" sz="2400" baseline="0"/>
                        <a:t> M€</a:t>
                      </a:r>
                      <a:endParaRPr lang="sv-SE" sz="2400"/>
                    </a:p>
                  </a:txBody>
                  <a:tcPr/>
                </a:tc>
                <a:tc>
                  <a:txBody>
                    <a:bodyPr/>
                    <a:lstStyle/>
                    <a:p>
                      <a:pPr algn="ctr"/>
                      <a:r>
                        <a:rPr lang="sv-SE" sz="2400"/>
                        <a:t>47,2 M€</a:t>
                      </a:r>
                    </a:p>
                  </a:txBody>
                  <a:tcPr/>
                </a:tc>
                <a:extLst>
                  <a:ext uri="{0D108BD9-81ED-4DB2-BD59-A6C34878D82A}">
                    <a16:rowId xmlns="" xmlns:a16="http://schemas.microsoft.com/office/drawing/2014/main" val="10001"/>
                  </a:ext>
                </a:extLst>
              </a:tr>
              <a:tr h="525429">
                <a:tc>
                  <a:txBody>
                    <a:bodyPr/>
                    <a:lstStyle/>
                    <a:p>
                      <a:r>
                        <a:rPr lang="sv-SE" sz="2400"/>
                        <a:t>Total budget</a:t>
                      </a:r>
                    </a:p>
                  </a:txBody>
                  <a:tcPr/>
                </a:tc>
                <a:tc>
                  <a:txBody>
                    <a:bodyPr/>
                    <a:lstStyle/>
                    <a:p>
                      <a:pPr algn="ctr"/>
                      <a:r>
                        <a:rPr lang="sv-SE" sz="2400"/>
                        <a:t>83 M€</a:t>
                      </a:r>
                    </a:p>
                  </a:txBody>
                  <a:tcPr/>
                </a:tc>
                <a:tc>
                  <a:txBody>
                    <a:bodyPr/>
                    <a:lstStyle/>
                    <a:p>
                      <a:pPr algn="ctr"/>
                      <a:r>
                        <a:rPr lang="sv-SE" sz="2400"/>
                        <a:t>67,3 M€</a:t>
                      </a:r>
                    </a:p>
                  </a:txBody>
                  <a:tcPr/>
                </a:tc>
                <a:tc>
                  <a:txBody>
                    <a:bodyPr/>
                    <a:lstStyle/>
                    <a:p>
                      <a:pPr algn="ctr"/>
                      <a:r>
                        <a:rPr lang="sv-SE" sz="2400"/>
                        <a:t>63,4 M€</a:t>
                      </a:r>
                    </a:p>
                  </a:txBody>
                  <a:tcPr/>
                </a:tc>
                <a:tc>
                  <a:txBody>
                    <a:bodyPr/>
                    <a:lstStyle/>
                    <a:p>
                      <a:pPr algn="ctr"/>
                      <a:r>
                        <a:rPr lang="sv-SE" sz="2400"/>
                        <a:t>78,7 M€</a:t>
                      </a:r>
                    </a:p>
                  </a:txBody>
                  <a:tcPr/>
                </a:tc>
                <a:extLst>
                  <a:ext uri="{0D108BD9-81ED-4DB2-BD59-A6C34878D82A}">
                    <a16:rowId xmlns="" xmlns:a16="http://schemas.microsoft.com/office/drawing/2014/main" val="10002"/>
                  </a:ext>
                </a:extLst>
              </a:tr>
            </a:tbl>
          </a:graphicData>
        </a:graphic>
      </p:graphicFrame>
      <p:sp>
        <p:nvSpPr>
          <p:cNvPr id="2" name="Tekstiruutu 1"/>
          <p:cNvSpPr txBox="1"/>
          <p:nvPr/>
        </p:nvSpPr>
        <p:spPr>
          <a:xfrm>
            <a:off x="2634018" y="5199797"/>
            <a:ext cx="4572000" cy="584775"/>
          </a:xfrm>
          <a:prstGeom prst="rect">
            <a:avLst/>
          </a:prstGeom>
          <a:noFill/>
        </p:spPr>
        <p:txBody>
          <a:bodyPr wrap="square" rtlCol="0">
            <a:spAutoFit/>
          </a:bodyPr>
          <a:lstStyle/>
          <a:p>
            <a:r>
              <a:rPr lang="fi-FI" sz="3200" b="1" i="1" kern="0">
                <a:solidFill>
                  <a:srgbClr val="0070C0"/>
                </a:solidFill>
                <a:effectLst>
                  <a:outerShdw blurRad="38100" dist="38100" dir="2700000" algn="tl">
                    <a:srgbClr val="000000">
                      <a:alpha val="43137"/>
                    </a:srgbClr>
                  </a:outerShdw>
                </a:effectLst>
                <a:latin typeface="Arial"/>
                <a:ea typeface="ＭＳ Ｐゴシック"/>
                <a:cs typeface="+mj-cs"/>
              </a:rPr>
              <a:t>TOTAL 292,4 M€</a:t>
            </a:r>
          </a:p>
        </p:txBody>
      </p:sp>
    </p:spTree>
    <p:extLst>
      <p:ext uri="{BB962C8B-B14F-4D97-AF65-F5344CB8AC3E}">
        <p14:creationId xmlns:p14="http://schemas.microsoft.com/office/powerpoint/2010/main" val="3184804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39800" y="2451100"/>
            <a:ext cx="7188200" cy="1843089"/>
          </a:xfrm>
        </p:spPr>
        <p:txBody>
          <a:bodyPr>
            <a:normAutofit/>
          </a:bodyPr>
          <a:lstStyle/>
          <a:p>
            <a:pPr algn="ctr"/>
            <a:r>
              <a:rPr lang="sv-SE" b="1" i="1" kern="0" err="1">
                <a:solidFill>
                  <a:srgbClr val="0070C0"/>
                </a:solidFill>
                <a:effectLst>
                  <a:outerShdw blurRad="38100" dist="38100" dir="2700000" algn="tl">
                    <a:srgbClr val="000000">
                      <a:alpha val="43137"/>
                    </a:srgbClr>
                  </a:outerShdw>
                </a:effectLst>
                <a:latin typeface="Arial"/>
                <a:ea typeface="ＭＳ Ｐゴシック"/>
              </a:rPr>
              <a:t>Roadmap</a:t>
            </a:r>
            <a:r>
              <a:rPr lang="sv-SE" b="1" i="1" kern="0">
                <a:solidFill>
                  <a:srgbClr val="0070C0"/>
                </a:solidFill>
                <a:effectLst>
                  <a:outerShdw blurRad="38100" dist="38100" dir="2700000" algn="tl">
                    <a:srgbClr val="000000">
                      <a:alpha val="43137"/>
                    </a:srgbClr>
                  </a:outerShdw>
                </a:effectLst>
                <a:latin typeface="Arial"/>
                <a:ea typeface="ＭＳ Ｐゴシック"/>
              </a:rPr>
              <a:t> for </a:t>
            </a:r>
            <a:r>
              <a:rPr lang="sv-SE" b="1" i="1" kern="0" err="1">
                <a:solidFill>
                  <a:srgbClr val="0070C0"/>
                </a:solidFill>
                <a:effectLst>
                  <a:outerShdw blurRad="38100" dist="38100" dir="2700000" algn="tl">
                    <a:srgbClr val="000000">
                      <a:alpha val="43137"/>
                    </a:srgbClr>
                  </a:outerShdw>
                </a:effectLst>
                <a:latin typeface="Arial"/>
                <a:ea typeface="ＭＳ Ｐゴシック"/>
              </a:rPr>
              <a:t>cooperation</a:t>
            </a:r>
            <a:r>
              <a:rPr lang="sv-SE" b="1">
                <a:solidFill>
                  <a:schemeClr val="accent5">
                    <a:lumMod val="50000"/>
                  </a:schemeClr>
                </a:solidFill>
              </a:rPr>
              <a:t/>
            </a:r>
            <a:br>
              <a:rPr lang="sv-SE" b="1">
                <a:solidFill>
                  <a:schemeClr val="accent5">
                    <a:lumMod val="50000"/>
                  </a:schemeClr>
                </a:solidFill>
              </a:rPr>
            </a:br>
            <a:r>
              <a:rPr lang="sv-SE" b="1">
                <a:solidFill>
                  <a:schemeClr val="accent5">
                    <a:lumMod val="50000"/>
                  </a:schemeClr>
                </a:solidFill>
              </a:rPr>
              <a:t/>
            </a:r>
            <a:br>
              <a:rPr lang="sv-SE" b="1">
                <a:solidFill>
                  <a:schemeClr val="accent5">
                    <a:lumMod val="50000"/>
                  </a:schemeClr>
                </a:solidFill>
              </a:rPr>
            </a:br>
            <a:endParaRPr lang="sv-SE" sz="3600"/>
          </a:p>
        </p:txBody>
      </p:sp>
    </p:spTree>
    <p:extLst>
      <p:ext uri="{BB962C8B-B14F-4D97-AF65-F5344CB8AC3E}">
        <p14:creationId xmlns:p14="http://schemas.microsoft.com/office/powerpoint/2010/main" val="2501198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1223255"/>
            <a:ext cx="7886700" cy="872245"/>
          </a:xfrm>
        </p:spPr>
        <p:txBody>
          <a:bodyPr>
            <a:normAutofit fontScale="90000"/>
          </a:bodyPr>
          <a:lstStyle/>
          <a:p>
            <a:r>
              <a:rPr lang="sv-SE" b="1">
                <a:solidFill>
                  <a:schemeClr val="accent5">
                    <a:lumMod val="50000"/>
                  </a:schemeClr>
                </a:solidFill>
              </a:rPr>
              <a:t/>
            </a:r>
            <a:br>
              <a:rPr lang="sv-SE" b="1">
                <a:solidFill>
                  <a:schemeClr val="accent5">
                    <a:lumMod val="50000"/>
                  </a:schemeClr>
                </a:solidFill>
              </a:rPr>
            </a:br>
            <a:r>
              <a:rPr lang="sv-SE" sz="3600" b="1" i="1" kern="0">
                <a:solidFill>
                  <a:srgbClr val="0070C0"/>
                </a:solidFill>
                <a:effectLst>
                  <a:outerShdw blurRad="38100" dist="38100" dir="2700000" algn="tl">
                    <a:srgbClr val="000000">
                      <a:alpha val="43137"/>
                    </a:srgbClr>
                  </a:outerShdw>
                </a:effectLst>
                <a:latin typeface="Arial"/>
                <a:ea typeface="ＭＳ Ｐゴシック"/>
              </a:rPr>
              <a:t>Operation </a:t>
            </a:r>
            <a:r>
              <a:rPr lang="sv-SE" sz="3600" b="1" i="1" kern="0" err="1">
                <a:solidFill>
                  <a:srgbClr val="0070C0"/>
                </a:solidFill>
                <a:effectLst>
                  <a:outerShdw blurRad="38100" dist="38100" dir="2700000" algn="tl">
                    <a:srgbClr val="000000">
                      <a:alpha val="43137"/>
                    </a:srgbClr>
                  </a:outerShdw>
                </a:effectLst>
                <a:latin typeface="Arial"/>
                <a:ea typeface="ＭＳ Ｐゴシック"/>
              </a:rPr>
              <a:t>of</a:t>
            </a:r>
            <a:r>
              <a:rPr lang="sv-SE" sz="3600" b="1" i="1" kern="0">
                <a:solidFill>
                  <a:srgbClr val="0070C0"/>
                </a:solidFill>
                <a:effectLst>
                  <a:outerShdw blurRad="38100" dist="38100" dir="2700000" algn="tl">
                    <a:srgbClr val="000000">
                      <a:alpha val="43137"/>
                    </a:srgbClr>
                  </a:outerShdw>
                </a:effectLst>
                <a:latin typeface="Arial"/>
                <a:ea typeface="ＭＳ Ｐゴシック"/>
              </a:rPr>
              <a:t> the Arctic </a:t>
            </a:r>
            <a:r>
              <a:rPr lang="sv-SE" sz="3600" b="1" i="1" kern="0" err="1">
                <a:solidFill>
                  <a:srgbClr val="0070C0"/>
                </a:solidFill>
                <a:effectLst>
                  <a:outerShdw blurRad="38100" dist="38100" dir="2700000" algn="tl">
                    <a:srgbClr val="000000">
                      <a:alpha val="43137"/>
                    </a:srgbClr>
                  </a:outerShdw>
                </a:effectLst>
                <a:latin typeface="Arial"/>
                <a:ea typeface="ＭＳ Ｐゴシック"/>
              </a:rPr>
              <a:t>Programmes</a:t>
            </a:r>
            <a:r>
              <a:rPr lang="sv-SE">
                <a:solidFill>
                  <a:schemeClr val="accent5">
                    <a:lumMod val="50000"/>
                  </a:schemeClr>
                </a:solidFill>
              </a:rPr>
              <a:t/>
            </a:r>
            <a:br>
              <a:rPr lang="sv-SE">
                <a:solidFill>
                  <a:schemeClr val="accent5">
                    <a:lumMod val="50000"/>
                  </a:schemeClr>
                </a:solidFill>
              </a:rPr>
            </a:br>
            <a:r>
              <a:rPr lang="sv-SE" b="1">
                <a:solidFill>
                  <a:schemeClr val="accent5">
                    <a:lumMod val="50000"/>
                  </a:schemeClr>
                </a:solidFill>
              </a:rPr>
              <a:t/>
            </a:r>
            <a:br>
              <a:rPr lang="sv-SE" b="1">
                <a:solidFill>
                  <a:schemeClr val="accent5">
                    <a:lumMod val="50000"/>
                  </a:schemeClr>
                </a:solidFill>
              </a:rPr>
            </a:br>
            <a:endParaRPr lang="sv-SE" b="1">
              <a:solidFill>
                <a:schemeClr val="accent5">
                  <a:lumMod val="50000"/>
                </a:schemeClr>
              </a:solidFill>
            </a:endParaRPr>
          </a:p>
        </p:txBody>
      </p:sp>
      <p:sp>
        <p:nvSpPr>
          <p:cNvPr id="3" name="Platshållare för innehåll 2"/>
          <p:cNvSpPr>
            <a:spLocks noGrp="1"/>
          </p:cNvSpPr>
          <p:nvPr>
            <p:ph idx="1"/>
          </p:nvPr>
        </p:nvSpPr>
        <p:spPr>
          <a:xfrm>
            <a:off x="628650" y="2345429"/>
            <a:ext cx="7886700" cy="4245682"/>
          </a:xfrm>
        </p:spPr>
        <p:txBody>
          <a:bodyPr>
            <a:normAutofit/>
          </a:bodyPr>
          <a:lstStyle/>
          <a:p>
            <a:pPr marL="171450" lvl="0" indent="-171450"/>
            <a:r>
              <a:rPr lang="en-GB" sz="3200">
                <a:solidFill>
                  <a:schemeClr val="accent5">
                    <a:lumMod val="50000"/>
                  </a:schemeClr>
                </a:solidFill>
              </a:rPr>
              <a:t>Better and more efficient information about the programmes </a:t>
            </a:r>
          </a:p>
          <a:p>
            <a:pPr marL="171450" lvl="0" indent="-171450"/>
            <a:r>
              <a:rPr lang="en-GB" sz="3200">
                <a:solidFill>
                  <a:schemeClr val="accent5">
                    <a:lumMod val="50000"/>
                  </a:schemeClr>
                </a:solidFill>
              </a:rPr>
              <a:t>More efficient use of programmes’ funding </a:t>
            </a:r>
          </a:p>
          <a:p>
            <a:pPr marL="171450" lvl="0" indent="-171450"/>
            <a:r>
              <a:rPr lang="en-GB" sz="3200">
                <a:solidFill>
                  <a:schemeClr val="accent5">
                    <a:lumMod val="50000"/>
                  </a:schemeClr>
                </a:solidFill>
              </a:rPr>
              <a:t>Better and clearer outputs from funded projects </a:t>
            </a:r>
          </a:p>
          <a:p>
            <a:pPr marL="171450" lvl="0" indent="-171450"/>
            <a:r>
              <a:rPr lang="en-GB" sz="3200">
                <a:solidFill>
                  <a:schemeClr val="accent5">
                    <a:lumMod val="50000"/>
                  </a:schemeClr>
                </a:solidFill>
              </a:rPr>
              <a:t>Better and more efficient dissemination of results </a:t>
            </a:r>
          </a:p>
          <a:p>
            <a:pPr marL="0" indent="0">
              <a:buNone/>
            </a:pPr>
            <a:endParaRPr lang="sv-SE"/>
          </a:p>
        </p:txBody>
      </p:sp>
    </p:spTree>
    <p:extLst>
      <p:ext uri="{BB962C8B-B14F-4D97-AF65-F5344CB8AC3E}">
        <p14:creationId xmlns:p14="http://schemas.microsoft.com/office/powerpoint/2010/main" val="237808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19"/>
            <a:ext cx="9150350"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1757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1231900"/>
            <a:ext cx="7886700" cy="458789"/>
          </a:xfrm>
        </p:spPr>
        <p:txBody>
          <a:bodyPr>
            <a:normAutofit fontScale="90000"/>
          </a:bodyPr>
          <a:lstStyle/>
          <a:p>
            <a:r>
              <a:rPr lang="sv-SE">
                <a:solidFill>
                  <a:schemeClr val="accent5">
                    <a:lumMod val="50000"/>
                  </a:schemeClr>
                </a:solidFill>
              </a:rPr>
              <a:t/>
            </a:r>
            <a:br>
              <a:rPr lang="sv-SE">
                <a:solidFill>
                  <a:schemeClr val="accent5">
                    <a:lumMod val="50000"/>
                  </a:schemeClr>
                </a:solidFill>
              </a:rPr>
            </a:br>
            <a:r>
              <a:rPr lang="sv-SE" sz="3600" b="1" i="1" kern="0" err="1">
                <a:solidFill>
                  <a:srgbClr val="0070C0"/>
                </a:solidFill>
                <a:effectLst>
                  <a:outerShdw blurRad="38100" dist="38100" dir="2700000" algn="tl">
                    <a:srgbClr val="000000">
                      <a:alpha val="43137"/>
                    </a:srgbClr>
                  </a:outerShdw>
                </a:effectLst>
                <a:latin typeface="Arial"/>
                <a:ea typeface="ＭＳ Ｐゴシック"/>
              </a:rPr>
              <a:t>Strategic</a:t>
            </a:r>
            <a:r>
              <a:rPr lang="sv-SE" sz="3600" b="1" i="1" kern="0">
                <a:solidFill>
                  <a:srgbClr val="0070C0"/>
                </a:solidFill>
                <a:effectLst>
                  <a:outerShdw blurRad="38100" dist="38100" dir="2700000" algn="tl">
                    <a:srgbClr val="000000">
                      <a:alpha val="43137"/>
                    </a:srgbClr>
                  </a:outerShdw>
                </a:effectLst>
                <a:latin typeface="Arial"/>
                <a:ea typeface="ＭＳ Ｐゴシック"/>
              </a:rPr>
              <a:t> and </a:t>
            </a:r>
            <a:r>
              <a:rPr lang="sv-SE" sz="3600" b="1" i="1" kern="0" err="1">
                <a:solidFill>
                  <a:srgbClr val="0070C0"/>
                </a:solidFill>
                <a:effectLst>
                  <a:outerShdw blurRad="38100" dist="38100" dir="2700000" algn="tl">
                    <a:srgbClr val="000000">
                      <a:alpha val="43137"/>
                    </a:srgbClr>
                  </a:outerShdw>
                </a:effectLst>
                <a:latin typeface="Arial"/>
                <a:ea typeface="ＭＳ Ｐゴシック"/>
              </a:rPr>
              <a:t>Thematic</a:t>
            </a:r>
            <a:r>
              <a:rPr lang="sv-SE" sz="3600" b="1" i="1" kern="0">
                <a:solidFill>
                  <a:srgbClr val="0070C0"/>
                </a:solidFill>
                <a:effectLst>
                  <a:outerShdw blurRad="38100" dist="38100" dir="2700000" algn="tl">
                    <a:srgbClr val="000000">
                      <a:alpha val="43137"/>
                    </a:srgbClr>
                  </a:outerShdw>
                </a:effectLst>
                <a:latin typeface="Arial"/>
                <a:ea typeface="ＭＳ Ｐゴシック"/>
              </a:rPr>
              <a:t> </a:t>
            </a:r>
            <a:r>
              <a:rPr lang="sv-SE" sz="3600" b="1" i="1" kern="0" err="1">
                <a:solidFill>
                  <a:srgbClr val="0070C0"/>
                </a:solidFill>
                <a:effectLst>
                  <a:outerShdw blurRad="38100" dist="38100" dir="2700000" algn="tl">
                    <a:srgbClr val="000000">
                      <a:alpha val="43137"/>
                    </a:srgbClr>
                  </a:outerShdw>
                </a:effectLst>
                <a:latin typeface="Arial"/>
                <a:ea typeface="ＭＳ Ｐゴシック"/>
              </a:rPr>
              <a:t>Initiatives</a:t>
            </a:r>
            <a:r>
              <a:rPr lang="sv-SE">
                <a:solidFill>
                  <a:schemeClr val="accent5">
                    <a:lumMod val="50000"/>
                  </a:schemeClr>
                </a:solidFill>
              </a:rPr>
              <a:t/>
            </a:r>
            <a:br>
              <a:rPr lang="sv-SE">
                <a:solidFill>
                  <a:schemeClr val="accent5">
                    <a:lumMod val="50000"/>
                  </a:schemeClr>
                </a:solidFill>
              </a:rPr>
            </a:br>
            <a:endParaRPr lang="sv-SE"/>
          </a:p>
        </p:txBody>
      </p:sp>
      <p:sp>
        <p:nvSpPr>
          <p:cNvPr id="3" name="Platshållare för innehåll 2"/>
          <p:cNvSpPr>
            <a:spLocks noGrp="1"/>
          </p:cNvSpPr>
          <p:nvPr>
            <p:ph idx="1"/>
          </p:nvPr>
        </p:nvSpPr>
        <p:spPr>
          <a:xfrm>
            <a:off x="628650" y="2262353"/>
            <a:ext cx="7886700" cy="4351338"/>
          </a:xfrm>
        </p:spPr>
        <p:txBody>
          <a:bodyPr>
            <a:normAutofit/>
          </a:bodyPr>
          <a:lstStyle/>
          <a:p>
            <a:pPr marL="171450" lvl="0" indent="-171450"/>
            <a:r>
              <a:rPr lang="en-GB" sz="3200">
                <a:solidFill>
                  <a:schemeClr val="accent5">
                    <a:lumMod val="50000"/>
                  </a:schemeClr>
                </a:solidFill>
              </a:rPr>
              <a:t>Higher visibility of the cooperation programmes, the Arctic area and the cooperation between the programmes</a:t>
            </a:r>
          </a:p>
          <a:p>
            <a:pPr marL="171450" lvl="0" indent="-171450"/>
            <a:r>
              <a:rPr lang="en-GB" sz="3200">
                <a:solidFill>
                  <a:schemeClr val="accent5">
                    <a:lumMod val="50000"/>
                  </a:schemeClr>
                </a:solidFill>
              </a:rPr>
              <a:t>Promoting cooperation to stakeholders as a means of strengthening the Arctic region</a:t>
            </a:r>
            <a:endParaRPr lang="sv-SE" sz="3200">
              <a:solidFill>
                <a:schemeClr val="accent5">
                  <a:lumMod val="50000"/>
                </a:schemeClr>
              </a:solidFill>
            </a:endParaRPr>
          </a:p>
          <a:p>
            <a:pPr marL="171450" lvl="0" indent="-171450"/>
            <a:r>
              <a:rPr lang="en-GB" sz="3200">
                <a:solidFill>
                  <a:schemeClr val="accent5">
                    <a:lumMod val="50000"/>
                  </a:schemeClr>
                </a:solidFill>
              </a:rPr>
              <a:t>Better and more visible results of the cooperation programmes</a:t>
            </a:r>
            <a:endParaRPr lang="sv-SE" sz="3200">
              <a:solidFill>
                <a:schemeClr val="accent5">
                  <a:lumMod val="50000"/>
                </a:schemeClr>
              </a:solidFill>
            </a:endParaRPr>
          </a:p>
          <a:p>
            <a:pPr marL="171450" lvl="0" indent="-171450"/>
            <a:r>
              <a:rPr lang="en-GB" sz="3200">
                <a:solidFill>
                  <a:schemeClr val="accent5">
                    <a:lumMod val="50000"/>
                  </a:schemeClr>
                </a:solidFill>
              </a:rPr>
              <a:t>More impact at local and regional level</a:t>
            </a:r>
            <a:endParaRPr lang="sv-SE" sz="3200">
              <a:solidFill>
                <a:schemeClr val="accent5">
                  <a:lumMod val="50000"/>
                </a:schemeClr>
              </a:solidFill>
            </a:endParaRPr>
          </a:p>
          <a:p>
            <a:endParaRPr lang="sv-SE"/>
          </a:p>
        </p:txBody>
      </p:sp>
    </p:spTree>
    <p:extLst>
      <p:ext uri="{BB962C8B-B14F-4D97-AF65-F5344CB8AC3E}">
        <p14:creationId xmlns:p14="http://schemas.microsoft.com/office/powerpoint/2010/main" val="1451464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45660" y="1134850"/>
            <a:ext cx="8898340" cy="1054100"/>
          </a:xfrm>
        </p:spPr>
        <p:txBody>
          <a:bodyPr>
            <a:normAutofit fontScale="90000"/>
          </a:bodyPr>
          <a:lstStyle/>
          <a:p>
            <a:r>
              <a:rPr lang="sv-SE">
                <a:solidFill>
                  <a:schemeClr val="accent5">
                    <a:lumMod val="50000"/>
                  </a:schemeClr>
                </a:solidFill>
              </a:rPr>
              <a:t/>
            </a:r>
            <a:br>
              <a:rPr lang="sv-SE">
                <a:solidFill>
                  <a:schemeClr val="accent5">
                    <a:lumMod val="50000"/>
                  </a:schemeClr>
                </a:solidFill>
              </a:rPr>
            </a:br>
            <a:r>
              <a:rPr lang="sv-SE" sz="3600" b="1" i="1" kern="0">
                <a:solidFill>
                  <a:srgbClr val="0070C0"/>
                </a:solidFill>
                <a:effectLst>
                  <a:outerShdw blurRad="38100" dist="38100" dir="2700000" algn="tl">
                    <a:srgbClr val="000000">
                      <a:alpha val="43137"/>
                    </a:srgbClr>
                  </a:outerShdw>
                </a:effectLst>
                <a:latin typeface="Arial"/>
                <a:ea typeface="ＭＳ Ｐゴシック"/>
              </a:rPr>
              <a:t>Preparation for the post-2020 </a:t>
            </a:r>
            <a:r>
              <a:rPr lang="sv-SE" sz="3600" b="1" i="1" kern="0" err="1">
                <a:solidFill>
                  <a:srgbClr val="0070C0"/>
                </a:solidFill>
                <a:effectLst>
                  <a:outerShdw blurRad="38100" dist="38100" dir="2700000" algn="tl">
                    <a:srgbClr val="000000">
                      <a:alpha val="43137"/>
                    </a:srgbClr>
                  </a:outerShdw>
                </a:effectLst>
                <a:latin typeface="Arial"/>
                <a:ea typeface="ＭＳ Ｐゴシック"/>
              </a:rPr>
              <a:t>programming</a:t>
            </a:r>
            <a:r>
              <a:rPr lang="sv-SE" sz="3600" b="1" i="1" kern="0">
                <a:solidFill>
                  <a:srgbClr val="0070C0"/>
                </a:solidFill>
                <a:effectLst>
                  <a:outerShdw blurRad="38100" dist="38100" dir="2700000" algn="tl">
                    <a:srgbClr val="000000">
                      <a:alpha val="43137"/>
                    </a:srgbClr>
                  </a:outerShdw>
                </a:effectLst>
                <a:latin typeface="Arial"/>
                <a:ea typeface="ＭＳ Ｐゴシック"/>
              </a:rPr>
              <a:t/>
            </a:r>
            <a:br>
              <a:rPr lang="sv-SE" sz="3600" b="1" i="1" kern="0">
                <a:solidFill>
                  <a:srgbClr val="0070C0"/>
                </a:solidFill>
                <a:effectLst>
                  <a:outerShdw blurRad="38100" dist="38100" dir="2700000" algn="tl">
                    <a:srgbClr val="000000">
                      <a:alpha val="43137"/>
                    </a:srgbClr>
                  </a:outerShdw>
                </a:effectLst>
                <a:latin typeface="Arial"/>
                <a:ea typeface="ＭＳ Ｐゴシック"/>
              </a:rPr>
            </a:br>
            <a:endParaRPr lang="sv-SE" sz="3600" b="1" i="1" kern="0">
              <a:solidFill>
                <a:srgbClr val="0070C0"/>
              </a:solidFill>
              <a:effectLst>
                <a:outerShdw blurRad="38100" dist="38100" dir="2700000" algn="tl">
                  <a:srgbClr val="000000">
                    <a:alpha val="43137"/>
                  </a:srgbClr>
                </a:outerShdw>
              </a:effectLst>
              <a:latin typeface="Arial"/>
              <a:ea typeface="ＭＳ Ｐゴシック"/>
            </a:endParaRPr>
          </a:p>
        </p:txBody>
      </p:sp>
      <p:sp>
        <p:nvSpPr>
          <p:cNvPr id="3" name="Platshållare för innehåll 2"/>
          <p:cNvSpPr>
            <a:spLocks noGrp="1"/>
          </p:cNvSpPr>
          <p:nvPr>
            <p:ph idx="1"/>
          </p:nvPr>
        </p:nvSpPr>
        <p:spPr>
          <a:xfrm>
            <a:off x="628650" y="2836862"/>
            <a:ext cx="7886700" cy="2509838"/>
          </a:xfrm>
        </p:spPr>
        <p:txBody>
          <a:bodyPr>
            <a:normAutofit/>
          </a:bodyPr>
          <a:lstStyle/>
          <a:p>
            <a:pPr marL="171450" lvl="0" indent="-171450"/>
            <a:r>
              <a:rPr lang="en-GB" sz="3200">
                <a:solidFill>
                  <a:schemeClr val="accent5">
                    <a:lumMod val="50000"/>
                  </a:schemeClr>
                </a:solidFill>
              </a:rPr>
              <a:t>To be prepared and proactive</a:t>
            </a:r>
            <a:endParaRPr lang="sv-SE" sz="3200">
              <a:solidFill>
                <a:schemeClr val="accent5">
                  <a:lumMod val="50000"/>
                </a:schemeClr>
              </a:solidFill>
            </a:endParaRPr>
          </a:p>
          <a:p>
            <a:pPr marL="171450" lvl="0" indent="-171450"/>
            <a:r>
              <a:rPr lang="en-GB" sz="3200">
                <a:solidFill>
                  <a:schemeClr val="accent5">
                    <a:lumMod val="50000"/>
                  </a:schemeClr>
                </a:solidFill>
              </a:rPr>
              <a:t>To utilise the cooperation experiences fully</a:t>
            </a:r>
            <a:endParaRPr lang="sv-SE" sz="3200">
              <a:solidFill>
                <a:schemeClr val="accent5">
                  <a:lumMod val="50000"/>
                </a:schemeClr>
              </a:solidFill>
            </a:endParaRPr>
          </a:p>
          <a:p>
            <a:pPr marL="171450" lvl="0" indent="-171450"/>
            <a:r>
              <a:rPr lang="en-GB" sz="3200">
                <a:solidFill>
                  <a:schemeClr val="accent5">
                    <a:lumMod val="50000"/>
                  </a:schemeClr>
                </a:solidFill>
              </a:rPr>
              <a:t>To ensure more benefit for the Arctic region </a:t>
            </a:r>
            <a:endParaRPr lang="sv-SE" sz="3200">
              <a:solidFill>
                <a:schemeClr val="accent5">
                  <a:lumMod val="50000"/>
                </a:schemeClr>
              </a:solidFill>
            </a:endParaRPr>
          </a:p>
          <a:p>
            <a:endParaRPr lang="sv-SE" sz="3200"/>
          </a:p>
        </p:txBody>
      </p:sp>
    </p:spTree>
    <p:extLst>
      <p:ext uri="{BB962C8B-B14F-4D97-AF65-F5344CB8AC3E}">
        <p14:creationId xmlns:p14="http://schemas.microsoft.com/office/powerpoint/2010/main" val="3526987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1162843"/>
            <a:ext cx="7886700" cy="1325563"/>
          </a:xfrm>
        </p:spPr>
        <p:txBody>
          <a:bodyPr>
            <a:normAutofit/>
          </a:bodyPr>
          <a:lstStyle/>
          <a:p>
            <a:r>
              <a:rPr lang="sv-SE" sz="3200" b="1" i="1" kern="0">
                <a:solidFill>
                  <a:srgbClr val="0070C0"/>
                </a:solidFill>
                <a:effectLst>
                  <a:outerShdw blurRad="38100" dist="38100" dir="2700000" algn="tl">
                    <a:srgbClr val="000000">
                      <a:alpha val="43137"/>
                    </a:srgbClr>
                  </a:outerShdw>
                </a:effectLst>
                <a:latin typeface="Arial"/>
                <a:ea typeface="ＭＳ Ｐゴシック"/>
              </a:rPr>
              <a:t>Arctic Project </a:t>
            </a:r>
            <a:r>
              <a:rPr lang="sv-SE" sz="3200" b="1" i="1" kern="0" err="1">
                <a:solidFill>
                  <a:srgbClr val="0070C0"/>
                </a:solidFill>
                <a:effectLst>
                  <a:outerShdw blurRad="38100" dist="38100" dir="2700000" algn="tl">
                    <a:srgbClr val="000000">
                      <a:alpha val="43137"/>
                    </a:srgbClr>
                  </a:outerShdw>
                </a:effectLst>
                <a:latin typeface="Arial"/>
                <a:ea typeface="ＭＳ Ｐゴシック"/>
              </a:rPr>
              <a:t>Clustering</a:t>
            </a:r>
            <a:r>
              <a:rPr lang="sv-SE" sz="3200" b="1" i="1" kern="0">
                <a:solidFill>
                  <a:srgbClr val="0070C0"/>
                </a:solidFill>
                <a:effectLst>
                  <a:outerShdw blurRad="38100" dist="38100" dir="2700000" algn="tl">
                    <a:srgbClr val="000000">
                      <a:alpha val="43137"/>
                    </a:srgbClr>
                  </a:outerShdw>
                </a:effectLst>
                <a:latin typeface="Arial"/>
                <a:ea typeface="ＭＳ Ｐゴシック"/>
              </a:rPr>
              <a:t> Event </a:t>
            </a:r>
          </a:p>
        </p:txBody>
      </p:sp>
      <p:sp>
        <p:nvSpPr>
          <p:cNvPr id="3" name="Platshållare för innehåll 2"/>
          <p:cNvSpPr>
            <a:spLocks noGrp="1"/>
          </p:cNvSpPr>
          <p:nvPr>
            <p:ph idx="1"/>
          </p:nvPr>
        </p:nvSpPr>
        <p:spPr>
          <a:xfrm>
            <a:off x="628650" y="2488406"/>
            <a:ext cx="7886700" cy="3053935"/>
          </a:xfrm>
        </p:spPr>
        <p:txBody>
          <a:bodyPr/>
          <a:lstStyle/>
          <a:p>
            <a:pPr marL="0" indent="0">
              <a:buNone/>
            </a:pPr>
            <a:r>
              <a:rPr lang="sv-SE" sz="3200" err="1">
                <a:solidFill>
                  <a:schemeClr val="accent5">
                    <a:lumMod val="50000"/>
                  </a:schemeClr>
                </a:solidFill>
              </a:rPr>
              <a:t>Themes</a:t>
            </a:r>
            <a:r>
              <a:rPr lang="sv-SE" sz="3200">
                <a:solidFill>
                  <a:schemeClr val="accent5">
                    <a:lumMod val="50000"/>
                  </a:schemeClr>
                </a:solidFill>
              </a:rPr>
              <a:t>:</a:t>
            </a:r>
          </a:p>
          <a:p>
            <a:r>
              <a:rPr lang="sv-SE" sz="3200">
                <a:solidFill>
                  <a:schemeClr val="accent5">
                    <a:lumMod val="50000"/>
                  </a:schemeClr>
                </a:solidFill>
              </a:rPr>
              <a:t>Bio-</a:t>
            </a:r>
            <a:r>
              <a:rPr lang="sv-SE" sz="3200" err="1">
                <a:solidFill>
                  <a:schemeClr val="accent5">
                    <a:lumMod val="50000"/>
                  </a:schemeClr>
                </a:solidFill>
              </a:rPr>
              <a:t>economy</a:t>
            </a:r>
            <a:endParaRPr lang="sv-SE" sz="3200">
              <a:solidFill>
                <a:schemeClr val="accent5">
                  <a:lumMod val="50000"/>
                </a:schemeClr>
              </a:solidFill>
            </a:endParaRPr>
          </a:p>
          <a:p>
            <a:r>
              <a:rPr lang="sv-SE" sz="3200">
                <a:solidFill>
                  <a:schemeClr val="accent5">
                    <a:lumMod val="50000"/>
                  </a:schemeClr>
                </a:solidFill>
              </a:rPr>
              <a:t>E-</a:t>
            </a:r>
            <a:r>
              <a:rPr lang="sv-SE" sz="3200" err="1">
                <a:solidFill>
                  <a:schemeClr val="accent5">
                    <a:lumMod val="50000"/>
                  </a:schemeClr>
                </a:solidFill>
              </a:rPr>
              <a:t>health</a:t>
            </a:r>
            <a:endParaRPr lang="sv-SE" sz="3200">
              <a:solidFill>
                <a:schemeClr val="accent5">
                  <a:lumMod val="50000"/>
                </a:schemeClr>
              </a:solidFill>
            </a:endParaRPr>
          </a:p>
          <a:p>
            <a:r>
              <a:rPr lang="sv-SE" sz="3200" err="1">
                <a:solidFill>
                  <a:schemeClr val="accent5">
                    <a:lumMod val="50000"/>
                  </a:schemeClr>
                </a:solidFill>
              </a:rPr>
              <a:t>Entrepreneurship</a:t>
            </a:r>
            <a:endParaRPr lang="sv-SE" sz="3200">
              <a:solidFill>
                <a:schemeClr val="accent5">
                  <a:lumMod val="50000"/>
                </a:schemeClr>
              </a:solidFill>
            </a:endParaRPr>
          </a:p>
          <a:p>
            <a:r>
              <a:rPr lang="sv-SE" sz="3200">
                <a:solidFill>
                  <a:schemeClr val="accent5">
                    <a:lumMod val="50000"/>
                  </a:schemeClr>
                </a:solidFill>
              </a:rPr>
              <a:t>Energy </a:t>
            </a:r>
            <a:r>
              <a:rPr lang="sv-SE" sz="3200" err="1">
                <a:solidFill>
                  <a:schemeClr val="accent5">
                    <a:lumMod val="50000"/>
                  </a:schemeClr>
                </a:solidFill>
              </a:rPr>
              <a:t>Efficiency</a:t>
            </a:r>
            <a:r>
              <a:rPr lang="sv-SE" sz="3200">
                <a:solidFill>
                  <a:schemeClr val="accent5">
                    <a:lumMod val="50000"/>
                  </a:schemeClr>
                </a:solidFill>
              </a:rPr>
              <a:t> </a:t>
            </a:r>
          </a:p>
          <a:p>
            <a:endParaRPr lang="sv-SE"/>
          </a:p>
        </p:txBody>
      </p:sp>
    </p:spTree>
    <p:extLst>
      <p:ext uri="{BB962C8B-B14F-4D97-AF65-F5344CB8AC3E}">
        <p14:creationId xmlns:p14="http://schemas.microsoft.com/office/powerpoint/2010/main" val="34652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20000" y="1398600"/>
            <a:ext cx="7704000" cy="553998"/>
          </a:xfrm>
        </p:spPr>
        <p:txBody>
          <a:bodyPr>
            <a:normAutofit/>
          </a:bodyPr>
          <a:lstStyle/>
          <a:p>
            <a:r>
              <a:rPr lang="da-DK" sz="3200" b="1" i="1" kern="0">
                <a:solidFill>
                  <a:srgbClr val="0070C0"/>
                </a:solidFill>
                <a:effectLst>
                  <a:outerShdw blurRad="38100" dist="38100" dir="2700000" algn="tl">
                    <a:srgbClr val="000000">
                      <a:alpha val="43137"/>
                    </a:srgbClr>
                  </a:outerShdw>
                </a:effectLst>
                <a:latin typeface="Arial"/>
                <a:ea typeface="ＭＳ Ｐゴシック"/>
              </a:rPr>
              <a:t>Funding Opportunties</a:t>
            </a:r>
          </a:p>
        </p:txBody>
      </p:sp>
      <p:sp>
        <p:nvSpPr>
          <p:cNvPr id="5" name="Content Placeholder 3"/>
          <p:cNvSpPr>
            <a:spLocks noGrp="1"/>
          </p:cNvSpPr>
          <p:nvPr>
            <p:ph idx="1"/>
          </p:nvPr>
        </p:nvSpPr>
        <p:spPr>
          <a:xfrm>
            <a:off x="720000" y="2271000"/>
            <a:ext cx="7704000" cy="2871042"/>
          </a:xfrm>
        </p:spPr>
        <p:txBody>
          <a:bodyPr>
            <a:normAutofit/>
          </a:bodyPr>
          <a:lstStyle/>
          <a:p>
            <a:pPr marL="0" indent="0">
              <a:buNone/>
            </a:pPr>
            <a:r>
              <a:rPr lang="da-DK" sz="3200">
                <a:solidFill>
                  <a:schemeClr val="accent5">
                    <a:lumMod val="50000"/>
                  </a:schemeClr>
                </a:solidFill>
              </a:rPr>
              <a:t>New NPA funding instrument</a:t>
            </a:r>
          </a:p>
          <a:p>
            <a:pPr lvl="1"/>
            <a:r>
              <a:rPr lang="da-DK" sz="3200">
                <a:solidFill>
                  <a:schemeClr val="accent5">
                    <a:lumMod val="50000"/>
                  </a:schemeClr>
                </a:solidFill>
              </a:rPr>
              <a:t>Clustering projects for all NPA priorities across the collabration area</a:t>
            </a:r>
          </a:p>
          <a:p>
            <a:pPr lvl="1"/>
            <a:r>
              <a:rPr lang="da-DK" sz="3200">
                <a:solidFill>
                  <a:schemeClr val="accent5">
                    <a:lumMod val="50000"/>
                  </a:schemeClr>
                </a:solidFill>
              </a:rPr>
              <a:t>Micro projects for NPA project idea holders</a:t>
            </a:r>
          </a:p>
        </p:txBody>
      </p:sp>
    </p:spTree>
    <p:extLst>
      <p:ext uri="{BB962C8B-B14F-4D97-AF65-F5344CB8AC3E}">
        <p14:creationId xmlns:p14="http://schemas.microsoft.com/office/powerpoint/2010/main" val="2545467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
            </a:r>
            <a:br>
              <a:rPr lang="en-GB"/>
            </a:br>
            <a:r>
              <a:rPr lang="da-DK" sz="3200" b="1" i="1" kern="0">
                <a:solidFill>
                  <a:srgbClr val="0070C0"/>
                </a:solidFill>
                <a:effectLst>
                  <a:outerShdw blurRad="38100" dist="38100" dir="2700000" algn="tl">
                    <a:srgbClr val="000000">
                      <a:alpha val="43137"/>
                    </a:srgbClr>
                  </a:outerShdw>
                </a:effectLst>
                <a:latin typeface="Arial"/>
                <a:ea typeface="ＭＳ Ｐゴシック"/>
              </a:rPr>
              <a:t>What next?</a:t>
            </a:r>
          </a:p>
        </p:txBody>
      </p:sp>
      <p:sp>
        <p:nvSpPr>
          <p:cNvPr id="3" name="Content Placeholder 2"/>
          <p:cNvSpPr>
            <a:spLocks noGrp="1"/>
          </p:cNvSpPr>
          <p:nvPr>
            <p:ph idx="1"/>
          </p:nvPr>
        </p:nvSpPr>
        <p:spPr>
          <a:xfrm>
            <a:off x="617220" y="2237105"/>
            <a:ext cx="7886700" cy="4351338"/>
          </a:xfrm>
        </p:spPr>
        <p:txBody>
          <a:bodyPr/>
          <a:lstStyle/>
          <a:p>
            <a:r>
              <a:rPr lang="en-GB" sz="3200"/>
              <a:t>A clearer communication about roles and specific features of the programmes</a:t>
            </a:r>
          </a:p>
          <a:p>
            <a:r>
              <a:rPr lang="en-GB" sz="3200"/>
              <a:t>Arctic themes addressed in coordinated calls</a:t>
            </a:r>
          </a:p>
          <a:p>
            <a:r>
              <a:rPr lang="en-GB" sz="3200"/>
              <a:t>“Tap into” specific EU-initiatives</a:t>
            </a:r>
          </a:p>
          <a:p>
            <a:r>
              <a:rPr lang="en-GB" sz="3200"/>
              <a:t>Development of clustering initiatives</a:t>
            </a:r>
          </a:p>
          <a:p>
            <a:r>
              <a:rPr lang="en-GB" sz="3200"/>
              <a:t>Cross programme promotion of project results</a:t>
            </a:r>
          </a:p>
          <a:p>
            <a:endParaRPr lang="da-DK"/>
          </a:p>
        </p:txBody>
      </p:sp>
    </p:spTree>
    <p:extLst>
      <p:ext uri="{BB962C8B-B14F-4D97-AF65-F5344CB8AC3E}">
        <p14:creationId xmlns:p14="http://schemas.microsoft.com/office/powerpoint/2010/main" val="3494386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77" y="818866"/>
            <a:ext cx="7886700" cy="557924"/>
          </a:xfrm>
        </p:spPr>
        <p:txBody>
          <a:bodyPr>
            <a:normAutofit fontScale="90000"/>
          </a:bodyPr>
          <a:lstStyle/>
          <a:p>
            <a:r>
              <a:rPr lang="en-GB"/>
              <a:t/>
            </a:r>
            <a:br>
              <a:rPr lang="en-GB"/>
            </a:br>
            <a:r>
              <a:rPr lang="da-DK" sz="3200" b="1" i="1" kern="0">
                <a:solidFill>
                  <a:srgbClr val="0070C0"/>
                </a:solidFill>
                <a:effectLst>
                  <a:outerShdw blurRad="38100" dist="38100" dir="2700000" algn="tl">
                    <a:srgbClr val="000000">
                      <a:alpha val="43137"/>
                    </a:srgbClr>
                  </a:outerShdw>
                </a:effectLst>
                <a:latin typeface="Arial"/>
                <a:ea typeface="ＭＳ Ｐゴシック"/>
              </a:rPr>
              <a:t>Beyond 2020</a:t>
            </a:r>
          </a:p>
        </p:txBody>
      </p:sp>
      <p:sp>
        <p:nvSpPr>
          <p:cNvPr id="3" name="Content Placeholder 2"/>
          <p:cNvSpPr>
            <a:spLocks noGrp="1"/>
          </p:cNvSpPr>
          <p:nvPr>
            <p:ph idx="1"/>
          </p:nvPr>
        </p:nvSpPr>
        <p:spPr>
          <a:xfrm>
            <a:off x="464877" y="1825625"/>
            <a:ext cx="8310633" cy="4351338"/>
          </a:xfrm>
        </p:spPr>
        <p:txBody>
          <a:bodyPr/>
          <a:lstStyle/>
          <a:p>
            <a:endParaRPr lang="en-GB"/>
          </a:p>
          <a:p>
            <a:r>
              <a:rPr lang="en-GB" sz="3200"/>
              <a:t>Common “Arctic EU Programmes” entrance </a:t>
            </a:r>
          </a:p>
          <a:p>
            <a:r>
              <a:rPr lang="en-GB" sz="3200"/>
              <a:t>Continuation of mainstreaming of programme rules</a:t>
            </a:r>
          </a:p>
          <a:p>
            <a:r>
              <a:rPr lang="en-GB" sz="3200"/>
              <a:t>Arctic thematic objectives in each programme to facilitate implementation of the Arctic Communication  </a:t>
            </a:r>
            <a:endParaRPr lang="da-DK" sz="3200"/>
          </a:p>
        </p:txBody>
      </p:sp>
    </p:spTree>
    <p:extLst>
      <p:ext uri="{BB962C8B-B14F-4D97-AF65-F5344CB8AC3E}">
        <p14:creationId xmlns:p14="http://schemas.microsoft.com/office/powerpoint/2010/main" val="1101105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790" y="845186"/>
            <a:ext cx="7886700" cy="1325563"/>
          </a:xfrm>
        </p:spPr>
        <p:txBody>
          <a:bodyPr/>
          <a:lstStyle/>
          <a:p>
            <a:r>
              <a:rPr lang="en-GB" sz="3200" b="1" i="1" kern="0" err="1">
                <a:solidFill>
                  <a:srgbClr val="0070C0"/>
                </a:solidFill>
                <a:effectLst>
                  <a:outerShdw blurRad="38100" dist="38100" dir="2700000" algn="tl">
                    <a:srgbClr val="000000">
                      <a:alpha val="43137"/>
                    </a:srgbClr>
                  </a:outerShdw>
                </a:effectLst>
                <a:latin typeface="Arial"/>
                <a:ea typeface="ＭＳ Ｐゴシック"/>
              </a:rPr>
              <a:t>Peripherality</a:t>
            </a:r>
            <a:r>
              <a:rPr lang="en-GB" sz="3200" b="1" i="1" kern="0">
                <a:solidFill>
                  <a:srgbClr val="0070C0"/>
                </a:solidFill>
                <a:effectLst>
                  <a:outerShdw blurRad="38100" dist="38100" dir="2700000" algn="tl">
                    <a:srgbClr val="000000">
                      <a:alpha val="43137"/>
                    </a:srgbClr>
                  </a:outerShdw>
                </a:effectLst>
                <a:latin typeface="Arial"/>
                <a:ea typeface="ＭＳ Ｐゴシック"/>
              </a:rPr>
              <a:t> &amp; low population density</a:t>
            </a:r>
            <a:br>
              <a:rPr lang="en-GB" sz="3200" b="1" i="1" kern="0">
                <a:solidFill>
                  <a:srgbClr val="0070C0"/>
                </a:solidFill>
                <a:effectLst>
                  <a:outerShdw blurRad="38100" dist="38100" dir="2700000" algn="tl">
                    <a:srgbClr val="000000">
                      <a:alpha val="43137"/>
                    </a:srgbClr>
                  </a:outerShdw>
                </a:effectLst>
                <a:latin typeface="Arial"/>
                <a:ea typeface="ＭＳ Ｐゴシック"/>
              </a:rPr>
            </a:br>
            <a:r>
              <a:rPr lang="en-GB" sz="3200" b="1" i="1" kern="0">
                <a:solidFill>
                  <a:srgbClr val="0070C0"/>
                </a:solidFill>
                <a:effectLst>
                  <a:outerShdw blurRad="38100" dist="38100" dir="2700000" algn="tl">
                    <a:srgbClr val="000000">
                      <a:alpha val="43137"/>
                    </a:srgbClr>
                  </a:outerShdw>
                </a:effectLst>
                <a:latin typeface="Arial"/>
                <a:ea typeface="ＭＳ Ｐゴシック"/>
              </a:rPr>
              <a:t>= key challenge</a:t>
            </a:r>
            <a:endParaRPr lang="da-DK"/>
          </a:p>
        </p:txBody>
      </p:sp>
      <p:sp>
        <p:nvSpPr>
          <p:cNvPr id="3" name="Content Placeholder 2"/>
          <p:cNvSpPr>
            <a:spLocks noGrp="1"/>
          </p:cNvSpPr>
          <p:nvPr>
            <p:ph idx="1"/>
          </p:nvPr>
        </p:nvSpPr>
        <p:spPr>
          <a:xfrm>
            <a:off x="605790" y="2339975"/>
            <a:ext cx="7886700" cy="4351338"/>
          </a:xfrm>
        </p:spPr>
        <p:txBody>
          <a:bodyPr/>
          <a:lstStyle/>
          <a:p>
            <a:r>
              <a:rPr lang="en-US"/>
              <a:t>Lack of critical mass</a:t>
            </a:r>
          </a:p>
          <a:p>
            <a:r>
              <a:rPr lang="en-US"/>
              <a:t>Weak access to key markets</a:t>
            </a:r>
          </a:p>
          <a:p>
            <a:r>
              <a:rPr lang="en-US"/>
              <a:t>Little external orientation of SMEs</a:t>
            </a:r>
          </a:p>
          <a:p>
            <a:r>
              <a:rPr lang="en-US"/>
              <a:t>Little economic diversity</a:t>
            </a:r>
          </a:p>
          <a:p>
            <a:r>
              <a:rPr lang="en-US"/>
              <a:t>Shrinking rural communities</a:t>
            </a:r>
          </a:p>
          <a:p>
            <a:r>
              <a:rPr lang="en-US"/>
              <a:t>Aging/gender imbalance</a:t>
            </a:r>
            <a:endParaRPr lang="da-DK"/>
          </a:p>
        </p:txBody>
      </p:sp>
    </p:spTree>
    <p:extLst>
      <p:ext uri="{BB962C8B-B14F-4D97-AF65-F5344CB8AC3E}">
        <p14:creationId xmlns:p14="http://schemas.microsoft.com/office/powerpoint/2010/main" val="2515130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 y="982346"/>
            <a:ext cx="7886700" cy="1325563"/>
          </a:xfrm>
        </p:spPr>
        <p:txBody>
          <a:bodyPr/>
          <a:lstStyle/>
          <a:p>
            <a:r>
              <a:rPr lang="en-GB" sz="3200" b="1" i="1" kern="0">
                <a:solidFill>
                  <a:srgbClr val="0070C0"/>
                </a:solidFill>
                <a:effectLst>
                  <a:outerShdw blurRad="38100" dist="38100" dir="2700000" algn="tl">
                    <a:srgbClr val="000000">
                      <a:alpha val="43137"/>
                    </a:srgbClr>
                  </a:outerShdw>
                </a:effectLst>
                <a:latin typeface="Arial"/>
                <a:ea typeface="ＭＳ Ｐゴシック"/>
              </a:rPr>
              <a:t>Natural resources &amp; versatile business sector = key potential</a:t>
            </a:r>
            <a:endParaRPr lang="da-DK"/>
          </a:p>
        </p:txBody>
      </p:sp>
      <p:sp>
        <p:nvSpPr>
          <p:cNvPr id="3" name="Content Placeholder 2"/>
          <p:cNvSpPr>
            <a:spLocks noGrp="1"/>
          </p:cNvSpPr>
          <p:nvPr>
            <p:ph idx="1"/>
          </p:nvPr>
        </p:nvSpPr>
        <p:spPr>
          <a:xfrm>
            <a:off x="594360" y="2419985"/>
            <a:ext cx="7886700" cy="4351338"/>
          </a:xfrm>
        </p:spPr>
        <p:txBody>
          <a:bodyPr/>
          <a:lstStyle/>
          <a:p>
            <a:r>
              <a:rPr lang="en-US" err="1"/>
              <a:t>Globalisation</a:t>
            </a:r>
            <a:endParaRPr lang="en-US"/>
          </a:p>
          <a:p>
            <a:r>
              <a:rPr lang="en-US"/>
              <a:t>Climate change</a:t>
            </a:r>
          </a:p>
          <a:p>
            <a:r>
              <a:rPr lang="en-US"/>
              <a:t>Green Economy </a:t>
            </a:r>
          </a:p>
          <a:p>
            <a:r>
              <a:rPr lang="en-US"/>
              <a:t>Rising demand for minerals, bio mass, food etc. at world market</a:t>
            </a:r>
          </a:p>
          <a:p>
            <a:r>
              <a:rPr lang="en-US"/>
              <a:t>Innovation capacity &amp; place based competences </a:t>
            </a:r>
          </a:p>
          <a:p>
            <a:endParaRPr lang="da-DK"/>
          </a:p>
        </p:txBody>
      </p:sp>
    </p:spTree>
    <p:extLst>
      <p:ext uri="{BB962C8B-B14F-4D97-AF65-F5344CB8AC3E}">
        <p14:creationId xmlns:p14="http://schemas.microsoft.com/office/powerpoint/2010/main" val="624773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597138"/>
            <a:ext cx="7886700" cy="1325563"/>
          </a:xfrm>
        </p:spPr>
        <p:txBody>
          <a:bodyPr/>
          <a:lstStyle/>
          <a:p>
            <a:r>
              <a:rPr lang="en-GB" sz="4000" b="1">
                <a:solidFill>
                  <a:srgbClr val="00A6EB"/>
                </a:solidFill>
                <a:latin typeface="Calibri"/>
              </a:rPr>
              <a:t/>
            </a:r>
            <a:br>
              <a:rPr lang="en-GB" sz="4000" b="1">
                <a:solidFill>
                  <a:srgbClr val="00A6EB"/>
                </a:solidFill>
                <a:latin typeface="Calibri"/>
              </a:rPr>
            </a:br>
            <a:r>
              <a:rPr lang="en-GB" sz="3200" b="1" i="1" kern="0">
                <a:solidFill>
                  <a:srgbClr val="0070C0"/>
                </a:solidFill>
                <a:effectLst>
                  <a:outerShdw blurRad="38100" dist="38100" dir="2700000" algn="tl">
                    <a:srgbClr val="000000">
                      <a:alpha val="43137"/>
                    </a:srgbClr>
                  </a:outerShdw>
                </a:effectLst>
                <a:latin typeface="Arial"/>
                <a:ea typeface="ＭＳ Ｐゴシック"/>
              </a:rPr>
              <a:t>The EU-Arctic Communication</a:t>
            </a:r>
            <a:endParaRPr lang="sv-SE" sz="3200" b="1" i="1" kern="0">
              <a:solidFill>
                <a:srgbClr val="0070C0"/>
              </a:solidFill>
              <a:effectLst>
                <a:outerShdw blurRad="38100" dist="38100" dir="2700000" algn="tl">
                  <a:srgbClr val="000000">
                    <a:alpha val="43137"/>
                  </a:srgbClr>
                </a:outerShdw>
              </a:effectLst>
              <a:latin typeface="Arial"/>
              <a:ea typeface="ＭＳ Ｐゴシック"/>
            </a:endParaRPr>
          </a:p>
        </p:txBody>
      </p:sp>
      <p:sp>
        <p:nvSpPr>
          <p:cNvPr id="3" name="Platshållare för innehåll 2"/>
          <p:cNvSpPr>
            <a:spLocks noGrp="1"/>
          </p:cNvSpPr>
          <p:nvPr>
            <p:ph idx="1"/>
          </p:nvPr>
        </p:nvSpPr>
        <p:spPr/>
        <p:txBody>
          <a:bodyPr/>
          <a:lstStyle/>
          <a:p>
            <a:pPr marL="342900" lvl="0" indent="-342900">
              <a:lnSpc>
                <a:spcPct val="100000"/>
              </a:lnSpc>
              <a:spcBef>
                <a:spcPct val="20000"/>
              </a:spcBef>
              <a:buClr>
                <a:srgbClr val="00A6EB"/>
              </a:buClr>
            </a:pPr>
            <a:endParaRPr lang="en-GB">
              <a:solidFill>
                <a:prstClr val="black"/>
              </a:solidFill>
            </a:endParaRPr>
          </a:p>
          <a:p>
            <a:pPr marL="342900" lvl="0" indent="-342900">
              <a:lnSpc>
                <a:spcPct val="100000"/>
              </a:lnSpc>
              <a:spcBef>
                <a:spcPct val="20000"/>
              </a:spcBef>
              <a:buClr>
                <a:srgbClr val="00A6EB"/>
              </a:buClr>
            </a:pPr>
            <a:r>
              <a:rPr lang="en-GB">
                <a:solidFill>
                  <a:prstClr val="black"/>
                </a:solidFill>
              </a:rPr>
              <a:t>European Arctic suffering from underinvestment</a:t>
            </a:r>
          </a:p>
          <a:p>
            <a:pPr marL="342900" lvl="0" indent="-342900">
              <a:lnSpc>
                <a:spcPct val="100000"/>
              </a:lnSpc>
              <a:spcBef>
                <a:spcPct val="20000"/>
              </a:spcBef>
              <a:buClr>
                <a:srgbClr val="00A6EB"/>
              </a:buClr>
            </a:pPr>
            <a:r>
              <a:rPr lang="en-GB">
                <a:solidFill>
                  <a:prstClr val="black"/>
                </a:solidFill>
              </a:rPr>
              <a:t>Enhancing collaboration and coordination between different EU funding programmes</a:t>
            </a:r>
          </a:p>
          <a:p>
            <a:pPr marL="342900" lvl="0" indent="-342900">
              <a:lnSpc>
                <a:spcPct val="100000"/>
              </a:lnSpc>
              <a:spcBef>
                <a:spcPct val="20000"/>
              </a:spcBef>
              <a:buClr>
                <a:srgbClr val="00A6EB"/>
              </a:buClr>
            </a:pPr>
            <a:r>
              <a:rPr lang="en-GB">
                <a:solidFill>
                  <a:prstClr val="black"/>
                </a:solidFill>
              </a:rPr>
              <a:t>NPA shall lead a pilot activity</a:t>
            </a:r>
          </a:p>
          <a:p>
            <a:pPr marL="342900" lvl="0" indent="-342900">
              <a:lnSpc>
                <a:spcPct val="100000"/>
              </a:lnSpc>
              <a:spcBef>
                <a:spcPct val="20000"/>
              </a:spcBef>
              <a:buClr>
                <a:srgbClr val="00A6EB"/>
              </a:buClr>
            </a:pPr>
            <a:r>
              <a:rPr lang="en-GB">
                <a:solidFill>
                  <a:prstClr val="black"/>
                </a:solidFill>
              </a:rPr>
              <a:t>Arctic Stakeholder Forum 2017 </a:t>
            </a:r>
            <a:endParaRPr lang="da-DK">
              <a:solidFill>
                <a:prstClr val="black"/>
              </a:solidFill>
            </a:endParaRPr>
          </a:p>
          <a:p>
            <a:endParaRPr lang="sv-SE"/>
          </a:p>
        </p:txBody>
      </p:sp>
    </p:spTree>
    <p:extLst>
      <p:ext uri="{BB962C8B-B14F-4D97-AF65-F5344CB8AC3E}">
        <p14:creationId xmlns:p14="http://schemas.microsoft.com/office/powerpoint/2010/main" val="2151317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342" y="883741"/>
            <a:ext cx="8296985" cy="276319"/>
          </a:xfrm>
        </p:spPr>
        <p:txBody>
          <a:bodyPr>
            <a:normAutofit fontScale="90000"/>
          </a:bodyPr>
          <a:lstStyle/>
          <a:p>
            <a:r>
              <a:rPr lang="en-GB" sz="4000" b="1">
                <a:solidFill>
                  <a:srgbClr val="00A6EB"/>
                </a:solidFill>
                <a:latin typeface="Calibri"/>
              </a:rPr>
              <a:t/>
            </a:r>
            <a:br>
              <a:rPr lang="en-GB" sz="4000" b="1">
                <a:solidFill>
                  <a:srgbClr val="00A6EB"/>
                </a:solidFill>
                <a:latin typeface="Calibri"/>
              </a:rPr>
            </a:br>
            <a:r>
              <a:rPr lang="en-GB" sz="4000" b="1">
                <a:solidFill>
                  <a:srgbClr val="00A6EB"/>
                </a:solidFill>
                <a:latin typeface="Calibri"/>
              </a:rPr>
              <a:t/>
            </a:r>
            <a:br>
              <a:rPr lang="en-GB" sz="4000" b="1">
                <a:solidFill>
                  <a:srgbClr val="00A6EB"/>
                </a:solidFill>
                <a:latin typeface="Calibri"/>
              </a:rPr>
            </a:br>
            <a:r>
              <a:rPr lang="en-GB" sz="3600" b="1" i="1" kern="0">
                <a:solidFill>
                  <a:srgbClr val="0070C0"/>
                </a:solidFill>
                <a:effectLst>
                  <a:outerShdw blurRad="38100" dist="38100" dir="2700000" algn="tl">
                    <a:srgbClr val="000000">
                      <a:alpha val="43137"/>
                    </a:srgbClr>
                  </a:outerShdw>
                </a:effectLst>
                <a:latin typeface="Arial"/>
                <a:ea typeface="ＭＳ Ｐゴシック"/>
              </a:rPr>
              <a:t>In the light of the Arctic Communication</a:t>
            </a:r>
            <a:endParaRPr lang="da-DK" sz="3600" b="1" i="1" kern="0">
              <a:solidFill>
                <a:srgbClr val="0070C0"/>
              </a:solidFill>
              <a:effectLst>
                <a:outerShdw blurRad="38100" dist="38100" dir="2700000" algn="tl">
                  <a:srgbClr val="000000">
                    <a:alpha val="43137"/>
                  </a:srgbClr>
                </a:outerShdw>
              </a:effectLst>
              <a:latin typeface="Arial"/>
              <a:ea typeface="ＭＳ Ｐゴシック"/>
            </a:endParaRPr>
          </a:p>
        </p:txBody>
      </p:sp>
      <p:sp>
        <p:nvSpPr>
          <p:cNvPr id="3" name="Content Placeholder 2"/>
          <p:cNvSpPr>
            <a:spLocks noGrp="1"/>
          </p:cNvSpPr>
          <p:nvPr>
            <p:ph idx="1"/>
          </p:nvPr>
        </p:nvSpPr>
        <p:spPr/>
        <p:txBody>
          <a:bodyPr/>
          <a:lstStyle/>
          <a:p>
            <a:pPr marL="342900" lvl="0" indent="-342900">
              <a:lnSpc>
                <a:spcPct val="100000"/>
              </a:lnSpc>
              <a:spcBef>
                <a:spcPct val="20000"/>
              </a:spcBef>
              <a:buClr>
                <a:srgbClr val="00A6EB"/>
              </a:buClr>
            </a:pPr>
            <a:endParaRPr lang="en-GB">
              <a:solidFill>
                <a:prstClr val="black"/>
              </a:solidFill>
            </a:endParaRPr>
          </a:p>
          <a:p>
            <a:pPr marL="342900" lvl="0" indent="-342900">
              <a:lnSpc>
                <a:spcPct val="100000"/>
              </a:lnSpc>
              <a:spcBef>
                <a:spcPct val="20000"/>
              </a:spcBef>
              <a:buClr>
                <a:srgbClr val="00A6EB"/>
              </a:buClr>
            </a:pPr>
            <a:r>
              <a:rPr lang="en-GB">
                <a:solidFill>
                  <a:prstClr val="black"/>
                </a:solidFill>
              </a:rPr>
              <a:t>Discussion between </a:t>
            </a:r>
            <a:r>
              <a:rPr lang="en-GB" err="1">
                <a:solidFill>
                  <a:prstClr val="black"/>
                </a:solidFill>
              </a:rPr>
              <a:t>Interreg</a:t>
            </a:r>
            <a:r>
              <a:rPr lang="en-GB">
                <a:solidFill>
                  <a:prstClr val="black"/>
                </a:solidFill>
              </a:rPr>
              <a:t> programmes was initiated, preparations already in 2015</a:t>
            </a:r>
          </a:p>
          <a:p>
            <a:pPr marL="342900" lvl="0" indent="-342900">
              <a:lnSpc>
                <a:spcPct val="100000"/>
              </a:lnSpc>
              <a:spcBef>
                <a:spcPct val="20000"/>
              </a:spcBef>
              <a:buClr>
                <a:srgbClr val="00A6EB"/>
              </a:buClr>
            </a:pPr>
            <a:r>
              <a:rPr lang="en-GB">
                <a:solidFill>
                  <a:prstClr val="black"/>
                </a:solidFill>
              </a:rPr>
              <a:t>Core group: NORD, Kolarctic, </a:t>
            </a:r>
            <a:r>
              <a:rPr lang="en-GB" err="1">
                <a:solidFill>
                  <a:prstClr val="black"/>
                </a:solidFill>
              </a:rPr>
              <a:t>Botnia</a:t>
            </a:r>
            <a:r>
              <a:rPr lang="en-GB">
                <a:solidFill>
                  <a:prstClr val="black"/>
                </a:solidFill>
              </a:rPr>
              <a:t> </a:t>
            </a:r>
            <a:r>
              <a:rPr lang="en-GB" err="1">
                <a:solidFill>
                  <a:prstClr val="black"/>
                </a:solidFill>
              </a:rPr>
              <a:t>Atlantica</a:t>
            </a:r>
            <a:r>
              <a:rPr lang="en-GB">
                <a:solidFill>
                  <a:prstClr val="black"/>
                </a:solidFill>
              </a:rPr>
              <a:t>, NPA + Karelia ENI, Baltic Sea </a:t>
            </a:r>
          </a:p>
          <a:p>
            <a:pPr marL="342900" lvl="0" indent="-342900">
              <a:lnSpc>
                <a:spcPct val="100000"/>
              </a:lnSpc>
              <a:spcBef>
                <a:spcPct val="20000"/>
              </a:spcBef>
              <a:buClr>
                <a:srgbClr val="00A6EB"/>
              </a:buClr>
            </a:pPr>
            <a:r>
              <a:rPr lang="en-GB">
                <a:solidFill>
                  <a:prstClr val="black"/>
                </a:solidFill>
              </a:rPr>
              <a:t>Additional organisations: Northern Dimension, Barents Forum and others involved in discussion </a:t>
            </a:r>
          </a:p>
          <a:p>
            <a:endParaRPr lang="da-DK"/>
          </a:p>
        </p:txBody>
      </p:sp>
    </p:spTree>
    <p:extLst>
      <p:ext uri="{BB962C8B-B14F-4D97-AF65-F5344CB8AC3E}">
        <p14:creationId xmlns:p14="http://schemas.microsoft.com/office/powerpoint/2010/main" val="259144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68490" y="1095280"/>
            <a:ext cx="8146860" cy="1325563"/>
          </a:xfrm>
        </p:spPr>
        <p:txBody>
          <a:bodyPr>
            <a:normAutofit/>
          </a:bodyPr>
          <a:lstStyle/>
          <a:p>
            <a:r>
              <a:rPr lang="fi-FI" sz="3200" b="1" i="1" kern="0" err="1">
                <a:solidFill>
                  <a:srgbClr val="0070C0"/>
                </a:solidFill>
                <a:effectLst>
                  <a:outerShdw blurRad="38100" dist="38100" dir="2700000" algn="tl">
                    <a:srgbClr val="000000">
                      <a:alpha val="43137"/>
                    </a:srgbClr>
                  </a:outerShdw>
                </a:effectLst>
                <a:latin typeface="Arial"/>
                <a:ea typeface="ＭＳ Ｐゴシック"/>
              </a:rPr>
              <a:t>Common</a:t>
            </a:r>
            <a:r>
              <a:rPr lang="fi-FI" sz="3200" b="1" i="1" kern="0">
                <a:solidFill>
                  <a:srgbClr val="0070C0"/>
                </a:solidFill>
                <a:effectLst>
                  <a:outerShdw blurRad="38100" dist="38100" dir="2700000" algn="tl">
                    <a:srgbClr val="000000">
                      <a:alpha val="43137"/>
                    </a:srgbClr>
                  </a:outerShdw>
                </a:effectLst>
                <a:latin typeface="Arial"/>
                <a:ea typeface="ＭＳ Ｐゴシック"/>
              </a:rPr>
              <a:t> for </a:t>
            </a:r>
            <a:r>
              <a:rPr lang="fi-FI" sz="3200" b="1" i="1" kern="0" err="1">
                <a:solidFill>
                  <a:srgbClr val="0070C0"/>
                </a:solidFill>
                <a:effectLst>
                  <a:outerShdw blurRad="38100" dist="38100" dir="2700000" algn="tl">
                    <a:srgbClr val="000000">
                      <a:alpha val="43137"/>
                    </a:srgbClr>
                  </a:outerShdw>
                </a:effectLst>
                <a:latin typeface="Arial"/>
                <a:ea typeface="ＭＳ Ｐゴシック"/>
              </a:rPr>
              <a:t>the</a:t>
            </a:r>
            <a:r>
              <a:rPr lang="fi-FI" sz="3200" b="1" i="1" kern="0">
                <a:solidFill>
                  <a:srgbClr val="0070C0"/>
                </a:solidFill>
                <a:effectLst>
                  <a:outerShdw blurRad="38100" dist="38100" dir="2700000" algn="tl">
                    <a:srgbClr val="000000">
                      <a:alpha val="43137"/>
                    </a:srgbClr>
                  </a:outerShdw>
                </a:effectLst>
                <a:latin typeface="Arial"/>
                <a:ea typeface="ＭＳ Ｐゴシック"/>
              </a:rPr>
              <a:t> NSPA </a:t>
            </a:r>
            <a:r>
              <a:rPr lang="fi-FI" sz="3200" b="1" i="1" kern="0" err="1">
                <a:solidFill>
                  <a:srgbClr val="0070C0"/>
                </a:solidFill>
                <a:effectLst>
                  <a:outerShdw blurRad="38100" dist="38100" dir="2700000" algn="tl">
                    <a:srgbClr val="000000">
                      <a:alpha val="43137"/>
                    </a:srgbClr>
                  </a:outerShdw>
                </a:effectLst>
                <a:latin typeface="Arial"/>
                <a:ea typeface="ＭＳ Ｐゴシック"/>
              </a:rPr>
              <a:t>regions</a:t>
            </a:r>
            <a:r>
              <a:rPr lang="fi-FI" sz="3200" b="1" i="1" kern="0">
                <a:solidFill>
                  <a:srgbClr val="0070C0"/>
                </a:solidFill>
                <a:effectLst>
                  <a:outerShdw blurRad="38100" dist="38100" dir="2700000" algn="tl">
                    <a:srgbClr val="000000">
                      <a:alpha val="43137"/>
                    </a:srgbClr>
                  </a:outerShdw>
                </a:effectLst>
                <a:latin typeface="Arial"/>
                <a:ea typeface="ＭＳ Ｐゴシック"/>
              </a:rPr>
              <a:t> </a:t>
            </a:r>
            <a:r>
              <a:rPr lang="fi-FI" sz="2000" b="1" i="1" kern="0">
                <a:solidFill>
                  <a:srgbClr val="0070C0"/>
                </a:solidFill>
                <a:effectLst>
                  <a:outerShdw blurRad="38100" dist="38100" dir="2700000" algn="tl">
                    <a:srgbClr val="000000">
                      <a:alpha val="43137"/>
                    </a:srgbClr>
                  </a:outerShdw>
                </a:effectLst>
                <a:latin typeface="Arial"/>
                <a:ea typeface="ＭＳ Ｐゴシック"/>
              </a:rPr>
              <a:t>– OECD </a:t>
            </a:r>
            <a:r>
              <a:rPr lang="fi-FI" sz="2000" b="1" i="1" kern="0" err="1">
                <a:solidFill>
                  <a:srgbClr val="0070C0"/>
                </a:solidFill>
                <a:effectLst>
                  <a:outerShdw blurRad="38100" dist="38100" dir="2700000" algn="tl">
                    <a:srgbClr val="000000">
                      <a:alpha val="43137"/>
                    </a:srgbClr>
                  </a:outerShdw>
                </a:effectLst>
                <a:latin typeface="Arial"/>
                <a:ea typeface="ＭＳ Ｐゴシック"/>
              </a:rPr>
              <a:t>study</a:t>
            </a:r>
            <a:endParaRPr lang="fi-FI" sz="2000" b="1" i="1" kern="0">
              <a:solidFill>
                <a:srgbClr val="0070C0"/>
              </a:solidFill>
              <a:effectLst>
                <a:outerShdw blurRad="38100" dist="38100" dir="2700000" algn="tl">
                  <a:srgbClr val="000000">
                    <a:alpha val="43137"/>
                  </a:srgbClr>
                </a:outerShdw>
              </a:effectLst>
              <a:latin typeface="Arial"/>
              <a:ea typeface="ＭＳ Ｐゴシック"/>
            </a:endParaRPr>
          </a:p>
        </p:txBody>
      </p:sp>
      <p:sp>
        <p:nvSpPr>
          <p:cNvPr id="3" name="Sisällön paikkamerkki 2"/>
          <p:cNvSpPr>
            <a:spLocks noGrp="1"/>
          </p:cNvSpPr>
          <p:nvPr>
            <p:ph idx="1"/>
          </p:nvPr>
        </p:nvSpPr>
        <p:spPr>
          <a:xfrm>
            <a:off x="628650" y="2706525"/>
            <a:ext cx="7886700" cy="2896501"/>
          </a:xfrm>
        </p:spPr>
        <p:txBody>
          <a:bodyPr/>
          <a:lstStyle/>
          <a:p>
            <a:r>
              <a:rPr lang="fi-FI" err="1"/>
              <a:t>Considerable</a:t>
            </a:r>
            <a:r>
              <a:rPr lang="fi-FI"/>
              <a:t> </a:t>
            </a:r>
            <a:r>
              <a:rPr lang="fi-FI" err="1"/>
              <a:t>degree</a:t>
            </a:r>
            <a:r>
              <a:rPr lang="fi-FI"/>
              <a:t> of </a:t>
            </a:r>
            <a:r>
              <a:rPr lang="fi-FI" err="1"/>
              <a:t>coherence</a:t>
            </a:r>
            <a:r>
              <a:rPr lang="fi-FI"/>
              <a:t> </a:t>
            </a:r>
            <a:r>
              <a:rPr lang="fi-FI" err="1"/>
              <a:t>across</a:t>
            </a:r>
            <a:r>
              <a:rPr lang="fi-FI"/>
              <a:t> </a:t>
            </a:r>
            <a:r>
              <a:rPr lang="fi-FI" err="1"/>
              <a:t>the</a:t>
            </a:r>
            <a:r>
              <a:rPr lang="fi-FI"/>
              <a:t> </a:t>
            </a:r>
            <a:r>
              <a:rPr lang="fi-FI" err="1"/>
              <a:t>vast</a:t>
            </a:r>
            <a:r>
              <a:rPr lang="fi-FI"/>
              <a:t> </a:t>
            </a:r>
            <a:r>
              <a:rPr lang="fi-FI" err="1"/>
              <a:t>territory</a:t>
            </a:r>
            <a:endParaRPr lang="fi-FI"/>
          </a:p>
          <a:p>
            <a:r>
              <a:rPr lang="fi-FI" err="1"/>
              <a:t>Similar</a:t>
            </a:r>
            <a:r>
              <a:rPr lang="fi-FI"/>
              <a:t> </a:t>
            </a:r>
            <a:r>
              <a:rPr lang="fi-FI" err="1"/>
              <a:t>natural</a:t>
            </a:r>
            <a:r>
              <a:rPr lang="fi-FI"/>
              <a:t> </a:t>
            </a:r>
            <a:r>
              <a:rPr lang="fi-FI" err="1"/>
              <a:t>environment</a:t>
            </a:r>
            <a:r>
              <a:rPr lang="fi-FI"/>
              <a:t> </a:t>
            </a:r>
          </a:p>
          <a:p>
            <a:r>
              <a:rPr lang="fi-FI" err="1"/>
              <a:t>Similar</a:t>
            </a:r>
            <a:r>
              <a:rPr lang="fi-FI"/>
              <a:t> </a:t>
            </a:r>
            <a:r>
              <a:rPr lang="fi-FI" err="1"/>
              <a:t>political</a:t>
            </a:r>
            <a:r>
              <a:rPr lang="fi-FI"/>
              <a:t>, </a:t>
            </a:r>
            <a:r>
              <a:rPr lang="fi-FI" err="1"/>
              <a:t>social</a:t>
            </a:r>
            <a:r>
              <a:rPr lang="fi-FI"/>
              <a:t> and </a:t>
            </a:r>
            <a:r>
              <a:rPr lang="fi-FI" err="1"/>
              <a:t>commercial</a:t>
            </a:r>
            <a:r>
              <a:rPr lang="fi-FI"/>
              <a:t> </a:t>
            </a:r>
            <a:r>
              <a:rPr lang="fi-FI" err="1"/>
              <a:t>institutions</a:t>
            </a:r>
            <a:endParaRPr lang="fi-FI"/>
          </a:p>
          <a:p>
            <a:r>
              <a:rPr lang="fi-FI" err="1"/>
              <a:t>Internal</a:t>
            </a:r>
            <a:r>
              <a:rPr lang="fi-FI"/>
              <a:t> </a:t>
            </a:r>
            <a:r>
              <a:rPr lang="fi-FI" err="1"/>
              <a:t>structure</a:t>
            </a:r>
            <a:r>
              <a:rPr lang="fi-FI"/>
              <a:t> of </a:t>
            </a:r>
            <a:r>
              <a:rPr lang="fi-FI" err="1"/>
              <a:t>the</a:t>
            </a:r>
            <a:r>
              <a:rPr lang="fi-FI"/>
              <a:t> </a:t>
            </a:r>
            <a:r>
              <a:rPr lang="fi-FI" err="1"/>
              <a:t>economies</a:t>
            </a:r>
            <a:r>
              <a:rPr lang="fi-FI"/>
              <a:t> is </a:t>
            </a:r>
            <a:r>
              <a:rPr lang="fi-FI" err="1"/>
              <a:t>somewhat</a:t>
            </a:r>
            <a:r>
              <a:rPr lang="fi-FI"/>
              <a:t> </a:t>
            </a:r>
            <a:r>
              <a:rPr lang="fi-FI" err="1"/>
              <a:t>similar</a:t>
            </a:r>
            <a:endParaRPr lang="fi-FI"/>
          </a:p>
          <a:p>
            <a:endParaRPr lang="fi-FI"/>
          </a:p>
        </p:txBody>
      </p:sp>
    </p:spTree>
    <p:extLst>
      <p:ext uri="{BB962C8B-B14F-4D97-AF65-F5344CB8AC3E}">
        <p14:creationId xmlns:p14="http://schemas.microsoft.com/office/powerpoint/2010/main" val="3671626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50" y="1001608"/>
            <a:ext cx="7886700" cy="1325563"/>
          </a:xfrm>
        </p:spPr>
        <p:txBody>
          <a:bodyPr>
            <a:normAutofit/>
          </a:bodyPr>
          <a:lstStyle/>
          <a:p>
            <a:r>
              <a:rPr lang="fi-FI" sz="3200" b="1" i="1" kern="0">
                <a:solidFill>
                  <a:srgbClr val="0070C0"/>
                </a:solidFill>
                <a:effectLst>
                  <a:outerShdw blurRad="38100" dist="38100" dir="2700000" algn="tl">
                    <a:srgbClr val="000000">
                      <a:alpha val="43137"/>
                    </a:srgbClr>
                  </a:outerShdw>
                </a:effectLst>
                <a:latin typeface="Arial"/>
                <a:ea typeface="ＭＳ Ｐゴシック"/>
              </a:rPr>
              <a:t>NSPA </a:t>
            </a:r>
            <a:r>
              <a:rPr lang="fi-FI" sz="3200" b="1" i="1" kern="0" err="1">
                <a:solidFill>
                  <a:srgbClr val="0070C0"/>
                </a:solidFill>
                <a:effectLst>
                  <a:outerShdw blurRad="38100" dist="38100" dir="2700000" algn="tl">
                    <a:srgbClr val="000000">
                      <a:alpha val="43137"/>
                    </a:srgbClr>
                  </a:outerShdw>
                </a:effectLst>
                <a:latin typeface="Arial"/>
                <a:ea typeface="ＭＳ Ｐゴシック"/>
              </a:rPr>
              <a:t>democraphic</a:t>
            </a:r>
            <a:r>
              <a:rPr lang="fi-FI" sz="3200" b="1" i="1" kern="0">
                <a:solidFill>
                  <a:srgbClr val="0070C0"/>
                </a:solidFill>
                <a:effectLst>
                  <a:outerShdw blurRad="38100" dist="38100" dir="2700000" algn="tl">
                    <a:srgbClr val="000000">
                      <a:alpha val="43137"/>
                    </a:srgbClr>
                  </a:outerShdw>
                </a:effectLst>
                <a:latin typeface="Arial"/>
                <a:ea typeface="ＭＳ Ｐゴシック"/>
              </a:rPr>
              <a:t> </a:t>
            </a:r>
            <a:r>
              <a:rPr lang="fi-FI" sz="3200" b="1" i="1" kern="0" err="1">
                <a:solidFill>
                  <a:srgbClr val="0070C0"/>
                </a:solidFill>
                <a:effectLst>
                  <a:outerShdw blurRad="38100" dist="38100" dir="2700000" algn="tl">
                    <a:srgbClr val="000000">
                      <a:alpha val="43137"/>
                    </a:srgbClr>
                  </a:outerShdw>
                </a:effectLst>
                <a:latin typeface="Arial"/>
                <a:ea typeface="ＭＳ Ｐゴシック"/>
              </a:rPr>
              <a:t>trends</a:t>
            </a:r>
            <a:r>
              <a:rPr lang="fi-FI" sz="3200" b="1" i="1" kern="0">
                <a:solidFill>
                  <a:srgbClr val="0070C0"/>
                </a:solidFill>
                <a:effectLst>
                  <a:outerShdw blurRad="38100" dist="38100" dir="2700000" algn="tl">
                    <a:srgbClr val="000000">
                      <a:alpha val="43137"/>
                    </a:srgbClr>
                  </a:outerShdw>
                </a:effectLst>
                <a:latin typeface="Arial"/>
                <a:ea typeface="ＭＳ Ｐゴシック"/>
              </a:rPr>
              <a:t> </a:t>
            </a:r>
            <a:r>
              <a:rPr lang="fi-FI" sz="2000" b="1" i="1" kern="0">
                <a:solidFill>
                  <a:srgbClr val="0070C0"/>
                </a:solidFill>
                <a:effectLst>
                  <a:outerShdw blurRad="38100" dist="38100" dir="2700000" algn="tl">
                    <a:srgbClr val="000000">
                      <a:alpha val="43137"/>
                    </a:srgbClr>
                  </a:outerShdw>
                </a:effectLst>
                <a:latin typeface="Arial"/>
                <a:ea typeface="ＭＳ Ｐゴシック"/>
              </a:rPr>
              <a:t>– OECD </a:t>
            </a:r>
            <a:r>
              <a:rPr lang="fi-FI" sz="2000" b="1" i="1" kern="0" err="1">
                <a:solidFill>
                  <a:srgbClr val="0070C0"/>
                </a:solidFill>
                <a:effectLst>
                  <a:outerShdw blurRad="38100" dist="38100" dir="2700000" algn="tl">
                    <a:srgbClr val="000000">
                      <a:alpha val="43137"/>
                    </a:srgbClr>
                  </a:outerShdw>
                </a:effectLst>
                <a:latin typeface="Arial"/>
                <a:ea typeface="ＭＳ Ｐゴシック"/>
              </a:rPr>
              <a:t>study</a:t>
            </a:r>
            <a:endParaRPr lang="fi-FI" sz="2000" b="1" i="1" kern="0">
              <a:solidFill>
                <a:srgbClr val="0070C0"/>
              </a:solidFill>
              <a:effectLst>
                <a:outerShdw blurRad="38100" dist="38100" dir="2700000" algn="tl">
                  <a:srgbClr val="000000">
                    <a:alpha val="43137"/>
                  </a:srgbClr>
                </a:outerShdw>
              </a:effectLst>
              <a:latin typeface="Arial"/>
              <a:ea typeface="ＭＳ Ｐゴシック"/>
            </a:endParaRPr>
          </a:p>
        </p:txBody>
      </p:sp>
      <p:sp>
        <p:nvSpPr>
          <p:cNvPr id="3" name="Sisällön paikkamerkki 2"/>
          <p:cNvSpPr>
            <a:spLocks noGrp="1"/>
          </p:cNvSpPr>
          <p:nvPr>
            <p:ph idx="1"/>
          </p:nvPr>
        </p:nvSpPr>
        <p:spPr>
          <a:xfrm>
            <a:off x="628650" y="2670855"/>
            <a:ext cx="7886700" cy="3346876"/>
          </a:xfrm>
        </p:spPr>
        <p:txBody>
          <a:bodyPr/>
          <a:lstStyle/>
          <a:p>
            <a:r>
              <a:rPr lang="fi-FI" err="1"/>
              <a:t>Unique</a:t>
            </a:r>
            <a:r>
              <a:rPr lang="fi-FI"/>
              <a:t> </a:t>
            </a:r>
            <a:r>
              <a:rPr lang="fi-FI" err="1"/>
              <a:t>settlement</a:t>
            </a:r>
            <a:r>
              <a:rPr lang="fi-FI"/>
              <a:t> </a:t>
            </a:r>
            <a:r>
              <a:rPr lang="fi-FI" err="1"/>
              <a:t>structure</a:t>
            </a:r>
            <a:r>
              <a:rPr lang="fi-FI"/>
              <a:t> </a:t>
            </a:r>
            <a:r>
              <a:rPr lang="fi-FI" err="1"/>
              <a:t>within</a:t>
            </a:r>
            <a:r>
              <a:rPr lang="fi-FI"/>
              <a:t> </a:t>
            </a:r>
            <a:r>
              <a:rPr lang="fi-FI" err="1"/>
              <a:t>the</a:t>
            </a:r>
            <a:r>
              <a:rPr lang="fi-FI"/>
              <a:t> EU (5 </a:t>
            </a:r>
            <a:r>
              <a:rPr lang="fi-FI" err="1"/>
              <a:t>persons</a:t>
            </a:r>
            <a:r>
              <a:rPr lang="fi-FI"/>
              <a:t>/ km</a:t>
            </a:r>
            <a:r>
              <a:rPr lang="fi-FI" baseline="30000"/>
              <a:t>2</a:t>
            </a:r>
            <a:r>
              <a:rPr lang="fi-FI"/>
              <a:t>, </a:t>
            </a:r>
            <a:r>
              <a:rPr lang="fi-FI" err="1"/>
              <a:t>lowest</a:t>
            </a:r>
            <a:r>
              <a:rPr lang="fi-FI"/>
              <a:t> in Finnmark 1,64, </a:t>
            </a:r>
            <a:r>
              <a:rPr lang="fi-FI" err="1"/>
              <a:t>highest</a:t>
            </a:r>
            <a:r>
              <a:rPr lang="fi-FI"/>
              <a:t> in South Savo 10,91, OECD </a:t>
            </a:r>
            <a:r>
              <a:rPr lang="fi-FI" err="1"/>
              <a:t>average</a:t>
            </a:r>
            <a:r>
              <a:rPr lang="fi-FI"/>
              <a:t> 36,76)</a:t>
            </a:r>
          </a:p>
          <a:p>
            <a:r>
              <a:rPr lang="fi-FI" err="1"/>
              <a:t>Diversity</a:t>
            </a:r>
            <a:r>
              <a:rPr lang="fi-FI"/>
              <a:t> in </a:t>
            </a:r>
            <a:r>
              <a:rPr lang="fi-FI" err="1"/>
              <a:t>terms</a:t>
            </a:r>
            <a:r>
              <a:rPr lang="fi-FI"/>
              <a:t> of </a:t>
            </a:r>
            <a:r>
              <a:rPr lang="fi-FI" err="1"/>
              <a:t>distribution</a:t>
            </a:r>
            <a:r>
              <a:rPr lang="fi-FI"/>
              <a:t> of </a:t>
            </a:r>
            <a:r>
              <a:rPr lang="fi-FI" err="1"/>
              <a:t>population</a:t>
            </a:r>
            <a:r>
              <a:rPr lang="fi-FI"/>
              <a:t> </a:t>
            </a:r>
          </a:p>
          <a:p>
            <a:r>
              <a:rPr lang="fi-FI" err="1"/>
              <a:t>Ageing</a:t>
            </a:r>
            <a:r>
              <a:rPr lang="fi-FI"/>
              <a:t> </a:t>
            </a:r>
            <a:r>
              <a:rPr lang="fi-FI" err="1"/>
              <a:t>population</a:t>
            </a:r>
            <a:r>
              <a:rPr lang="fi-FI"/>
              <a:t> </a:t>
            </a:r>
          </a:p>
          <a:p>
            <a:r>
              <a:rPr lang="fi-FI" err="1"/>
              <a:t>Mismatch</a:t>
            </a:r>
            <a:r>
              <a:rPr lang="fi-FI"/>
              <a:t> </a:t>
            </a:r>
            <a:r>
              <a:rPr lang="fi-FI" err="1"/>
              <a:t>between</a:t>
            </a:r>
            <a:r>
              <a:rPr lang="fi-FI"/>
              <a:t> </a:t>
            </a:r>
            <a:r>
              <a:rPr lang="fi-FI" err="1"/>
              <a:t>available</a:t>
            </a:r>
            <a:r>
              <a:rPr lang="fi-FI"/>
              <a:t> </a:t>
            </a:r>
            <a:r>
              <a:rPr lang="fi-FI" err="1"/>
              <a:t>skills</a:t>
            </a:r>
            <a:r>
              <a:rPr lang="fi-FI"/>
              <a:t> and </a:t>
            </a:r>
            <a:r>
              <a:rPr lang="fi-FI" err="1"/>
              <a:t>employers</a:t>
            </a:r>
            <a:r>
              <a:rPr lang="fi-FI"/>
              <a:t> </a:t>
            </a:r>
            <a:r>
              <a:rPr lang="fi-FI" err="1"/>
              <a:t>requirements</a:t>
            </a:r>
            <a:endParaRPr lang="fi-FI"/>
          </a:p>
        </p:txBody>
      </p:sp>
    </p:spTree>
    <p:extLst>
      <p:ext uri="{BB962C8B-B14F-4D97-AF65-F5344CB8AC3E}">
        <p14:creationId xmlns:p14="http://schemas.microsoft.com/office/powerpoint/2010/main" val="4166344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3705032" y="270179"/>
            <a:ext cx="4629279" cy="1200329"/>
          </a:xfrm>
          <a:prstGeom prst="rect">
            <a:avLst/>
          </a:prstGeom>
          <a:noFill/>
        </p:spPr>
        <p:txBody>
          <a:bodyPr wrap="square" rtlCol="0" anchor="t">
            <a:spAutoFit/>
          </a:bodyPr>
          <a:lstStyle/>
          <a:p>
            <a:endParaRPr lang="sv-SE" altLang="sv-SE" sz="2400" b="1">
              <a:solidFill>
                <a:srgbClr val="0070C0"/>
              </a:solidFill>
              <a:latin typeface="Roboto"/>
            </a:endParaRPr>
          </a:p>
          <a:p>
            <a:r>
              <a:rPr lang="sv-SE" altLang="sv-SE" sz="2400" b="1" err="1">
                <a:latin typeface="Roboto"/>
              </a:rPr>
              <a:t>Programme</a:t>
            </a:r>
            <a:r>
              <a:rPr lang="sv-SE" altLang="sv-SE" sz="2400" b="1">
                <a:latin typeface="Roboto"/>
              </a:rPr>
              <a:t> area Nord </a:t>
            </a:r>
          </a:p>
          <a:p>
            <a:r>
              <a:rPr lang="sv-SE" altLang="sv-SE" sz="2400" b="1" err="1">
                <a:latin typeface="Roboto"/>
              </a:rPr>
              <a:t>Sub</a:t>
            </a:r>
            <a:r>
              <a:rPr lang="sv-SE" altLang="sv-SE" sz="2400" b="1">
                <a:latin typeface="Roboto"/>
              </a:rPr>
              <a:t> areas -  Nord and </a:t>
            </a:r>
            <a:r>
              <a:rPr lang="sv-SE" altLang="sv-SE" sz="2400" b="1" err="1">
                <a:latin typeface="Roboto"/>
              </a:rPr>
              <a:t>Sápmi</a:t>
            </a:r>
            <a:r>
              <a:rPr lang="sv-SE" altLang="sv-SE" sz="2400" b="1">
                <a:latin typeface="Roboto"/>
              </a:rPr>
              <a:t> </a:t>
            </a:r>
            <a:endParaRPr lang="sv-SE" sz="2400" b="1"/>
          </a:p>
        </p:txBody>
      </p:sp>
      <p:pic>
        <p:nvPicPr>
          <p:cNvPr id="5" name="Platshållare för bild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7698" y="969665"/>
            <a:ext cx="3458669" cy="5445575"/>
          </a:xfrm>
          <a:prstGeom prst="rect">
            <a:avLst/>
          </a:prstGeom>
        </p:spPr>
      </p:pic>
      <p:sp>
        <p:nvSpPr>
          <p:cNvPr id="6" name="Rubrik 2"/>
          <p:cNvSpPr txBox="1">
            <a:spLocks/>
          </p:cNvSpPr>
          <p:nvPr/>
        </p:nvSpPr>
        <p:spPr>
          <a:xfrm>
            <a:off x="3795823" y="1470508"/>
            <a:ext cx="5043377" cy="5512155"/>
          </a:xfrm>
          <a:prstGeom prst="rect">
            <a:avLst/>
          </a:prstGeom>
        </p:spPr>
        <p:txBody>
          <a:bodyPr vert="horz" lIns="0" tIns="0" rIns="0" bIns="0" rtlCol="0" anchor="b" anchorCtr="0">
            <a:noAutofit/>
          </a:bodyPr>
          <a:lstStyle>
            <a:lvl1pPr algn="l" defTabSz="457200" rtl="0" eaLnBrk="1" latinLnBrk="0" hangingPunct="1">
              <a:spcBef>
                <a:spcPct val="0"/>
              </a:spcBef>
              <a:buNone/>
              <a:defRPr sz="5300" b="1" kern="1200" baseline="0">
                <a:solidFill>
                  <a:schemeClr val="tx1"/>
                </a:solidFill>
                <a:latin typeface="Open Sans Semibold"/>
                <a:ea typeface="+mj-ea"/>
                <a:cs typeface="+mj-cs"/>
              </a:defRPr>
            </a:lvl1pPr>
          </a:lstStyle>
          <a:p>
            <a:pPr>
              <a:spcAft>
                <a:spcPts val="600"/>
              </a:spcAft>
            </a:pPr>
            <a:r>
              <a:rPr lang="sv-SE" sz="1800" u="sng" err="1">
                <a:latin typeface="Roboto"/>
              </a:rPr>
              <a:t>Sub</a:t>
            </a:r>
            <a:r>
              <a:rPr lang="sv-SE" sz="1800" u="sng">
                <a:latin typeface="Roboto"/>
              </a:rPr>
              <a:t>-area Nord </a:t>
            </a:r>
            <a:r>
              <a:rPr lang="sv-SE" sz="1800">
                <a:latin typeface="Roboto"/>
              </a:rPr>
              <a:t/>
            </a:r>
            <a:br>
              <a:rPr lang="sv-SE" sz="1800">
                <a:latin typeface="Roboto"/>
              </a:rPr>
            </a:br>
            <a:r>
              <a:rPr lang="sv-SE" sz="1800" err="1">
                <a:latin typeface="Roboto"/>
              </a:rPr>
              <a:t>Norway</a:t>
            </a:r>
            <a:r>
              <a:rPr lang="sv-SE" sz="1800">
                <a:latin typeface="Roboto"/>
              </a:rPr>
              <a:t>: 	</a:t>
            </a:r>
            <a:r>
              <a:rPr lang="sv-SE" sz="1800" b="0">
                <a:latin typeface="Roboto"/>
              </a:rPr>
              <a:t>Nordland, Troms, Finnmark</a:t>
            </a:r>
            <a:r>
              <a:rPr lang="sv-SE" sz="1800">
                <a:latin typeface="Roboto"/>
              </a:rPr>
              <a:t/>
            </a:r>
            <a:br>
              <a:rPr lang="sv-SE" sz="1800">
                <a:latin typeface="Roboto"/>
              </a:rPr>
            </a:br>
            <a:r>
              <a:rPr lang="sv-SE" sz="1800">
                <a:latin typeface="Roboto"/>
              </a:rPr>
              <a:t>Sweden: 	</a:t>
            </a:r>
            <a:r>
              <a:rPr lang="sv-SE" sz="1800" b="0">
                <a:latin typeface="Roboto"/>
              </a:rPr>
              <a:t>Norrbotten, Norsjö, Malå, 						Skellefteå and Sorsele 						</a:t>
            </a:r>
            <a:r>
              <a:rPr lang="sv-SE" sz="1800" b="0" err="1">
                <a:latin typeface="Roboto"/>
              </a:rPr>
              <a:t>municipalities</a:t>
            </a:r>
            <a:r>
              <a:rPr lang="sv-SE" sz="1800" b="0">
                <a:latin typeface="Roboto"/>
              </a:rPr>
              <a:t> in Västerbotten</a:t>
            </a:r>
            <a:r>
              <a:rPr lang="sv-SE" sz="1800">
                <a:latin typeface="Roboto"/>
              </a:rPr>
              <a:t/>
            </a:r>
            <a:br>
              <a:rPr lang="sv-SE" sz="1800">
                <a:latin typeface="Roboto"/>
              </a:rPr>
            </a:br>
            <a:r>
              <a:rPr lang="sv-SE" sz="1800">
                <a:latin typeface="Roboto"/>
              </a:rPr>
              <a:t>Finland: 	</a:t>
            </a:r>
            <a:r>
              <a:rPr lang="sv-SE" sz="1800" b="0" err="1">
                <a:latin typeface="Roboto"/>
              </a:rPr>
              <a:t>Northern</a:t>
            </a:r>
            <a:r>
              <a:rPr lang="sv-SE" sz="1800" b="0">
                <a:latin typeface="Roboto"/>
              </a:rPr>
              <a:t> </a:t>
            </a:r>
            <a:r>
              <a:rPr lang="sv-SE" sz="1800" b="0" err="1">
                <a:latin typeface="Roboto"/>
              </a:rPr>
              <a:t>Ostrobothnia</a:t>
            </a:r>
            <a:r>
              <a:rPr lang="sv-SE" sz="1800" b="0">
                <a:latin typeface="Roboto"/>
              </a:rPr>
              <a:t>, Central 					</a:t>
            </a:r>
            <a:r>
              <a:rPr lang="sv-SE" sz="1800" b="0" err="1">
                <a:latin typeface="Roboto"/>
              </a:rPr>
              <a:t>Ostrobothnia</a:t>
            </a:r>
            <a:r>
              <a:rPr lang="sv-SE" sz="1800" b="0">
                <a:latin typeface="Roboto"/>
              </a:rPr>
              <a:t> and </a:t>
            </a:r>
            <a:r>
              <a:rPr lang="sv-SE" sz="1800" b="0" err="1">
                <a:latin typeface="Roboto"/>
              </a:rPr>
              <a:t>Lapland</a:t>
            </a:r>
            <a:r>
              <a:rPr lang="sv-SE" sz="1800" b="0">
                <a:latin typeface="Roboto"/>
              </a:rPr>
              <a:t/>
            </a:r>
            <a:br>
              <a:rPr lang="sv-SE" sz="1800" b="0">
                <a:latin typeface="Roboto"/>
              </a:rPr>
            </a:br>
            <a:r>
              <a:rPr lang="sv-SE" sz="1800">
                <a:latin typeface="Roboto"/>
              </a:rPr>
              <a:t/>
            </a:r>
            <a:br>
              <a:rPr lang="sv-SE" sz="1800">
                <a:latin typeface="Roboto"/>
              </a:rPr>
            </a:br>
            <a:r>
              <a:rPr lang="sv-SE" sz="1800" u="sng" err="1">
                <a:latin typeface="Roboto"/>
              </a:rPr>
              <a:t>Sub</a:t>
            </a:r>
            <a:r>
              <a:rPr lang="sv-SE" sz="1800" u="sng">
                <a:latin typeface="Roboto"/>
              </a:rPr>
              <a:t>-area </a:t>
            </a:r>
            <a:r>
              <a:rPr lang="sv-SE" sz="1800" u="sng" err="1">
                <a:latin typeface="Roboto"/>
              </a:rPr>
              <a:t>Sápmi</a:t>
            </a:r>
            <a:r>
              <a:rPr lang="sv-SE" sz="1800" u="sng">
                <a:latin typeface="Roboto"/>
              </a:rPr>
              <a:t> </a:t>
            </a:r>
            <a:r>
              <a:rPr lang="sv-SE" sz="1800">
                <a:latin typeface="Roboto"/>
              </a:rPr>
              <a:t/>
            </a:r>
            <a:br>
              <a:rPr lang="sv-SE" sz="1800">
                <a:latin typeface="Roboto"/>
              </a:rPr>
            </a:br>
            <a:r>
              <a:rPr lang="sv-SE" sz="1800" err="1">
                <a:latin typeface="Roboto"/>
              </a:rPr>
              <a:t>Norway</a:t>
            </a:r>
            <a:r>
              <a:rPr lang="sv-SE" sz="1800">
                <a:latin typeface="Roboto"/>
              </a:rPr>
              <a:t>: 	</a:t>
            </a:r>
            <a:r>
              <a:rPr lang="sv-SE" sz="1800" b="0">
                <a:latin typeface="Roboto"/>
              </a:rPr>
              <a:t>Finnmark, Troms, Nordland, 					Nord-Trøndelag, Sør-Trøndelag 				and part </a:t>
            </a:r>
            <a:r>
              <a:rPr lang="sv-SE" sz="1800" b="0" err="1">
                <a:latin typeface="Roboto"/>
              </a:rPr>
              <a:t>of</a:t>
            </a:r>
            <a:r>
              <a:rPr lang="sv-SE" sz="1800" b="0">
                <a:latin typeface="Roboto"/>
              </a:rPr>
              <a:t> Hedmark </a:t>
            </a:r>
            <a:r>
              <a:rPr lang="sv-SE" sz="1800">
                <a:latin typeface="Roboto"/>
              </a:rPr>
              <a:t/>
            </a:r>
            <a:br>
              <a:rPr lang="sv-SE" sz="1800">
                <a:latin typeface="Roboto"/>
              </a:rPr>
            </a:br>
            <a:r>
              <a:rPr lang="sv-SE" sz="1800">
                <a:latin typeface="Roboto"/>
              </a:rPr>
              <a:t>Sweden: 	</a:t>
            </a:r>
            <a:r>
              <a:rPr lang="sv-SE" sz="1800" b="0">
                <a:latin typeface="Roboto"/>
              </a:rPr>
              <a:t>Norrbotten, Västerbotten, 						Jämtland and Västernorrland 					and Idre Sameby area</a:t>
            </a:r>
            <a:r>
              <a:rPr lang="sv-SE" sz="1800">
                <a:latin typeface="Roboto"/>
              </a:rPr>
              <a:t/>
            </a:r>
            <a:br>
              <a:rPr lang="sv-SE" sz="1800">
                <a:latin typeface="Roboto"/>
              </a:rPr>
            </a:br>
            <a:r>
              <a:rPr lang="sv-SE" sz="1800">
                <a:latin typeface="Roboto"/>
              </a:rPr>
              <a:t>Finland: 	</a:t>
            </a:r>
            <a:r>
              <a:rPr lang="sv-SE" sz="1800" b="0" err="1">
                <a:latin typeface="Roboto"/>
              </a:rPr>
              <a:t>Northern</a:t>
            </a:r>
            <a:r>
              <a:rPr lang="sv-SE" sz="1800" b="0">
                <a:latin typeface="Roboto"/>
              </a:rPr>
              <a:t> </a:t>
            </a:r>
            <a:r>
              <a:rPr lang="sv-SE" sz="1800" b="0" err="1">
                <a:latin typeface="Roboto"/>
              </a:rPr>
              <a:t>Ostrobothnia</a:t>
            </a:r>
            <a:r>
              <a:rPr lang="sv-SE" sz="1800" b="0">
                <a:latin typeface="Roboto"/>
              </a:rPr>
              <a:t>, Central 					</a:t>
            </a:r>
            <a:r>
              <a:rPr lang="sv-SE" sz="1800" b="0" err="1">
                <a:latin typeface="Roboto"/>
              </a:rPr>
              <a:t>Ostrobothnia</a:t>
            </a:r>
            <a:r>
              <a:rPr lang="sv-SE" sz="1800" b="0">
                <a:latin typeface="Roboto"/>
              </a:rPr>
              <a:t> and </a:t>
            </a:r>
            <a:r>
              <a:rPr lang="sv-SE" sz="1800" b="0" err="1">
                <a:latin typeface="Roboto"/>
              </a:rPr>
              <a:t>Lapland</a:t>
            </a:r>
            <a:r>
              <a:rPr lang="sv-SE" sz="5400">
                <a:latin typeface="Roboto"/>
              </a:rPr>
              <a:t/>
            </a:r>
            <a:br>
              <a:rPr lang="sv-SE" sz="5400">
                <a:latin typeface="Roboto"/>
              </a:rPr>
            </a:br>
            <a:endParaRPr lang="sv-SE"/>
          </a:p>
        </p:txBody>
      </p:sp>
    </p:spTree>
    <p:extLst>
      <p:ext uri="{BB962C8B-B14F-4D97-AF65-F5344CB8AC3E}">
        <p14:creationId xmlns:p14="http://schemas.microsoft.com/office/powerpoint/2010/main" val="3141940430"/>
      </p:ext>
    </p:extLst>
  </p:cSld>
  <p:clrMapOvr>
    <a:masterClrMapping/>
  </p:clrMapOvr>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2844</Words>
  <Application>Microsoft Office PowerPoint</Application>
  <PresentationFormat>On-screen Show (4:3)</PresentationFormat>
  <Paragraphs>375</Paragraphs>
  <Slides>25</Slides>
  <Notes>18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Delivering Results through a Collaboration between Arctic EU Programmes  Ole Damsgaard, Lena Anttila, Päivi Ekdahl, Jenny Bergkvist </vt:lpstr>
      <vt:lpstr>PowerPoint Presentation</vt:lpstr>
      <vt:lpstr>Peripherality &amp; low population density = key challenge</vt:lpstr>
      <vt:lpstr>Natural resources &amp; versatile business sector = key potential</vt:lpstr>
      <vt:lpstr> The EU-Arctic Communication</vt:lpstr>
      <vt:lpstr>  In the light of the Arctic Communication</vt:lpstr>
      <vt:lpstr>Common for the NSPA regions – OECD study</vt:lpstr>
      <vt:lpstr>NSPA democraphic trends – OECD study</vt:lpstr>
      <vt:lpstr>PowerPoint Presentation</vt:lpstr>
      <vt:lpstr>PowerPoint Presentation</vt:lpstr>
      <vt:lpstr>PowerPoint Presentation</vt:lpstr>
      <vt:lpstr>AnimalSense  A competence center for animal sensor technology</vt:lpstr>
      <vt:lpstr>PowerPoint Presentation</vt:lpstr>
      <vt:lpstr>PowerPoint Presentation</vt:lpstr>
      <vt:lpstr>Kolarctic</vt:lpstr>
      <vt:lpstr>Priorities in the programmes</vt:lpstr>
      <vt:lpstr>Budgets</vt:lpstr>
      <vt:lpstr>Roadmap for cooperation  </vt:lpstr>
      <vt:lpstr> Operation of the Arctic Programmes  </vt:lpstr>
      <vt:lpstr> Strategic and Thematic Initiatives </vt:lpstr>
      <vt:lpstr> Preparation for the post-2020 programming </vt:lpstr>
      <vt:lpstr>Arctic Project Clustering Event </vt:lpstr>
      <vt:lpstr>Funding Opportunties</vt:lpstr>
      <vt:lpstr> What next?</vt:lpstr>
      <vt:lpstr> Beyond 2020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Delivering Results through a Collaboration between Arctic EU Programmes  Ole Damsgaard, Lena Anttila, Päivi Ekdahl, Jenny Bergkvist</dc:title>
  <dc:creator>Sointu Räisänen</dc:creator>
  <cp:lastModifiedBy>Kirsti Mijnhijmer</cp:lastModifiedBy>
  <cp:revision>4</cp:revision>
  <dcterms:modified xsi:type="dcterms:W3CDTF">2017-12-18T15:18:51Z</dcterms:modified>
</cp:coreProperties>
</file>