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  <p:sldId id="257" r:id="rId4"/>
    <p:sldId id="263" r:id="rId5"/>
    <p:sldId id="265" r:id="rId6"/>
    <p:sldId id="260" r:id="rId7"/>
    <p:sldId id="266" r:id="rId8"/>
    <p:sldId id="264" r:id="rId9"/>
    <p:sldId id="267" r:id="rId10"/>
    <p:sldId id="270" r:id="rId11"/>
    <p:sldId id="271" r:id="rId12"/>
    <p:sldId id="269" r:id="rId13"/>
    <p:sldId id="258" r:id="rId14"/>
    <p:sldId id="261" r:id="rId15"/>
    <p:sldId id="262" r:id="rId16"/>
    <p:sldId id="259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63"/>
            <p14:sldId id="265"/>
            <p14:sldId id="260"/>
            <p14:sldId id="266"/>
            <p14:sldId id="264"/>
            <p14:sldId id="267"/>
            <p14:sldId id="270"/>
            <p14:sldId id="271"/>
            <p14:sldId id="269"/>
            <p14:sldId id="258"/>
            <p14:sldId id="261"/>
            <p14:sldId id="26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480">
          <p15:clr>
            <a:srgbClr val="A4A3A4"/>
          </p15:clr>
        </p15:guide>
        <p15:guide id="7" pos="4921">
          <p15:clr>
            <a:srgbClr val="A4A3A4"/>
          </p15:clr>
        </p15:guide>
        <p15:guide id="8" pos="839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2154">
          <p15:clr>
            <a:srgbClr val="A4A3A4"/>
          </p15:clr>
        </p15:guide>
        <p15:guide id="12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Priority Axis 1</c:v>
                </c:pt>
                <c:pt idx="1">
                  <c:v>Priority Axis 2</c:v>
                </c:pt>
                <c:pt idx="2">
                  <c:v>Priority Axis 3</c:v>
                </c:pt>
                <c:pt idx="3">
                  <c:v>Priority Axis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'If approving'!$P$16</c:f>
              <c:strCache>
                <c:ptCount val="1"/>
                <c:pt idx="0">
                  <c:v>1st call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('If approving'!$I$17:$I$24;'If approving'!$I$26:$I$27)</c:f>
              <c:strCache>
                <c:ptCount val="10"/>
                <c:pt idx="0">
                  <c:v>PA1 - ERDF</c:v>
                </c:pt>
                <c:pt idx="1">
                  <c:v>PA2 - ERDF</c:v>
                </c:pt>
                <c:pt idx="2">
                  <c:v>PA3 - ERDF</c:v>
                </c:pt>
                <c:pt idx="3">
                  <c:v>PA4 - ERDF</c:v>
                </c:pt>
                <c:pt idx="4">
                  <c:v>Norway</c:v>
                </c:pt>
                <c:pt idx="5">
                  <c:v>Iceland</c:v>
                </c:pt>
                <c:pt idx="6">
                  <c:v>Faroe Islands</c:v>
                </c:pt>
                <c:pt idx="7">
                  <c:v>Greenland</c:v>
                </c:pt>
                <c:pt idx="8">
                  <c:v>ERDF Total</c:v>
                </c:pt>
                <c:pt idx="9">
                  <c:v>Total</c:v>
                </c:pt>
              </c:strCache>
            </c:strRef>
          </c:cat>
          <c:val>
            <c:numRef>
              <c:f>('If approving'!$Q$17:$Q$24;'If approving'!$Q$26:$Q$27)</c:f>
              <c:numCache>
                <c:formatCode>0%</c:formatCode>
                <c:ptCount val="10"/>
                <c:pt idx="0">
                  <c:v>0.34274898007610227</c:v>
                </c:pt>
                <c:pt idx="1">
                  <c:v>0.2911401700506096</c:v>
                </c:pt>
                <c:pt idx="3">
                  <c:v>9.0344068480181242E-2</c:v>
                </c:pt>
                <c:pt idx="4">
                  <c:v>0.33268331532436707</c:v>
                </c:pt>
                <c:pt idx="5">
                  <c:v>0.46489245087363529</c:v>
                </c:pt>
                <c:pt idx="6">
                  <c:v>0.33256024722547123</c:v>
                </c:pt>
                <c:pt idx="7">
                  <c:v>0.40948445509134745</c:v>
                </c:pt>
                <c:pt idx="8">
                  <c:v>0.20823556103733842</c:v>
                </c:pt>
                <c:pt idx="9">
                  <c:v>0.23129381873108551</c:v>
                </c:pt>
              </c:numCache>
            </c:numRef>
          </c:val>
        </c:ser>
        <c:ser>
          <c:idx val="2"/>
          <c:order val="1"/>
          <c:tx>
            <c:strRef>
              <c:f>'If approving'!$R$16</c:f>
              <c:strCache>
                <c:ptCount val="1"/>
                <c:pt idx="0">
                  <c:v>2nd Call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layout>
                <c:manualLayout>
                  <c:x val="3.7433472687049829E-3"/>
                  <c:y val="3.06045485413048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('If approving'!$I$17:$I$24;'If approving'!$I$26:$I$27)</c:f>
              <c:strCache>
                <c:ptCount val="10"/>
                <c:pt idx="0">
                  <c:v>PA1 - ERDF</c:v>
                </c:pt>
                <c:pt idx="1">
                  <c:v>PA2 - ERDF</c:v>
                </c:pt>
                <c:pt idx="2">
                  <c:v>PA3 - ERDF</c:v>
                </c:pt>
                <c:pt idx="3">
                  <c:v>PA4 - ERDF</c:v>
                </c:pt>
                <c:pt idx="4">
                  <c:v>Norway</c:v>
                </c:pt>
                <c:pt idx="5">
                  <c:v>Iceland</c:v>
                </c:pt>
                <c:pt idx="6">
                  <c:v>Faroe Islands</c:v>
                </c:pt>
                <c:pt idx="7">
                  <c:v>Greenland</c:v>
                </c:pt>
                <c:pt idx="8">
                  <c:v>ERDF Total</c:v>
                </c:pt>
                <c:pt idx="9">
                  <c:v>Total</c:v>
                </c:pt>
              </c:strCache>
            </c:strRef>
          </c:cat>
          <c:val>
            <c:numRef>
              <c:f>('If approving'!$S$17:$S$24;'If approving'!$S$26:$S$27)</c:f>
              <c:numCache>
                <c:formatCode>0%</c:formatCode>
                <c:ptCount val="10"/>
                <c:pt idx="0">
                  <c:v>5.8040627415356753E-2</c:v>
                </c:pt>
                <c:pt idx="1">
                  <c:v>0.10491100101262842</c:v>
                </c:pt>
                <c:pt idx="2">
                  <c:v>0.11568760334938617</c:v>
                </c:pt>
                <c:pt idx="3">
                  <c:v>8.79410381588525E-2</c:v>
                </c:pt>
                <c:pt idx="4">
                  <c:v>0.21278583812705787</c:v>
                </c:pt>
                <c:pt idx="5">
                  <c:v>3.3215212121212125E-2</c:v>
                </c:pt>
                <c:pt idx="7">
                  <c:v>0.37911592567061364</c:v>
                </c:pt>
                <c:pt idx="8">
                  <c:v>8.9611216657673229E-2</c:v>
                </c:pt>
                <c:pt idx="9">
                  <c:v>0.10226027247957356</c:v>
                </c:pt>
              </c:numCache>
            </c:numRef>
          </c:val>
        </c:ser>
        <c:ser>
          <c:idx val="1"/>
          <c:order val="2"/>
          <c:tx>
            <c:v>Remaining</c:v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('If approving'!$I$17:$I$24;'If approving'!$I$26:$I$27)</c:f>
              <c:strCache>
                <c:ptCount val="10"/>
                <c:pt idx="0">
                  <c:v>PA1 - ERDF</c:v>
                </c:pt>
                <c:pt idx="1">
                  <c:v>PA2 - ERDF</c:v>
                </c:pt>
                <c:pt idx="2">
                  <c:v>PA3 - ERDF</c:v>
                </c:pt>
                <c:pt idx="3">
                  <c:v>PA4 - ERDF</c:v>
                </c:pt>
                <c:pt idx="4">
                  <c:v>Norway</c:v>
                </c:pt>
                <c:pt idx="5">
                  <c:v>Iceland</c:v>
                </c:pt>
                <c:pt idx="6">
                  <c:v>Faroe Islands</c:v>
                </c:pt>
                <c:pt idx="7">
                  <c:v>Greenland</c:v>
                </c:pt>
                <c:pt idx="8">
                  <c:v>ERDF Total</c:v>
                </c:pt>
                <c:pt idx="9">
                  <c:v>Total</c:v>
                </c:pt>
              </c:strCache>
            </c:strRef>
          </c:cat>
          <c:val>
            <c:numRef>
              <c:f>('If approving'!$M$17:$M$24;'If approving'!$M$26:$M$27)</c:f>
              <c:numCache>
                <c:formatCode>0%</c:formatCode>
                <c:ptCount val="10"/>
                <c:pt idx="0">
                  <c:v>0.59921039250854113</c:v>
                </c:pt>
                <c:pt idx="1">
                  <c:v>0.60394882893676194</c:v>
                </c:pt>
                <c:pt idx="2">
                  <c:v>0.88431239665061379</c:v>
                </c:pt>
                <c:pt idx="3">
                  <c:v>0.82171489336096626</c:v>
                </c:pt>
                <c:pt idx="4">
                  <c:v>0.45453084654857506</c:v>
                </c:pt>
                <c:pt idx="5">
                  <c:v>0.50189233700515268</c:v>
                </c:pt>
                <c:pt idx="6">
                  <c:v>0.66743975277452872</c:v>
                </c:pt>
                <c:pt idx="7">
                  <c:v>0.21139961923803882</c:v>
                </c:pt>
                <c:pt idx="8">
                  <c:v>0.70215322230498833</c:v>
                </c:pt>
                <c:pt idx="9">
                  <c:v>0.66644590878934096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06099520"/>
        <c:axId val="606098736"/>
      </c:barChart>
      <c:catAx>
        <c:axId val="606099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 dirty="0" smtClean="0"/>
                  <a:t>Disclaimer:</a:t>
                </a:r>
                <a:r>
                  <a:rPr lang="da-DK" baseline="0" dirty="0" smtClean="0"/>
                  <a:t> </a:t>
                </a:r>
                <a:r>
                  <a:rPr lang="da-DK" dirty="0" smtClean="0"/>
                  <a:t>Status</a:t>
                </a:r>
                <a:r>
                  <a:rPr lang="da-DK" baseline="0" dirty="0" smtClean="0"/>
                  <a:t> after 2nd Call adjustments – main projects only</a:t>
                </a:r>
                <a:endParaRPr lang="en-GB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606098736"/>
        <c:crosses val="autoZero"/>
        <c:auto val="1"/>
        <c:lblAlgn val="ctr"/>
        <c:lblOffset val="100"/>
        <c:noMultiLvlLbl val="0"/>
      </c:catAx>
      <c:valAx>
        <c:axId val="6060987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06099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29A51-4CDF-43A7-A856-AAB3F394C081}" type="doc">
      <dgm:prSet loTypeId="urn:microsoft.com/office/officeart/2005/8/layout/hProcess11" loCatId="process" qsTypeId="urn:microsoft.com/office/officeart/2005/8/quickstyle/simple1" qsCatId="simple" csTypeId="urn:microsoft.com/office/officeart/2005/8/colors/accent1_3" csCatId="accent1" phldr="1"/>
      <dgm:spPr/>
    </dgm:pt>
    <dgm:pt modelId="{03C96566-0F08-44D0-A7E8-B00455B9BD86}">
      <dgm:prSet phldrT="[Text]"/>
      <dgm:spPr/>
      <dgm:t>
        <a:bodyPr/>
        <a:lstStyle/>
        <a:p>
          <a:r>
            <a:rPr lang="da-DK" dirty="0" smtClean="0"/>
            <a:t>Second Call launched </a:t>
          </a:r>
          <a:br>
            <a:rPr lang="da-DK" dirty="0" smtClean="0"/>
          </a:br>
          <a:r>
            <a:rPr lang="da-DK" dirty="0" smtClean="0"/>
            <a:t>(5th Jan)</a:t>
          </a:r>
          <a:endParaRPr lang="en-GB" dirty="0"/>
        </a:p>
      </dgm:t>
    </dgm:pt>
    <dgm:pt modelId="{17C65103-7E4A-4569-AC9F-E9C5C0E174C2}" type="parTrans" cxnId="{948ACA99-4CB2-4666-B7E0-728A0D50E1FE}">
      <dgm:prSet/>
      <dgm:spPr/>
      <dgm:t>
        <a:bodyPr/>
        <a:lstStyle/>
        <a:p>
          <a:endParaRPr lang="en-GB"/>
        </a:p>
      </dgm:t>
    </dgm:pt>
    <dgm:pt modelId="{20C5C653-5AD1-4255-92EA-190497B3F776}" type="sibTrans" cxnId="{948ACA99-4CB2-4666-B7E0-728A0D50E1FE}">
      <dgm:prSet/>
      <dgm:spPr/>
      <dgm:t>
        <a:bodyPr/>
        <a:lstStyle/>
        <a:p>
          <a:endParaRPr lang="en-GB"/>
        </a:p>
      </dgm:t>
    </dgm:pt>
    <dgm:pt modelId="{E4A0E9D3-C385-46DF-8645-8A63A89A6A74}">
      <dgm:prSet phldrT="[Text]"/>
      <dgm:spPr/>
      <dgm:t>
        <a:bodyPr/>
        <a:lstStyle/>
        <a:p>
          <a:r>
            <a:rPr lang="da-DK" dirty="0" smtClean="0"/>
            <a:t>Preparatory Project Call launched</a:t>
          </a:r>
          <a:br>
            <a:rPr lang="da-DK" dirty="0" smtClean="0"/>
          </a:br>
          <a:r>
            <a:rPr lang="da-DK" dirty="0" smtClean="0"/>
            <a:t>(8th Jan)</a:t>
          </a:r>
          <a:endParaRPr lang="en-GB" dirty="0"/>
        </a:p>
      </dgm:t>
    </dgm:pt>
    <dgm:pt modelId="{4B72A5A2-5087-4BA0-AC27-293F51AA4B6B}" type="parTrans" cxnId="{909F076F-F4CA-4A93-919C-21A34F01706E}">
      <dgm:prSet/>
      <dgm:spPr/>
      <dgm:t>
        <a:bodyPr/>
        <a:lstStyle/>
        <a:p>
          <a:endParaRPr lang="en-GB"/>
        </a:p>
      </dgm:t>
    </dgm:pt>
    <dgm:pt modelId="{EA7F9710-E928-497C-A14B-1AE0C9F204E5}" type="sibTrans" cxnId="{909F076F-F4CA-4A93-919C-21A34F01706E}">
      <dgm:prSet/>
      <dgm:spPr/>
      <dgm:t>
        <a:bodyPr/>
        <a:lstStyle/>
        <a:p>
          <a:endParaRPr lang="en-GB"/>
        </a:p>
      </dgm:t>
    </dgm:pt>
    <dgm:pt modelId="{71D5DB1D-A1FC-4C64-8B84-26493CB0C4EB}">
      <dgm:prSet phldrT="[Text]"/>
      <dgm:spPr/>
      <dgm:t>
        <a:bodyPr/>
        <a:lstStyle/>
        <a:p>
          <a:r>
            <a:rPr lang="da-DK" dirty="0" smtClean="0"/>
            <a:t>First Call decisions</a:t>
          </a:r>
          <a:br>
            <a:rPr lang="da-DK" dirty="0" smtClean="0"/>
          </a:br>
          <a:r>
            <a:rPr lang="da-DK" dirty="0" smtClean="0"/>
            <a:t>(9-10th Feb)</a:t>
          </a:r>
          <a:endParaRPr lang="en-GB" dirty="0"/>
        </a:p>
      </dgm:t>
    </dgm:pt>
    <dgm:pt modelId="{64466909-3F6F-4AA1-B9FB-5428B97E607D}" type="parTrans" cxnId="{F7AD3663-DD33-45C8-9429-EA01B348D672}">
      <dgm:prSet/>
      <dgm:spPr/>
      <dgm:t>
        <a:bodyPr/>
        <a:lstStyle/>
        <a:p>
          <a:endParaRPr lang="en-GB"/>
        </a:p>
      </dgm:t>
    </dgm:pt>
    <dgm:pt modelId="{352C2DE8-34F5-4D52-BCC9-040A064420B2}" type="sibTrans" cxnId="{F7AD3663-DD33-45C8-9429-EA01B348D672}">
      <dgm:prSet/>
      <dgm:spPr/>
      <dgm:t>
        <a:bodyPr/>
        <a:lstStyle/>
        <a:p>
          <a:endParaRPr lang="en-GB"/>
        </a:p>
      </dgm:t>
    </dgm:pt>
    <dgm:pt modelId="{F572C972-25F8-41CF-8231-A02DF9ED0F46}">
      <dgm:prSet phldrT="[Text]"/>
      <dgm:spPr/>
      <dgm:t>
        <a:bodyPr/>
        <a:lstStyle/>
        <a:p>
          <a:r>
            <a:rPr lang="da-DK" dirty="0" smtClean="0"/>
            <a:t>Lead Partner seminar </a:t>
          </a:r>
          <a:br>
            <a:rPr lang="da-DK" dirty="0" smtClean="0"/>
          </a:br>
          <a:r>
            <a:rPr lang="da-DK" dirty="0" smtClean="0"/>
            <a:t>(24th March)</a:t>
          </a:r>
          <a:endParaRPr lang="en-GB" dirty="0"/>
        </a:p>
      </dgm:t>
    </dgm:pt>
    <dgm:pt modelId="{3F04DDF9-00E5-4DAF-BE35-D3B6F87599F3}" type="parTrans" cxnId="{2317CC51-B40D-4AAD-BAB6-C8F2A02CFAE9}">
      <dgm:prSet/>
      <dgm:spPr/>
      <dgm:t>
        <a:bodyPr/>
        <a:lstStyle/>
        <a:p>
          <a:endParaRPr lang="en-GB"/>
        </a:p>
      </dgm:t>
    </dgm:pt>
    <dgm:pt modelId="{DFD9E22D-B7FC-4496-ACB9-E303A86F4A97}" type="sibTrans" cxnId="{2317CC51-B40D-4AAD-BAB6-C8F2A02CFAE9}">
      <dgm:prSet/>
      <dgm:spPr/>
      <dgm:t>
        <a:bodyPr/>
        <a:lstStyle/>
        <a:p>
          <a:endParaRPr lang="en-GB"/>
        </a:p>
      </dgm:t>
    </dgm:pt>
    <dgm:pt modelId="{59FBDDA8-08C1-4770-A7BD-74A6B3925635}">
      <dgm:prSet phldrT="[Text]"/>
      <dgm:spPr/>
      <dgm:t>
        <a:bodyPr/>
        <a:lstStyle/>
        <a:p>
          <a:r>
            <a:rPr lang="da-DK" dirty="0" smtClean="0"/>
            <a:t>Second Call decisions</a:t>
          </a:r>
          <a:br>
            <a:rPr lang="da-DK" dirty="0" smtClean="0"/>
          </a:br>
          <a:r>
            <a:rPr lang="da-DK" dirty="0" smtClean="0"/>
            <a:t>(9th-10th June)</a:t>
          </a:r>
          <a:endParaRPr lang="en-GB" dirty="0"/>
        </a:p>
      </dgm:t>
    </dgm:pt>
    <dgm:pt modelId="{145C02DB-B082-454A-9C8B-555FBE4A8898}" type="parTrans" cxnId="{2879E155-3A36-4A52-989E-546021829A58}">
      <dgm:prSet/>
      <dgm:spPr/>
      <dgm:t>
        <a:bodyPr/>
        <a:lstStyle/>
        <a:p>
          <a:endParaRPr lang="en-GB"/>
        </a:p>
      </dgm:t>
    </dgm:pt>
    <dgm:pt modelId="{025565B9-F108-434E-AB97-4DEDDCD1F4E5}" type="sibTrans" cxnId="{2879E155-3A36-4A52-989E-546021829A58}">
      <dgm:prSet/>
      <dgm:spPr/>
      <dgm:t>
        <a:bodyPr/>
        <a:lstStyle/>
        <a:p>
          <a:endParaRPr lang="en-GB"/>
        </a:p>
      </dgm:t>
    </dgm:pt>
    <dgm:pt modelId="{0CA0765E-E9F4-4386-9883-7C956672B26D}" type="pres">
      <dgm:prSet presAssocID="{91529A51-4CDF-43A7-A856-AAB3F394C081}" presName="Name0" presStyleCnt="0">
        <dgm:presLayoutVars>
          <dgm:dir/>
          <dgm:resizeHandles val="exact"/>
        </dgm:presLayoutVars>
      </dgm:prSet>
      <dgm:spPr/>
    </dgm:pt>
    <dgm:pt modelId="{B3026AC2-EDC0-4796-B359-AEF08C0EF93F}" type="pres">
      <dgm:prSet presAssocID="{91529A51-4CDF-43A7-A856-AAB3F394C081}" presName="arrow" presStyleLbl="bgShp" presStyleIdx="0" presStyleCnt="1"/>
      <dgm:spPr/>
    </dgm:pt>
    <dgm:pt modelId="{BCAD70E8-C847-47CD-B476-37871859D643}" type="pres">
      <dgm:prSet presAssocID="{91529A51-4CDF-43A7-A856-AAB3F394C081}" presName="points" presStyleCnt="0"/>
      <dgm:spPr/>
    </dgm:pt>
    <dgm:pt modelId="{41210F51-F637-4B85-93FC-AF72D31DD586}" type="pres">
      <dgm:prSet presAssocID="{03C96566-0F08-44D0-A7E8-B00455B9BD86}" presName="compositeA" presStyleCnt="0"/>
      <dgm:spPr/>
    </dgm:pt>
    <dgm:pt modelId="{EF05E625-75DF-4CAA-8F7B-5746CD40D550}" type="pres">
      <dgm:prSet presAssocID="{03C96566-0F08-44D0-A7E8-B00455B9BD86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295048-0872-41BC-B37D-78EC39E7C15C}" type="pres">
      <dgm:prSet presAssocID="{03C96566-0F08-44D0-A7E8-B00455B9BD86}" presName="circleA" presStyleLbl="node1" presStyleIdx="0" presStyleCnt="5"/>
      <dgm:spPr/>
    </dgm:pt>
    <dgm:pt modelId="{837378A1-8FF2-4AE3-838E-FB00E3C2BF8A}" type="pres">
      <dgm:prSet presAssocID="{03C96566-0F08-44D0-A7E8-B00455B9BD86}" presName="spaceA" presStyleCnt="0"/>
      <dgm:spPr/>
    </dgm:pt>
    <dgm:pt modelId="{D5FB93C0-F35D-44E6-9957-20855A65A90D}" type="pres">
      <dgm:prSet presAssocID="{20C5C653-5AD1-4255-92EA-190497B3F776}" presName="space" presStyleCnt="0"/>
      <dgm:spPr/>
    </dgm:pt>
    <dgm:pt modelId="{F0C30FE1-68FF-4B77-ABB9-0E1E44E438E3}" type="pres">
      <dgm:prSet presAssocID="{E4A0E9D3-C385-46DF-8645-8A63A89A6A74}" presName="compositeB" presStyleCnt="0"/>
      <dgm:spPr/>
    </dgm:pt>
    <dgm:pt modelId="{352874FF-7F7F-4843-AC0D-2A9CAB55C55F}" type="pres">
      <dgm:prSet presAssocID="{E4A0E9D3-C385-46DF-8645-8A63A89A6A7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A8ACF-E302-40C9-9BC1-57927BBD24D7}" type="pres">
      <dgm:prSet presAssocID="{E4A0E9D3-C385-46DF-8645-8A63A89A6A74}" presName="circleB" presStyleLbl="node1" presStyleIdx="1" presStyleCnt="5"/>
      <dgm:spPr/>
    </dgm:pt>
    <dgm:pt modelId="{4A269B07-BF7A-41D1-8BA6-91DB511A08F9}" type="pres">
      <dgm:prSet presAssocID="{E4A0E9D3-C385-46DF-8645-8A63A89A6A74}" presName="spaceB" presStyleCnt="0"/>
      <dgm:spPr/>
    </dgm:pt>
    <dgm:pt modelId="{B52DCAF0-3E09-4538-84AE-C8D91C115A62}" type="pres">
      <dgm:prSet presAssocID="{EA7F9710-E928-497C-A14B-1AE0C9F204E5}" presName="space" presStyleCnt="0"/>
      <dgm:spPr/>
    </dgm:pt>
    <dgm:pt modelId="{206A17E2-23E9-4101-8AF7-F6E908420E0C}" type="pres">
      <dgm:prSet presAssocID="{71D5DB1D-A1FC-4C64-8B84-26493CB0C4EB}" presName="compositeA" presStyleCnt="0"/>
      <dgm:spPr/>
    </dgm:pt>
    <dgm:pt modelId="{304E2D64-8941-4090-9FDF-85F2B52C9D8F}" type="pres">
      <dgm:prSet presAssocID="{71D5DB1D-A1FC-4C64-8B84-26493CB0C4EB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CAB4AE-1CEF-4118-907A-B13E34C84F5B}" type="pres">
      <dgm:prSet presAssocID="{71D5DB1D-A1FC-4C64-8B84-26493CB0C4EB}" presName="circleA" presStyleLbl="node1" presStyleIdx="2" presStyleCnt="5"/>
      <dgm:spPr/>
    </dgm:pt>
    <dgm:pt modelId="{FCCAB932-F0F6-48D9-BB49-D77E26784EE1}" type="pres">
      <dgm:prSet presAssocID="{71D5DB1D-A1FC-4C64-8B84-26493CB0C4EB}" presName="spaceA" presStyleCnt="0"/>
      <dgm:spPr/>
    </dgm:pt>
    <dgm:pt modelId="{57F44ED9-37C2-459B-8FF7-99458F534FA7}" type="pres">
      <dgm:prSet presAssocID="{352C2DE8-34F5-4D52-BCC9-040A064420B2}" presName="space" presStyleCnt="0"/>
      <dgm:spPr/>
    </dgm:pt>
    <dgm:pt modelId="{5D82A9BE-8FA0-4835-9C2E-C741E9BAB6DC}" type="pres">
      <dgm:prSet presAssocID="{F572C972-25F8-41CF-8231-A02DF9ED0F46}" presName="compositeB" presStyleCnt="0"/>
      <dgm:spPr/>
    </dgm:pt>
    <dgm:pt modelId="{53013236-646A-4932-9AB2-E4F2FC8CE489}" type="pres">
      <dgm:prSet presAssocID="{F572C972-25F8-41CF-8231-A02DF9ED0F4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45C2E1-1FA8-4CEE-BB39-09E030A24F0F}" type="pres">
      <dgm:prSet presAssocID="{F572C972-25F8-41CF-8231-A02DF9ED0F46}" presName="circleB" presStyleLbl="node1" presStyleIdx="3" presStyleCnt="5"/>
      <dgm:spPr/>
    </dgm:pt>
    <dgm:pt modelId="{E32D473B-9436-4B64-87DC-A9A56F0660B1}" type="pres">
      <dgm:prSet presAssocID="{F572C972-25F8-41CF-8231-A02DF9ED0F46}" presName="spaceB" presStyleCnt="0"/>
      <dgm:spPr/>
    </dgm:pt>
    <dgm:pt modelId="{A4417FEA-6F6F-490C-A973-676443ECA709}" type="pres">
      <dgm:prSet presAssocID="{DFD9E22D-B7FC-4496-ACB9-E303A86F4A97}" presName="space" presStyleCnt="0"/>
      <dgm:spPr/>
    </dgm:pt>
    <dgm:pt modelId="{861BB415-81B0-45EE-9287-9CA56827BCA0}" type="pres">
      <dgm:prSet presAssocID="{59FBDDA8-08C1-4770-A7BD-74A6B3925635}" presName="compositeA" presStyleCnt="0"/>
      <dgm:spPr/>
    </dgm:pt>
    <dgm:pt modelId="{8934701B-397D-4102-B69F-0EAF56C338F5}" type="pres">
      <dgm:prSet presAssocID="{59FBDDA8-08C1-4770-A7BD-74A6B3925635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30AD59-BD39-4656-B2B6-B1119642E5F5}" type="pres">
      <dgm:prSet presAssocID="{59FBDDA8-08C1-4770-A7BD-74A6B3925635}" presName="circleA" presStyleLbl="node1" presStyleIdx="4" presStyleCnt="5"/>
      <dgm:spPr/>
    </dgm:pt>
    <dgm:pt modelId="{48D61633-55A7-4D54-84C7-45EA662FEDF7}" type="pres">
      <dgm:prSet presAssocID="{59FBDDA8-08C1-4770-A7BD-74A6B3925635}" presName="spaceA" presStyleCnt="0"/>
      <dgm:spPr/>
    </dgm:pt>
  </dgm:ptLst>
  <dgm:cxnLst>
    <dgm:cxn modelId="{2317CC51-B40D-4AAD-BAB6-C8F2A02CFAE9}" srcId="{91529A51-4CDF-43A7-A856-AAB3F394C081}" destId="{F572C972-25F8-41CF-8231-A02DF9ED0F46}" srcOrd="3" destOrd="0" parTransId="{3F04DDF9-00E5-4DAF-BE35-D3B6F87599F3}" sibTransId="{DFD9E22D-B7FC-4496-ACB9-E303A86F4A97}"/>
    <dgm:cxn modelId="{45CB5659-1627-40B0-86F2-64950BCDF0FB}" type="presOf" srcId="{59FBDDA8-08C1-4770-A7BD-74A6B3925635}" destId="{8934701B-397D-4102-B69F-0EAF56C338F5}" srcOrd="0" destOrd="0" presId="urn:microsoft.com/office/officeart/2005/8/layout/hProcess11"/>
    <dgm:cxn modelId="{909F076F-F4CA-4A93-919C-21A34F01706E}" srcId="{91529A51-4CDF-43A7-A856-AAB3F394C081}" destId="{E4A0E9D3-C385-46DF-8645-8A63A89A6A74}" srcOrd="1" destOrd="0" parTransId="{4B72A5A2-5087-4BA0-AC27-293F51AA4B6B}" sibTransId="{EA7F9710-E928-497C-A14B-1AE0C9F204E5}"/>
    <dgm:cxn modelId="{2879E155-3A36-4A52-989E-546021829A58}" srcId="{91529A51-4CDF-43A7-A856-AAB3F394C081}" destId="{59FBDDA8-08C1-4770-A7BD-74A6B3925635}" srcOrd="4" destOrd="0" parTransId="{145C02DB-B082-454A-9C8B-555FBE4A8898}" sibTransId="{025565B9-F108-434E-AB97-4DEDDCD1F4E5}"/>
    <dgm:cxn modelId="{948ACA99-4CB2-4666-B7E0-728A0D50E1FE}" srcId="{91529A51-4CDF-43A7-A856-AAB3F394C081}" destId="{03C96566-0F08-44D0-A7E8-B00455B9BD86}" srcOrd="0" destOrd="0" parTransId="{17C65103-7E4A-4569-AC9F-E9C5C0E174C2}" sibTransId="{20C5C653-5AD1-4255-92EA-190497B3F776}"/>
    <dgm:cxn modelId="{38201A5E-7862-4C07-8B20-98AF6350F09E}" type="presOf" srcId="{F572C972-25F8-41CF-8231-A02DF9ED0F46}" destId="{53013236-646A-4932-9AB2-E4F2FC8CE489}" srcOrd="0" destOrd="0" presId="urn:microsoft.com/office/officeart/2005/8/layout/hProcess11"/>
    <dgm:cxn modelId="{91823222-826D-4AAF-B95F-DB84308356D2}" type="presOf" srcId="{91529A51-4CDF-43A7-A856-AAB3F394C081}" destId="{0CA0765E-E9F4-4386-9883-7C956672B26D}" srcOrd="0" destOrd="0" presId="urn:microsoft.com/office/officeart/2005/8/layout/hProcess11"/>
    <dgm:cxn modelId="{9C14C95B-F8B0-48F1-9E25-E36E86EDFA0F}" type="presOf" srcId="{71D5DB1D-A1FC-4C64-8B84-26493CB0C4EB}" destId="{304E2D64-8941-4090-9FDF-85F2B52C9D8F}" srcOrd="0" destOrd="0" presId="urn:microsoft.com/office/officeart/2005/8/layout/hProcess11"/>
    <dgm:cxn modelId="{C9EA3046-86C5-422D-9D02-BEC4058E65CC}" type="presOf" srcId="{03C96566-0F08-44D0-A7E8-B00455B9BD86}" destId="{EF05E625-75DF-4CAA-8F7B-5746CD40D550}" srcOrd="0" destOrd="0" presId="urn:microsoft.com/office/officeart/2005/8/layout/hProcess11"/>
    <dgm:cxn modelId="{F7AD3663-DD33-45C8-9429-EA01B348D672}" srcId="{91529A51-4CDF-43A7-A856-AAB3F394C081}" destId="{71D5DB1D-A1FC-4C64-8B84-26493CB0C4EB}" srcOrd="2" destOrd="0" parTransId="{64466909-3F6F-4AA1-B9FB-5428B97E607D}" sibTransId="{352C2DE8-34F5-4D52-BCC9-040A064420B2}"/>
    <dgm:cxn modelId="{9EB5C6CC-A949-46CD-B6E7-5B797911BBD5}" type="presOf" srcId="{E4A0E9D3-C385-46DF-8645-8A63A89A6A74}" destId="{352874FF-7F7F-4843-AC0D-2A9CAB55C55F}" srcOrd="0" destOrd="0" presId="urn:microsoft.com/office/officeart/2005/8/layout/hProcess11"/>
    <dgm:cxn modelId="{C9BCAD30-F13A-4F7B-975F-15B3D63515AA}" type="presParOf" srcId="{0CA0765E-E9F4-4386-9883-7C956672B26D}" destId="{B3026AC2-EDC0-4796-B359-AEF08C0EF93F}" srcOrd="0" destOrd="0" presId="urn:microsoft.com/office/officeart/2005/8/layout/hProcess11"/>
    <dgm:cxn modelId="{0C70417C-AD2D-4A23-AA5D-A199C3193E84}" type="presParOf" srcId="{0CA0765E-E9F4-4386-9883-7C956672B26D}" destId="{BCAD70E8-C847-47CD-B476-37871859D643}" srcOrd="1" destOrd="0" presId="urn:microsoft.com/office/officeart/2005/8/layout/hProcess11"/>
    <dgm:cxn modelId="{4E38A9A9-C4B4-4820-A092-FCE240DC94C0}" type="presParOf" srcId="{BCAD70E8-C847-47CD-B476-37871859D643}" destId="{41210F51-F637-4B85-93FC-AF72D31DD586}" srcOrd="0" destOrd="0" presId="urn:microsoft.com/office/officeart/2005/8/layout/hProcess11"/>
    <dgm:cxn modelId="{A3533AD0-F5C1-45EC-8E3B-7087109E22F9}" type="presParOf" srcId="{41210F51-F637-4B85-93FC-AF72D31DD586}" destId="{EF05E625-75DF-4CAA-8F7B-5746CD40D550}" srcOrd="0" destOrd="0" presId="urn:microsoft.com/office/officeart/2005/8/layout/hProcess11"/>
    <dgm:cxn modelId="{6B7EB665-4708-43C6-B0C1-8D0135509724}" type="presParOf" srcId="{41210F51-F637-4B85-93FC-AF72D31DD586}" destId="{31295048-0872-41BC-B37D-78EC39E7C15C}" srcOrd="1" destOrd="0" presId="urn:microsoft.com/office/officeart/2005/8/layout/hProcess11"/>
    <dgm:cxn modelId="{758B1D03-2E27-44F0-95E5-261510C33E97}" type="presParOf" srcId="{41210F51-F637-4B85-93FC-AF72D31DD586}" destId="{837378A1-8FF2-4AE3-838E-FB00E3C2BF8A}" srcOrd="2" destOrd="0" presId="urn:microsoft.com/office/officeart/2005/8/layout/hProcess11"/>
    <dgm:cxn modelId="{AD9E6868-04AF-4652-B84D-A1EE7182CA5F}" type="presParOf" srcId="{BCAD70E8-C847-47CD-B476-37871859D643}" destId="{D5FB93C0-F35D-44E6-9957-20855A65A90D}" srcOrd="1" destOrd="0" presId="urn:microsoft.com/office/officeart/2005/8/layout/hProcess11"/>
    <dgm:cxn modelId="{3CE29706-1C82-4A5D-B37A-AD1EFBDBCC10}" type="presParOf" srcId="{BCAD70E8-C847-47CD-B476-37871859D643}" destId="{F0C30FE1-68FF-4B77-ABB9-0E1E44E438E3}" srcOrd="2" destOrd="0" presId="urn:microsoft.com/office/officeart/2005/8/layout/hProcess11"/>
    <dgm:cxn modelId="{06C639B3-3AB1-4663-B073-1E549959694B}" type="presParOf" srcId="{F0C30FE1-68FF-4B77-ABB9-0E1E44E438E3}" destId="{352874FF-7F7F-4843-AC0D-2A9CAB55C55F}" srcOrd="0" destOrd="0" presId="urn:microsoft.com/office/officeart/2005/8/layout/hProcess11"/>
    <dgm:cxn modelId="{1C9589E5-808B-414D-B033-2D4AB8C3F66A}" type="presParOf" srcId="{F0C30FE1-68FF-4B77-ABB9-0E1E44E438E3}" destId="{E3DA8ACF-E302-40C9-9BC1-57927BBD24D7}" srcOrd="1" destOrd="0" presId="urn:microsoft.com/office/officeart/2005/8/layout/hProcess11"/>
    <dgm:cxn modelId="{8ACA5650-64F4-4AC7-8E34-E38AC0309A17}" type="presParOf" srcId="{F0C30FE1-68FF-4B77-ABB9-0E1E44E438E3}" destId="{4A269B07-BF7A-41D1-8BA6-91DB511A08F9}" srcOrd="2" destOrd="0" presId="urn:microsoft.com/office/officeart/2005/8/layout/hProcess11"/>
    <dgm:cxn modelId="{B9F0CEF8-5C24-474A-91CF-961BA68D4C93}" type="presParOf" srcId="{BCAD70E8-C847-47CD-B476-37871859D643}" destId="{B52DCAF0-3E09-4538-84AE-C8D91C115A62}" srcOrd="3" destOrd="0" presId="urn:microsoft.com/office/officeart/2005/8/layout/hProcess11"/>
    <dgm:cxn modelId="{8301097F-6250-47EE-B3B7-381E9FAC8275}" type="presParOf" srcId="{BCAD70E8-C847-47CD-B476-37871859D643}" destId="{206A17E2-23E9-4101-8AF7-F6E908420E0C}" srcOrd="4" destOrd="0" presId="urn:microsoft.com/office/officeart/2005/8/layout/hProcess11"/>
    <dgm:cxn modelId="{1053BB4E-283F-4B2F-9C4C-1FDBB0687664}" type="presParOf" srcId="{206A17E2-23E9-4101-8AF7-F6E908420E0C}" destId="{304E2D64-8941-4090-9FDF-85F2B52C9D8F}" srcOrd="0" destOrd="0" presId="urn:microsoft.com/office/officeart/2005/8/layout/hProcess11"/>
    <dgm:cxn modelId="{3F068A70-C4FE-4EFC-A730-172F9833EE0F}" type="presParOf" srcId="{206A17E2-23E9-4101-8AF7-F6E908420E0C}" destId="{8BCAB4AE-1CEF-4118-907A-B13E34C84F5B}" srcOrd="1" destOrd="0" presId="urn:microsoft.com/office/officeart/2005/8/layout/hProcess11"/>
    <dgm:cxn modelId="{501A0CDB-26A9-447D-AC0C-86EDA028C5D9}" type="presParOf" srcId="{206A17E2-23E9-4101-8AF7-F6E908420E0C}" destId="{FCCAB932-F0F6-48D9-BB49-D77E26784EE1}" srcOrd="2" destOrd="0" presId="urn:microsoft.com/office/officeart/2005/8/layout/hProcess11"/>
    <dgm:cxn modelId="{79E6424C-402B-49BB-BE3C-6A4FAD427B3F}" type="presParOf" srcId="{BCAD70E8-C847-47CD-B476-37871859D643}" destId="{57F44ED9-37C2-459B-8FF7-99458F534FA7}" srcOrd="5" destOrd="0" presId="urn:microsoft.com/office/officeart/2005/8/layout/hProcess11"/>
    <dgm:cxn modelId="{6276857B-3319-43FB-B89C-F5EF54E2394E}" type="presParOf" srcId="{BCAD70E8-C847-47CD-B476-37871859D643}" destId="{5D82A9BE-8FA0-4835-9C2E-C741E9BAB6DC}" srcOrd="6" destOrd="0" presId="urn:microsoft.com/office/officeart/2005/8/layout/hProcess11"/>
    <dgm:cxn modelId="{00BCCFD0-3C0B-48AD-BC85-87E283B9EF83}" type="presParOf" srcId="{5D82A9BE-8FA0-4835-9C2E-C741E9BAB6DC}" destId="{53013236-646A-4932-9AB2-E4F2FC8CE489}" srcOrd="0" destOrd="0" presId="urn:microsoft.com/office/officeart/2005/8/layout/hProcess11"/>
    <dgm:cxn modelId="{D20C69E1-9F44-406E-8A1F-630478DD9B4A}" type="presParOf" srcId="{5D82A9BE-8FA0-4835-9C2E-C741E9BAB6DC}" destId="{F745C2E1-1FA8-4CEE-BB39-09E030A24F0F}" srcOrd="1" destOrd="0" presId="urn:microsoft.com/office/officeart/2005/8/layout/hProcess11"/>
    <dgm:cxn modelId="{4A49D4F8-889E-4E02-BCD7-8114CC4FAA09}" type="presParOf" srcId="{5D82A9BE-8FA0-4835-9C2E-C741E9BAB6DC}" destId="{E32D473B-9436-4B64-87DC-A9A56F0660B1}" srcOrd="2" destOrd="0" presId="urn:microsoft.com/office/officeart/2005/8/layout/hProcess11"/>
    <dgm:cxn modelId="{2CC0EB65-A917-4E36-8108-442216BF5173}" type="presParOf" srcId="{BCAD70E8-C847-47CD-B476-37871859D643}" destId="{A4417FEA-6F6F-490C-A973-676443ECA709}" srcOrd="7" destOrd="0" presId="urn:microsoft.com/office/officeart/2005/8/layout/hProcess11"/>
    <dgm:cxn modelId="{C7CCE62E-1038-4816-8CFB-9D5B36400436}" type="presParOf" srcId="{BCAD70E8-C847-47CD-B476-37871859D643}" destId="{861BB415-81B0-45EE-9287-9CA56827BCA0}" srcOrd="8" destOrd="0" presId="urn:microsoft.com/office/officeart/2005/8/layout/hProcess11"/>
    <dgm:cxn modelId="{687E5F6D-70AC-4FAD-A8CE-49BEAF1DA1E1}" type="presParOf" srcId="{861BB415-81B0-45EE-9287-9CA56827BCA0}" destId="{8934701B-397D-4102-B69F-0EAF56C338F5}" srcOrd="0" destOrd="0" presId="urn:microsoft.com/office/officeart/2005/8/layout/hProcess11"/>
    <dgm:cxn modelId="{632E72CD-1F21-44F1-8486-61D160B04B20}" type="presParOf" srcId="{861BB415-81B0-45EE-9287-9CA56827BCA0}" destId="{BC30AD59-BD39-4656-B2B6-B1119642E5F5}" srcOrd="1" destOrd="0" presId="urn:microsoft.com/office/officeart/2005/8/layout/hProcess11"/>
    <dgm:cxn modelId="{5519EF7A-6CCB-4933-A5C4-EB38A690B2F0}" type="presParOf" srcId="{861BB415-81B0-45EE-9287-9CA56827BCA0}" destId="{48D61633-55A7-4D54-84C7-45EA662FED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6AC2-EDC0-4796-B359-AEF08C0EF93F}">
      <dsp:nvSpPr>
        <dsp:cNvPr id="0" name=""/>
        <dsp:cNvSpPr/>
      </dsp:nvSpPr>
      <dsp:spPr>
        <a:xfrm>
          <a:off x="0" y="1106455"/>
          <a:ext cx="6096000" cy="147527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5E625-75DF-4CAA-8F7B-5746CD40D550}">
      <dsp:nvSpPr>
        <dsp:cNvPr id="0" name=""/>
        <dsp:cNvSpPr/>
      </dsp:nvSpPr>
      <dsp:spPr>
        <a:xfrm>
          <a:off x="2411" y="0"/>
          <a:ext cx="1054149" cy="147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Second Call launched </a:t>
          </a:r>
          <a:br>
            <a:rPr lang="da-DK" sz="1300" kern="1200" dirty="0" smtClean="0"/>
          </a:br>
          <a:r>
            <a:rPr lang="da-DK" sz="1300" kern="1200" dirty="0" smtClean="0"/>
            <a:t>(5th Jan)</a:t>
          </a:r>
          <a:endParaRPr lang="en-GB" sz="1300" kern="1200" dirty="0"/>
        </a:p>
      </dsp:txBody>
      <dsp:txXfrm>
        <a:off x="2411" y="0"/>
        <a:ext cx="1054149" cy="1475273"/>
      </dsp:txXfrm>
    </dsp:sp>
    <dsp:sp modelId="{31295048-0872-41BC-B37D-78EC39E7C15C}">
      <dsp:nvSpPr>
        <dsp:cNvPr id="0" name=""/>
        <dsp:cNvSpPr/>
      </dsp:nvSpPr>
      <dsp:spPr>
        <a:xfrm>
          <a:off x="345076" y="1659682"/>
          <a:ext cx="368818" cy="36881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874FF-7F7F-4843-AC0D-2A9CAB55C55F}">
      <dsp:nvSpPr>
        <dsp:cNvPr id="0" name=""/>
        <dsp:cNvSpPr/>
      </dsp:nvSpPr>
      <dsp:spPr>
        <a:xfrm>
          <a:off x="1109268" y="2212910"/>
          <a:ext cx="1054149" cy="147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Preparatory Project Call launched</a:t>
          </a:r>
          <a:br>
            <a:rPr lang="da-DK" sz="1300" kern="1200" dirty="0" smtClean="0"/>
          </a:br>
          <a:r>
            <a:rPr lang="da-DK" sz="1300" kern="1200" dirty="0" smtClean="0"/>
            <a:t>(8th Jan)</a:t>
          </a:r>
          <a:endParaRPr lang="en-GB" sz="1300" kern="1200" dirty="0"/>
        </a:p>
      </dsp:txBody>
      <dsp:txXfrm>
        <a:off x="1109268" y="2212910"/>
        <a:ext cx="1054149" cy="1475273"/>
      </dsp:txXfrm>
    </dsp:sp>
    <dsp:sp modelId="{E3DA8ACF-E302-40C9-9BC1-57927BBD24D7}">
      <dsp:nvSpPr>
        <dsp:cNvPr id="0" name=""/>
        <dsp:cNvSpPr/>
      </dsp:nvSpPr>
      <dsp:spPr>
        <a:xfrm>
          <a:off x="1451933" y="1659682"/>
          <a:ext cx="368818" cy="368818"/>
        </a:xfrm>
        <a:prstGeom prst="ellipse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E2D64-8941-4090-9FDF-85F2B52C9D8F}">
      <dsp:nvSpPr>
        <dsp:cNvPr id="0" name=""/>
        <dsp:cNvSpPr/>
      </dsp:nvSpPr>
      <dsp:spPr>
        <a:xfrm>
          <a:off x="2216125" y="0"/>
          <a:ext cx="1054149" cy="147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First Call decisions</a:t>
          </a:r>
          <a:br>
            <a:rPr lang="da-DK" sz="1300" kern="1200" dirty="0" smtClean="0"/>
          </a:br>
          <a:r>
            <a:rPr lang="da-DK" sz="1300" kern="1200" dirty="0" smtClean="0"/>
            <a:t>(9-10th Feb)</a:t>
          </a:r>
          <a:endParaRPr lang="en-GB" sz="1300" kern="1200" dirty="0"/>
        </a:p>
      </dsp:txBody>
      <dsp:txXfrm>
        <a:off x="2216125" y="0"/>
        <a:ext cx="1054149" cy="1475273"/>
      </dsp:txXfrm>
    </dsp:sp>
    <dsp:sp modelId="{8BCAB4AE-1CEF-4118-907A-B13E34C84F5B}">
      <dsp:nvSpPr>
        <dsp:cNvPr id="0" name=""/>
        <dsp:cNvSpPr/>
      </dsp:nvSpPr>
      <dsp:spPr>
        <a:xfrm>
          <a:off x="2558790" y="1659682"/>
          <a:ext cx="368818" cy="368818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13236-646A-4932-9AB2-E4F2FC8CE489}">
      <dsp:nvSpPr>
        <dsp:cNvPr id="0" name=""/>
        <dsp:cNvSpPr/>
      </dsp:nvSpPr>
      <dsp:spPr>
        <a:xfrm>
          <a:off x="3322982" y="2212910"/>
          <a:ext cx="1054149" cy="147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Lead Partner seminar </a:t>
          </a:r>
          <a:br>
            <a:rPr lang="da-DK" sz="1300" kern="1200" dirty="0" smtClean="0"/>
          </a:br>
          <a:r>
            <a:rPr lang="da-DK" sz="1300" kern="1200" dirty="0" smtClean="0"/>
            <a:t>(24th March)</a:t>
          </a:r>
          <a:endParaRPr lang="en-GB" sz="1300" kern="1200" dirty="0"/>
        </a:p>
      </dsp:txBody>
      <dsp:txXfrm>
        <a:off x="3322982" y="2212910"/>
        <a:ext cx="1054149" cy="1475273"/>
      </dsp:txXfrm>
    </dsp:sp>
    <dsp:sp modelId="{F745C2E1-1FA8-4CEE-BB39-09E030A24F0F}">
      <dsp:nvSpPr>
        <dsp:cNvPr id="0" name=""/>
        <dsp:cNvSpPr/>
      </dsp:nvSpPr>
      <dsp:spPr>
        <a:xfrm>
          <a:off x="3665647" y="1659682"/>
          <a:ext cx="368818" cy="368818"/>
        </a:xfrm>
        <a:prstGeom prst="ellipse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4701B-397D-4102-B69F-0EAF56C338F5}">
      <dsp:nvSpPr>
        <dsp:cNvPr id="0" name=""/>
        <dsp:cNvSpPr/>
      </dsp:nvSpPr>
      <dsp:spPr>
        <a:xfrm>
          <a:off x="4429839" y="0"/>
          <a:ext cx="1054149" cy="147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Second Call decisions</a:t>
          </a:r>
          <a:br>
            <a:rPr lang="da-DK" sz="1300" kern="1200" dirty="0" smtClean="0"/>
          </a:br>
          <a:r>
            <a:rPr lang="da-DK" sz="1300" kern="1200" dirty="0" smtClean="0"/>
            <a:t>(9th-10th June)</a:t>
          </a:r>
          <a:endParaRPr lang="en-GB" sz="1300" kern="1200" dirty="0"/>
        </a:p>
      </dsp:txBody>
      <dsp:txXfrm>
        <a:off x="4429839" y="0"/>
        <a:ext cx="1054149" cy="1475273"/>
      </dsp:txXfrm>
    </dsp:sp>
    <dsp:sp modelId="{BC30AD59-BD39-4656-B2B6-B1119642E5F5}">
      <dsp:nvSpPr>
        <dsp:cNvPr id="0" name=""/>
        <dsp:cNvSpPr/>
      </dsp:nvSpPr>
      <dsp:spPr>
        <a:xfrm>
          <a:off x="4772504" y="1659682"/>
          <a:ext cx="368818" cy="368818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PROGRAMME STATUS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Kirsti Mijnhijmer, Joint 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30th September -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Funding Uptake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368457"/>
              </p:ext>
            </p:extLst>
          </p:nvPr>
        </p:nvGraphicFramePr>
        <p:xfrm>
          <a:off x="1403648" y="2348880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4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Next steps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Third call: focussed on Priority Axis 3 &amp; 4</a:t>
            </a:r>
          </a:p>
          <a:p>
            <a:r>
              <a:rPr lang="da-DK" dirty="0" smtClean="0"/>
              <a:t>Fourth call: consultation of the Regional Advisory Groups, MC written procedure</a:t>
            </a:r>
          </a:p>
          <a:p>
            <a:r>
              <a:rPr lang="da-DK" dirty="0" smtClean="0"/>
              <a:t>Future: explore possibility of coordinated projects/calls with other </a:t>
            </a:r>
            <a:r>
              <a:rPr lang="da-DK" dirty="0" smtClean="0"/>
              <a:t>programmes</a:t>
            </a:r>
          </a:p>
          <a:p>
            <a:r>
              <a:rPr lang="da-DK" dirty="0" smtClean="0"/>
              <a:t>Alligning data collection from projects to the result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INTRODUCTION AFTERNOON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1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Workshops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09663"/>
              </p:ext>
            </p:extLst>
          </p:nvPr>
        </p:nvGraphicFramePr>
        <p:xfrm>
          <a:off x="1403648" y="2636912"/>
          <a:ext cx="7272808" cy="2785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370"/>
                <a:gridCol w="2868719"/>
                <a:gridCol w="2868719"/>
              </a:tblGrid>
              <a:tr h="590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13:30-15:30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for projects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plenary room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on coordination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Kallavesi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room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90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map exercise with projects to find thematic synergies and gaps, to promote greater awareness among projects of each other, and where they can make a contribution.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discussion with representatives from several programmes. Identifying synergies and opportunities for coordination, potential barriers for a better integration. 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26362"/>
            <a:ext cx="720000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9281" y="6001696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Coffee 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 groups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26362"/>
            <a:ext cx="720000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9281" y="6001696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Coffee break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92997"/>
              </p:ext>
            </p:extLst>
          </p:nvPr>
        </p:nvGraphicFramePr>
        <p:xfrm>
          <a:off x="1403648" y="2492896"/>
          <a:ext cx="6984817" cy="31110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1679"/>
                <a:gridCol w="3302048"/>
                <a:gridCol w="2791090"/>
              </a:tblGrid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Group 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Innovation - food industries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CEREAL - </a:t>
                      </a:r>
                      <a:r>
                        <a:rPr lang="en-GB" sz="1600" u="none" strike="noStrike" dirty="0" err="1">
                          <a:effectLst/>
                        </a:rPr>
                        <a:t>SmartFish</a:t>
                      </a:r>
                      <a:r>
                        <a:rPr lang="en-GB" sz="1600" u="none" strike="noStrike" dirty="0">
                          <a:effectLst/>
                        </a:rPr>
                        <a:t> - URCHIN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Innovation - sustainable technologies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FREED - TARGET - </a:t>
                      </a:r>
                      <a:r>
                        <a:rPr lang="en-GB" sz="1600" u="none" strike="noStrike" dirty="0" smtClean="0">
                          <a:effectLst/>
                        </a:rPr>
                        <a:t>SPARA2020 –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Measurepolis</a:t>
                      </a:r>
                      <a:r>
                        <a:rPr lang="en-GB" sz="1600" u="none" strike="noStrike" dirty="0" smtClean="0">
                          <a:effectLst/>
                        </a:rPr>
                        <a:t> -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Savonia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Entrepreneurship - sustainability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Circular Ocean - GREBE - </a:t>
                      </a:r>
                      <a:r>
                        <a:rPr lang="en-GB" sz="1600" u="none" strike="noStrike" dirty="0" smtClean="0">
                          <a:effectLst/>
                        </a:rPr>
                        <a:t>RYE Connect - (</a:t>
                      </a:r>
                      <a:r>
                        <a:rPr lang="en-GB" sz="1600" u="none" strike="noStrike" dirty="0">
                          <a:effectLst/>
                        </a:rPr>
                        <a:t>RECENT)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5375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Creative industries, tourism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Craft Reach - Creative Momentum - </a:t>
                      </a:r>
                      <a:r>
                        <a:rPr lang="en-GB" sz="1600" u="none" strike="noStrike" dirty="0" smtClean="0">
                          <a:effectLst/>
                        </a:rPr>
                        <a:t>SAINTS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53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Sustainable environment management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Drifting Apart - REGINA - </a:t>
                      </a:r>
                      <a:r>
                        <a:rPr lang="en-GB" sz="1600" u="none" strike="noStrike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WaterPro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57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Group 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Innovation - public service/health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eCAP</a:t>
                      </a:r>
                      <a:r>
                        <a:rPr lang="en-GB" sz="1600" u="none" strike="noStrike" dirty="0">
                          <a:effectLst/>
                        </a:rPr>
                        <a:t> - IMPROVE - </a:t>
                      </a:r>
                      <a:r>
                        <a:rPr lang="en-GB" sz="1600" u="none" strike="noStrike" dirty="0" err="1">
                          <a:effectLst/>
                        </a:rPr>
                        <a:t>RemoAge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Kirsti Mijnhijmer</a:t>
            </a:r>
          </a:p>
          <a:p>
            <a:r>
              <a:rPr lang="da-DK" dirty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kirsti.mijnhijmer@interreg-npa.eu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One year ago...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Two years into the programming process</a:t>
            </a:r>
          </a:p>
          <a:p>
            <a:r>
              <a:rPr lang="da-DK" dirty="0" smtClean="0"/>
              <a:t>Cooperation Programme submitted</a:t>
            </a:r>
            <a:r>
              <a:rPr lang="en-GB" dirty="0"/>
              <a:t> </a:t>
            </a:r>
            <a:r>
              <a:rPr lang="en-GB" dirty="0" smtClean="0"/>
              <a:t>in July</a:t>
            </a:r>
          </a:p>
          <a:p>
            <a:r>
              <a:rPr lang="da-DK" dirty="0" smtClean="0"/>
              <a:t>Preparing a response to EC observations –&gt; indicators</a:t>
            </a:r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One year ago...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Programme Launch in Strathpeffer, Scotland</a:t>
            </a:r>
          </a:p>
          <a:p>
            <a:r>
              <a:rPr lang="da-DK" dirty="0" smtClean="0"/>
              <a:t>First Call opened</a:t>
            </a:r>
            <a:endParaRPr lang="en-GB" dirty="0" smtClean="0"/>
          </a:p>
          <a:p>
            <a:r>
              <a:rPr lang="da-DK" dirty="0" smtClean="0"/>
              <a:t>Programme approval 16th December</a:t>
            </a:r>
          </a:p>
        </p:txBody>
      </p:sp>
    </p:spTree>
    <p:extLst>
      <p:ext uri="{BB962C8B-B14F-4D97-AF65-F5344CB8AC3E}">
        <p14:creationId xmlns:p14="http://schemas.microsoft.com/office/powerpoint/2010/main" val="1775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One year ago...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/>
          <a:stretch/>
        </p:blipFill>
        <p:spPr bwMode="auto">
          <a:xfrm>
            <a:off x="2966965" y="2349280"/>
            <a:ext cx="278600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89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Winter-Spring 2015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4668385"/>
              </p:ext>
            </p:extLst>
          </p:nvPr>
        </p:nvGraphicFramePr>
        <p:xfrm>
          <a:off x="1524000" y="2132856"/>
          <a:ext cx="609600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3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Winter-Spring 2015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Setting up routines and systems</a:t>
            </a:r>
          </a:p>
          <a:p>
            <a:r>
              <a:rPr lang="da-DK" dirty="0" smtClean="0"/>
              <a:t>Exercise for establishing baselines and target values</a:t>
            </a:r>
          </a:p>
          <a:p>
            <a:r>
              <a:rPr lang="da-DK" dirty="0" smtClean="0"/>
              <a:t>Joining the eMS user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0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Approved Projects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First call: 13 projects approved</a:t>
            </a:r>
          </a:p>
          <a:p>
            <a:r>
              <a:rPr lang="da-DK" dirty="0" smtClean="0"/>
              <a:t>Second call: 6 projects approved</a:t>
            </a:r>
          </a:p>
          <a:p>
            <a:r>
              <a:rPr lang="da-DK" dirty="0" smtClean="0"/>
              <a:t>Preparatory call: 14 projects approved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1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Distribution by theme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0945444"/>
              </p:ext>
            </p:extLst>
          </p:nvPr>
        </p:nvGraphicFramePr>
        <p:xfrm>
          <a:off x="1331640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8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Distribution by theme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71608"/>
              </p:ext>
            </p:extLst>
          </p:nvPr>
        </p:nvGraphicFramePr>
        <p:xfrm>
          <a:off x="1403649" y="2592134"/>
          <a:ext cx="6984775" cy="3141122"/>
        </p:xfrm>
        <a:graphic>
          <a:graphicData uri="http://schemas.openxmlformats.org/drawingml/2006/table">
            <a:tbl>
              <a:tblPr firstRow="1" lastRow="1" bandRow="1" bandCol="1">
                <a:tableStyleId>{69012ECD-51FC-41F1-AA8D-1B2483CD663E}</a:tableStyleId>
              </a:tblPr>
              <a:tblGrid>
                <a:gridCol w="5418079"/>
                <a:gridCol w="783348"/>
                <a:gridCol w="783348"/>
              </a:tblGrid>
              <a:tr h="260849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da-DK" sz="1400" dirty="0">
                          <a:effectLst/>
                        </a:rPr>
                        <a:t>Specific Objective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Projects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Share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Priority Axis 1 - Innovation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1.1 Increased innovation &amp; transfer of R&amp;D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1.2 Increased innovation in public service provision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Priority Axis 2 </a:t>
                      </a:r>
                      <a:r>
                        <a:rPr lang="da-DK" sz="1400" dirty="0" smtClean="0">
                          <a:effectLst/>
                        </a:rPr>
                        <a:t>– </a:t>
                      </a:r>
                      <a:r>
                        <a:rPr lang="da-DK" sz="1400" dirty="0">
                          <a:effectLst/>
                        </a:rPr>
                        <a:t>Entrepreneurship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2.1 Improved support systems for SMEs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2.2 Greater market reach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Priority Axis 3 – Renewables and Energy Efficiency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 Increased use of energy efficiency and renewable energy solutions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Priority Axis 4 – Natural and Cultural Heritage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4. Increased capacity for sustainable environmental management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0</TotalTime>
  <Words>432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Presentation template</vt:lpstr>
      <vt:lpstr>1_Office-tema</vt:lpstr>
      <vt:lpstr>PowerPoint Presentation</vt:lpstr>
      <vt:lpstr>One year ago...</vt:lpstr>
      <vt:lpstr>One year ago...</vt:lpstr>
      <vt:lpstr>One year ago...</vt:lpstr>
      <vt:lpstr>Winter-Spring 2015</vt:lpstr>
      <vt:lpstr>Winter-Spring 2015</vt:lpstr>
      <vt:lpstr>Approved Projects</vt:lpstr>
      <vt:lpstr>Distribution by theme</vt:lpstr>
      <vt:lpstr>Distribution by theme</vt:lpstr>
      <vt:lpstr>Funding Uptake</vt:lpstr>
      <vt:lpstr>Next steps</vt:lpstr>
      <vt:lpstr>INTRODUCTION AFTERNOON</vt:lpstr>
      <vt:lpstr>Workshops</vt:lpstr>
      <vt:lpstr>Project groups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2015-09-27T13:35:10Z</dcterms:created>
  <dcterms:modified xsi:type="dcterms:W3CDTF">2015-09-30T10:23:49Z</dcterms:modified>
</cp:coreProperties>
</file>