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256" r:id="rId2"/>
    <p:sldId id="299" r:id="rId3"/>
    <p:sldId id="307" r:id="rId4"/>
    <p:sldId id="306" r:id="rId5"/>
    <p:sldId id="305" r:id="rId6"/>
    <p:sldId id="301" r:id="rId7"/>
    <p:sldId id="304" r:id="rId8"/>
    <p:sldId id="303" r:id="rId9"/>
    <p:sldId id="302" r:id="rId10"/>
    <p:sldId id="300" r:id="rId11"/>
    <p:sldId id="308" r:id="rId12"/>
  </p:sldIdLst>
  <p:sldSz cx="9144000" cy="6858000" type="screen4x3"/>
  <p:notesSz cx="7102475" cy="102330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7AB0"/>
    <a:srgbClr val="009BE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597" autoAdjust="0"/>
    <p:restoredTop sz="75072" autoAdjust="0"/>
  </p:normalViewPr>
  <p:slideViewPr>
    <p:cSldViewPr>
      <p:cViewPr>
        <p:scale>
          <a:sx n="90" d="100"/>
          <a:sy n="90" d="100"/>
        </p:scale>
        <p:origin x="-1320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thalie%20Wergles\Documents\07_WORK\Northern%20Periphery%20and%20Arctic%20Programme\20150902_Calculation_baselin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thalie%20Wergles\Documents\07_WORK\Northern%20Periphery%20and%20Arctic%20Programme\20150902_Calculation_baselin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thalie%20Wergles\Documents\07_WORK\Northern%20Periphery%20and%20Arctic%20Programme\20150902_Calculation_baselin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thalie%20Wergles\Documents\07_WORK\Northern%20Periphery%20and%20Arctic%20Programme\20150902_Calculation_baselin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AT"/>
  <c:style val="7"/>
  <c:chart>
    <c:plotArea>
      <c:layout/>
      <c:lineChart>
        <c:grouping val="standard"/>
        <c:ser>
          <c:idx val="0"/>
          <c:order val="0"/>
          <c:tx>
            <c:strRef>
              <c:f>'Indicator 2.2 (2015)'!$B$3:$E$3</c:f>
              <c:strCache>
                <c:ptCount val="1"/>
                <c:pt idx="0">
                  <c:v>Baseline 2015</c:v>
                </c:pt>
              </c:strCache>
            </c:strRef>
          </c:tx>
          <c:spPr>
            <a:ln>
              <a:solidFill>
                <a:srgbClr val="009BE0"/>
              </a:solidFill>
            </a:ln>
          </c:spPr>
          <c:marker>
            <c:symbol val="diamond"/>
            <c:size val="6"/>
            <c:spPr>
              <a:solidFill>
                <a:srgbClr val="009BE0"/>
              </a:solidFill>
              <a:ln>
                <a:solidFill>
                  <a:srgbClr val="009BE0"/>
                </a:solidFill>
              </a:ln>
            </c:spPr>
          </c:marker>
          <c:dLbls>
            <c:txPr>
              <a:bodyPr/>
              <a:lstStyle/>
              <a:p>
                <a:pPr>
                  <a:defRPr sz="800">
                    <a:solidFill>
                      <a:srgbClr val="009BE0"/>
                    </a:solidFill>
                  </a:defRPr>
                </a:pPr>
                <a:endParaRPr lang="de-DE"/>
              </a:p>
            </c:txPr>
            <c:dLblPos val="b"/>
            <c:showVal val="1"/>
          </c:dLbls>
          <c:errBars>
            <c:errDir val="y"/>
            <c:errBarType val="both"/>
            <c:errValType val="cust"/>
            <c:plus>
              <c:numRef>
                <c:f>'Indicator 2.2 (2015)'!$F$6:$F$8</c:f>
                <c:numCache>
                  <c:formatCode>General</c:formatCode>
                  <c:ptCount val="3"/>
                  <c:pt idx="0">
                    <c:v>0</c:v>
                  </c:pt>
                  <c:pt idx="1">
                    <c:v>5</c:v>
                  </c:pt>
                  <c:pt idx="2">
                    <c:v>5</c:v>
                  </c:pt>
                </c:numCache>
              </c:numRef>
            </c:plus>
            <c:minus>
              <c:numRef>
                <c:f>'Indicator 2.2 (2015)'!$F$6:$F$8</c:f>
                <c:numCache>
                  <c:formatCode>General</c:formatCode>
                  <c:ptCount val="3"/>
                  <c:pt idx="0">
                    <c:v>0</c:v>
                  </c:pt>
                  <c:pt idx="1">
                    <c:v>5</c:v>
                  </c:pt>
                  <c:pt idx="2">
                    <c:v>5</c:v>
                  </c:pt>
                </c:numCache>
              </c:numRef>
            </c:minus>
            <c:spPr>
              <a:ln w="19050">
                <a:solidFill>
                  <a:srgbClr val="009BE0"/>
                </a:solidFill>
              </a:ln>
            </c:spPr>
          </c:errBars>
          <c:cat>
            <c:strRef>
              <c:f>'Indicator 2.2 (2015)'!$B$6:$B$8</c:f>
              <c:strCache>
                <c:ptCount val="3"/>
                <c:pt idx="0">
                  <c:v>Lapland</c:v>
                </c:pt>
                <c:pt idx="1">
                  <c:v>Caithness &amp; Sutherland and Ross &amp; Cromarty</c:v>
                </c:pt>
                <c:pt idx="2">
                  <c:v>Landsbyggð</c:v>
                </c:pt>
              </c:strCache>
            </c:strRef>
          </c:cat>
          <c:val>
            <c:numRef>
              <c:f>'Indicator 2.2 (2015)'!$E$6:$E$8</c:f>
              <c:numCache>
                <c:formatCode>0.0</c:formatCode>
                <c:ptCount val="3"/>
                <c:pt idx="0">
                  <c:v>20</c:v>
                </c:pt>
                <c:pt idx="1">
                  <c:v>25</c:v>
                </c:pt>
                <c:pt idx="2">
                  <c:v>25</c:v>
                </c:pt>
              </c:numCache>
            </c:numRef>
          </c:val>
        </c:ser>
        <c:ser>
          <c:idx val="1"/>
          <c:order val="1"/>
          <c:tx>
            <c:strRef>
              <c:f>'Indicator 2.2 (2015)'!$B$69:$E$69</c:f>
              <c:strCache>
                <c:ptCount val="1"/>
                <c:pt idx="0">
                  <c:v>Target 2023</c:v>
                </c:pt>
              </c:strCache>
            </c:strRef>
          </c:tx>
          <c:spPr>
            <a:ln>
              <a:solidFill>
                <a:srgbClr val="FF6600"/>
              </a:solidFill>
            </a:ln>
          </c:spPr>
          <c:marker>
            <c:symbol val="square"/>
            <c:size val="6"/>
            <c:spPr>
              <a:solidFill>
                <a:srgbClr val="FF6600"/>
              </a:solidFill>
              <a:ln>
                <a:solidFill>
                  <a:srgbClr val="FF6600"/>
                </a:solidFill>
              </a:ln>
            </c:spPr>
          </c:marker>
          <c:dLbls>
            <c:txPr>
              <a:bodyPr/>
              <a:lstStyle/>
              <a:p>
                <a:pPr>
                  <a:defRPr sz="800">
                    <a:solidFill>
                      <a:srgbClr val="FF6600"/>
                    </a:solidFill>
                  </a:defRPr>
                </a:pPr>
                <a:endParaRPr lang="de-DE"/>
              </a:p>
            </c:txPr>
            <c:dLblPos val="t"/>
            <c:showVal val="1"/>
          </c:dLbls>
          <c:errBars>
            <c:errDir val="y"/>
            <c:errBarType val="both"/>
            <c:errValType val="cust"/>
            <c:plus>
              <c:numRef>
                <c:f>'Indicator 2.2 (2015)'!$F$72:$F$74</c:f>
                <c:numCache>
                  <c:formatCode>General</c:formatCode>
                  <c:ptCount val="3"/>
                  <c:pt idx="0">
                    <c:v>2.5</c:v>
                  </c:pt>
                  <c:pt idx="1">
                    <c:v>0</c:v>
                  </c:pt>
                  <c:pt idx="2">
                    <c:v>5</c:v>
                  </c:pt>
                </c:numCache>
              </c:numRef>
            </c:plus>
            <c:minus>
              <c:numRef>
                <c:f>'Indicator 2.2 (2015)'!$F$72:$F$74</c:f>
                <c:numCache>
                  <c:formatCode>General</c:formatCode>
                  <c:ptCount val="3"/>
                  <c:pt idx="0">
                    <c:v>2.5</c:v>
                  </c:pt>
                  <c:pt idx="1">
                    <c:v>0</c:v>
                  </c:pt>
                  <c:pt idx="2">
                    <c:v>5</c:v>
                  </c:pt>
                </c:numCache>
              </c:numRef>
            </c:minus>
            <c:spPr>
              <a:ln w="19050">
                <a:solidFill>
                  <a:srgbClr val="F79646">
                    <a:lumMod val="75000"/>
                  </a:srgbClr>
                </a:solidFill>
              </a:ln>
            </c:spPr>
          </c:errBars>
          <c:cat>
            <c:strRef>
              <c:f>'Indicator 2.2 (2015)'!$B$6:$B$8</c:f>
              <c:strCache>
                <c:ptCount val="3"/>
                <c:pt idx="0">
                  <c:v>Lapland</c:v>
                </c:pt>
                <c:pt idx="1">
                  <c:v>Caithness &amp; Sutherland and Ross &amp; Cromarty</c:v>
                </c:pt>
                <c:pt idx="2">
                  <c:v>Landsbyggð</c:v>
                </c:pt>
              </c:strCache>
            </c:strRef>
          </c:cat>
          <c:val>
            <c:numRef>
              <c:f>'Indicator 2.2 (2015)'!$E$72:$E$74</c:f>
              <c:numCache>
                <c:formatCode>0.0</c:formatCode>
                <c:ptCount val="3"/>
                <c:pt idx="0">
                  <c:v>22.5</c:v>
                </c:pt>
                <c:pt idx="1">
                  <c:v>35</c:v>
                </c:pt>
                <c:pt idx="2">
                  <c:v>55</c:v>
                </c:pt>
              </c:numCache>
            </c:numRef>
          </c:val>
        </c:ser>
        <c:marker val="1"/>
        <c:axId val="122876672"/>
        <c:axId val="122878208"/>
      </c:lineChart>
      <c:catAx>
        <c:axId val="122876672"/>
        <c:scaling>
          <c:orientation val="minMax"/>
        </c:scaling>
        <c:axPos val="b"/>
        <c:tickLblPos val="nextTo"/>
        <c:txPr>
          <a:bodyPr/>
          <a:lstStyle/>
          <a:p>
            <a:pPr>
              <a:defRPr sz="900"/>
            </a:pPr>
            <a:endParaRPr lang="de-DE"/>
          </a:p>
        </c:txPr>
        <c:crossAx val="122878208"/>
        <c:crosses val="autoZero"/>
        <c:auto val="1"/>
        <c:lblAlgn val="ctr"/>
        <c:lblOffset val="100"/>
      </c:catAx>
      <c:valAx>
        <c:axId val="122878208"/>
        <c:scaling>
          <c:orientation val="minMax"/>
        </c:scaling>
        <c:axPos val="l"/>
        <c:majorGridlines>
          <c:spPr>
            <a:ln w="3175"/>
          </c:spPr>
        </c:majorGridlines>
        <c:numFmt formatCode="0" sourceLinked="0"/>
        <c:tickLblPos val="nextTo"/>
        <c:txPr>
          <a:bodyPr/>
          <a:lstStyle/>
          <a:p>
            <a:pPr>
              <a:defRPr sz="900"/>
            </a:pPr>
            <a:endParaRPr lang="de-DE"/>
          </a:p>
        </c:txPr>
        <c:crossAx val="122876672"/>
        <c:crosses val="autoZero"/>
        <c:crossBetween val="between"/>
      </c:valAx>
      <c:spPr>
        <a:ln w="3175"/>
      </c:spPr>
    </c:plotArea>
    <c:legend>
      <c:legendPos val="t"/>
      <c:layout/>
      <c:txPr>
        <a:bodyPr/>
        <a:lstStyle/>
        <a:p>
          <a:pPr>
            <a:defRPr sz="900"/>
          </a:pPr>
          <a:endParaRPr lang="de-DE"/>
        </a:p>
      </c:txPr>
    </c:legend>
    <c:plotVisOnly val="1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AT"/>
  <c:style val="7"/>
  <c:chart>
    <c:plotArea>
      <c:layout/>
      <c:lineChart>
        <c:grouping val="standard"/>
        <c:ser>
          <c:idx val="0"/>
          <c:order val="0"/>
          <c:tx>
            <c:strRef>
              <c:f>'Indicator 2.2 (2015)'!$B$3:$E$3</c:f>
              <c:strCache>
                <c:ptCount val="1"/>
                <c:pt idx="0">
                  <c:v>Baseline 2015</c:v>
                </c:pt>
              </c:strCache>
            </c:strRef>
          </c:tx>
          <c:spPr>
            <a:ln>
              <a:solidFill>
                <a:srgbClr val="009BE0"/>
              </a:solidFill>
            </a:ln>
          </c:spPr>
          <c:marker>
            <c:symbol val="diamond"/>
            <c:size val="6"/>
            <c:spPr>
              <a:solidFill>
                <a:srgbClr val="009BE0"/>
              </a:solidFill>
              <a:ln>
                <a:solidFill>
                  <a:srgbClr val="009BE0"/>
                </a:solidFill>
              </a:ln>
            </c:spPr>
          </c:marker>
          <c:dLbls>
            <c:txPr>
              <a:bodyPr/>
              <a:lstStyle/>
              <a:p>
                <a:pPr>
                  <a:defRPr sz="800">
                    <a:solidFill>
                      <a:srgbClr val="009BE0"/>
                    </a:solidFill>
                  </a:defRPr>
                </a:pPr>
                <a:endParaRPr lang="de-DE"/>
              </a:p>
            </c:txPr>
            <c:dLblPos val="b"/>
            <c:showVal val="1"/>
          </c:dLbls>
          <c:errBars>
            <c:errDir val="y"/>
            <c:errBarType val="both"/>
            <c:errValType val="cust"/>
            <c:plus>
              <c:numRef>
                <c:f>'Indicator 2.2 (2015)'!$F$20:$F$22</c:f>
                <c:numCache>
                  <c:formatCode>General</c:formatCode>
                  <c:ptCount val="3"/>
                  <c:pt idx="0">
                    <c:v>0</c:v>
                  </c:pt>
                  <c:pt idx="1">
                    <c:v>2.5</c:v>
                  </c:pt>
                  <c:pt idx="2">
                    <c:v>2.5</c:v>
                  </c:pt>
                </c:numCache>
              </c:numRef>
            </c:plus>
            <c:minus>
              <c:numRef>
                <c:f>'Indicator 2.2 (2015)'!$F$20:$F$22</c:f>
                <c:numCache>
                  <c:formatCode>General</c:formatCode>
                  <c:ptCount val="3"/>
                  <c:pt idx="0">
                    <c:v>0</c:v>
                  </c:pt>
                  <c:pt idx="1">
                    <c:v>2.5</c:v>
                  </c:pt>
                  <c:pt idx="2">
                    <c:v>2.5</c:v>
                  </c:pt>
                </c:numCache>
              </c:numRef>
            </c:minus>
            <c:spPr>
              <a:ln w="19050">
                <a:solidFill>
                  <a:srgbClr val="009BE0"/>
                </a:solidFill>
              </a:ln>
            </c:spPr>
          </c:errBars>
          <c:cat>
            <c:strRef>
              <c:f>'Indicator 2.2 (2015)'!$B$13:$B$15</c:f>
              <c:strCache>
                <c:ptCount val="3"/>
                <c:pt idx="0">
                  <c:v>Lapland</c:v>
                </c:pt>
                <c:pt idx="1">
                  <c:v>Caithness &amp; Sutherland and Ross &amp; Cromarty</c:v>
                </c:pt>
                <c:pt idx="2">
                  <c:v>Landsbyggð</c:v>
                </c:pt>
              </c:strCache>
            </c:strRef>
          </c:cat>
          <c:val>
            <c:numRef>
              <c:f>'Indicator 2.2 (2015)'!$E$13:$E$15</c:f>
              <c:numCache>
                <c:formatCode>0.0</c:formatCode>
                <c:ptCount val="3"/>
                <c:pt idx="0">
                  <c:v>7</c:v>
                </c:pt>
                <c:pt idx="1">
                  <c:v>5</c:v>
                </c:pt>
                <c:pt idx="2">
                  <c:v>6</c:v>
                </c:pt>
              </c:numCache>
            </c:numRef>
          </c:val>
        </c:ser>
        <c:ser>
          <c:idx val="1"/>
          <c:order val="1"/>
          <c:tx>
            <c:strRef>
              <c:f>'Indicator 2.2 (2015)'!$B$69:$E$69</c:f>
              <c:strCache>
                <c:ptCount val="1"/>
                <c:pt idx="0">
                  <c:v>Target 2023</c:v>
                </c:pt>
              </c:strCache>
            </c:strRef>
          </c:tx>
          <c:spPr>
            <a:ln>
              <a:solidFill>
                <a:srgbClr val="FF6600"/>
              </a:solidFill>
            </a:ln>
          </c:spPr>
          <c:marker>
            <c:symbol val="square"/>
            <c:size val="6"/>
            <c:spPr>
              <a:solidFill>
                <a:srgbClr val="FF6600"/>
              </a:solidFill>
              <a:ln>
                <a:solidFill>
                  <a:srgbClr val="F79646">
                    <a:lumMod val="75000"/>
                  </a:srgbClr>
                </a:solidFill>
              </a:ln>
            </c:spPr>
          </c:marker>
          <c:dLbls>
            <c:txPr>
              <a:bodyPr/>
              <a:lstStyle/>
              <a:p>
                <a:pPr>
                  <a:defRPr sz="800">
                    <a:solidFill>
                      <a:srgbClr val="FF6600"/>
                    </a:solidFill>
                  </a:defRPr>
                </a:pPr>
                <a:endParaRPr lang="de-DE"/>
              </a:p>
            </c:txPr>
            <c:dLblPos val="t"/>
            <c:showVal val="1"/>
          </c:dLbls>
          <c:errBars>
            <c:errDir val="y"/>
            <c:errBarType val="both"/>
            <c:errValType val="cust"/>
            <c:plus>
              <c:numRef>
                <c:f>'Indicator 2.2 (2015)'!$F$79:$F$81</c:f>
                <c:numCache>
                  <c:formatCode>General</c:formatCode>
                  <c:ptCount val="3"/>
                  <c:pt idx="0">
                    <c:v>1</c:v>
                  </c:pt>
                  <c:pt idx="1">
                    <c:v>0.5</c:v>
                  </c:pt>
                  <c:pt idx="2">
                    <c:v>0</c:v>
                  </c:pt>
                </c:numCache>
              </c:numRef>
            </c:plus>
            <c:minus>
              <c:numRef>
                <c:f>'Indicator 2.2 (2015)'!$F$79:$F$81</c:f>
                <c:numCache>
                  <c:formatCode>General</c:formatCode>
                  <c:ptCount val="3"/>
                  <c:pt idx="0">
                    <c:v>1</c:v>
                  </c:pt>
                  <c:pt idx="1">
                    <c:v>0.5</c:v>
                  </c:pt>
                  <c:pt idx="2">
                    <c:v>0</c:v>
                  </c:pt>
                </c:numCache>
              </c:numRef>
            </c:minus>
            <c:spPr>
              <a:ln w="19050">
                <a:solidFill>
                  <a:srgbClr val="FF6600"/>
                </a:solidFill>
              </a:ln>
            </c:spPr>
          </c:errBars>
          <c:cat>
            <c:strRef>
              <c:f>'Indicator 2.2 (2015)'!$B$13:$B$15</c:f>
              <c:strCache>
                <c:ptCount val="3"/>
                <c:pt idx="0">
                  <c:v>Lapland</c:v>
                </c:pt>
                <c:pt idx="1">
                  <c:v>Caithness &amp; Sutherland and Ross &amp; Cromarty</c:v>
                </c:pt>
                <c:pt idx="2">
                  <c:v>Landsbyggð</c:v>
                </c:pt>
              </c:strCache>
            </c:strRef>
          </c:cat>
          <c:val>
            <c:numRef>
              <c:f>'Indicator 2.2 (2015)'!$E$79:$E$81</c:f>
              <c:numCache>
                <c:formatCode>0.0</c:formatCode>
                <c:ptCount val="3"/>
                <c:pt idx="0">
                  <c:v>9</c:v>
                </c:pt>
                <c:pt idx="1">
                  <c:v>7.5</c:v>
                </c:pt>
                <c:pt idx="2">
                  <c:v>6</c:v>
                </c:pt>
              </c:numCache>
            </c:numRef>
          </c:val>
        </c:ser>
        <c:marker val="1"/>
        <c:axId val="122925056"/>
        <c:axId val="122926592"/>
      </c:lineChart>
      <c:catAx>
        <c:axId val="122925056"/>
        <c:scaling>
          <c:orientation val="minMax"/>
        </c:scaling>
        <c:axPos val="b"/>
        <c:tickLblPos val="nextTo"/>
        <c:txPr>
          <a:bodyPr/>
          <a:lstStyle/>
          <a:p>
            <a:pPr>
              <a:defRPr sz="900"/>
            </a:pPr>
            <a:endParaRPr lang="de-DE"/>
          </a:p>
        </c:txPr>
        <c:crossAx val="122926592"/>
        <c:crosses val="autoZero"/>
        <c:auto val="1"/>
        <c:lblAlgn val="ctr"/>
        <c:lblOffset val="100"/>
      </c:catAx>
      <c:valAx>
        <c:axId val="122926592"/>
        <c:scaling>
          <c:orientation val="minMax"/>
          <c:max val="10"/>
        </c:scaling>
        <c:axPos val="l"/>
        <c:majorGridlines>
          <c:spPr>
            <a:ln w="3175"/>
          </c:spPr>
        </c:majorGridlines>
        <c:numFmt formatCode="0" sourceLinked="0"/>
        <c:tickLblPos val="nextTo"/>
        <c:txPr>
          <a:bodyPr/>
          <a:lstStyle/>
          <a:p>
            <a:pPr>
              <a:defRPr sz="900"/>
            </a:pPr>
            <a:endParaRPr lang="de-DE"/>
          </a:p>
        </c:txPr>
        <c:crossAx val="122925056"/>
        <c:crosses val="autoZero"/>
        <c:crossBetween val="between"/>
      </c:valAx>
      <c:spPr>
        <a:ln w="3175"/>
      </c:spPr>
    </c:plotArea>
    <c:legend>
      <c:legendPos val="t"/>
      <c:layout/>
      <c:txPr>
        <a:bodyPr/>
        <a:lstStyle/>
        <a:p>
          <a:pPr>
            <a:defRPr sz="900"/>
          </a:pPr>
          <a:endParaRPr lang="de-DE"/>
        </a:p>
      </c:txPr>
    </c:legend>
    <c:plotVisOnly val="1"/>
  </c:chart>
  <c:spPr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AT"/>
  <c:style val="7"/>
  <c:chart>
    <c:plotArea>
      <c:layout/>
      <c:lineChart>
        <c:grouping val="standard"/>
        <c:ser>
          <c:idx val="0"/>
          <c:order val="0"/>
          <c:tx>
            <c:strRef>
              <c:f>'Indicator 2.2 (2015)'!$B$3:$E$3</c:f>
              <c:strCache>
                <c:ptCount val="1"/>
                <c:pt idx="0">
                  <c:v>Baseline 2015</c:v>
                </c:pt>
              </c:strCache>
            </c:strRef>
          </c:tx>
          <c:spPr>
            <a:ln>
              <a:solidFill>
                <a:srgbClr val="009BE0"/>
              </a:solidFill>
            </a:ln>
          </c:spPr>
          <c:marker>
            <c:symbol val="diamond"/>
            <c:size val="6"/>
            <c:spPr>
              <a:solidFill>
                <a:srgbClr val="009BE0"/>
              </a:solidFill>
              <a:ln>
                <a:solidFill>
                  <a:srgbClr val="009BE0"/>
                </a:solidFill>
              </a:ln>
            </c:spPr>
          </c:marker>
          <c:dLbls>
            <c:txPr>
              <a:bodyPr/>
              <a:lstStyle/>
              <a:p>
                <a:pPr>
                  <a:defRPr sz="800">
                    <a:solidFill>
                      <a:srgbClr val="009BE0"/>
                    </a:solidFill>
                  </a:defRPr>
                </a:pPr>
                <a:endParaRPr lang="de-DE"/>
              </a:p>
            </c:txPr>
            <c:dLblPos val="b"/>
            <c:showVal val="1"/>
          </c:dLbls>
          <c:errBars>
            <c:errDir val="y"/>
            <c:errBarType val="both"/>
            <c:errValType val="cust"/>
            <c:plus>
              <c:numRef>
                <c:f>'Indicator 2.2 (2015)'!$F$20:$F$22</c:f>
                <c:numCache>
                  <c:formatCode>General</c:formatCode>
                  <c:ptCount val="3"/>
                  <c:pt idx="0">
                    <c:v>0</c:v>
                  </c:pt>
                  <c:pt idx="1">
                    <c:v>2.5</c:v>
                  </c:pt>
                  <c:pt idx="2">
                    <c:v>2.5</c:v>
                  </c:pt>
                </c:numCache>
              </c:numRef>
            </c:plus>
            <c:minus>
              <c:numRef>
                <c:f>'Indicator 2.2 (2015)'!$F$20:$F$22</c:f>
                <c:numCache>
                  <c:formatCode>General</c:formatCode>
                  <c:ptCount val="3"/>
                  <c:pt idx="0">
                    <c:v>0</c:v>
                  </c:pt>
                  <c:pt idx="1">
                    <c:v>2.5</c:v>
                  </c:pt>
                  <c:pt idx="2">
                    <c:v>2.5</c:v>
                  </c:pt>
                </c:numCache>
              </c:numRef>
            </c:minus>
            <c:spPr>
              <a:ln w="19050">
                <a:solidFill>
                  <a:srgbClr val="009BE0"/>
                </a:solidFill>
              </a:ln>
            </c:spPr>
          </c:errBars>
          <c:cat>
            <c:strRef>
              <c:f>'Indicator 2.2 (2015)'!$B$13:$B$15</c:f>
              <c:strCache>
                <c:ptCount val="3"/>
                <c:pt idx="0">
                  <c:v>Lapland</c:v>
                </c:pt>
                <c:pt idx="1">
                  <c:v>Caithness &amp; Sutherland and Ross &amp; Cromarty</c:v>
                </c:pt>
                <c:pt idx="2">
                  <c:v>Landsbyggð</c:v>
                </c:pt>
              </c:strCache>
            </c:strRef>
          </c:cat>
          <c:val>
            <c:numRef>
              <c:f>'Indicator 2.2 (2015)'!$E$20:$E$22</c:f>
              <c:numCache>
                <c:formatCode>0.0</c:formatCode>
                <c:ptCount val="3"/>
                <c:pt idx="0">
                  <c:v>20</c:v>
                </c:pt>
                <c:pt idx="1">
                  <c:v>12.5</c:v>
                </c:pt>
                <c:pt idx="2">
                  <c:v>17.5</c:v>
                </c:pt>
              </c:numCache>
            </c:numRef>
          </c:val>
        </c:ser>
        <c:ser>
          <c:idx val="1"/>
          <c:order val="1"/>
          <c:tx>
            <c:strRef>
              <c:f>'Indicator 2.2 (2015)'!$B$69:$E$69</c:f>
              <c:strCache>
                <c:ptCount val="1"/>
                <c:pt idx="0">
                  <c:v>Target 2023</c:v>
                </c:pt>
              </c:strCache>
            </c:strRef>
          </c:tx>
          <c:spPr>
            <a:ln>
              <a:solidFill>
                <a:srgbClr val="FF6600"/>
              </a:solidFill>
            </a:ln>
          </c:spPr>
          <c:marker>
            <c:symbol val="square"/>
            <c:size val="6"/>
            <c:spPr>
              <a:solidFill>
                <a:srgbClr val="FF6600"/>
              </a:solidFill>
              <a:ln>
                <a:solidFill>
                  <a:srgbClr val="F79646">
                    <a:lumMod val="75000"/>
                  </a:srgbClr>
                </a:solidFill>
              </a:ln>
            </c:spPr>
          </c:marker>
          <c:dLbls>
            <c:txPr>
              <a:bodyPr/>
              <a:lstStyle/>
              <a:p>
                <a:pPr>
                  <a:defRPr sz="800">
                    <a:solidFill>
                      <a:srgbClr val="FF6600"/>
                    </a:solidFill>
                  </a:defRPr>
                </a:pPr>
                <a:endParaRPr lang="de-DE"/>
              </a:p>
            </c:txPr>
            <c:dLblPos val="t"/>
            <c:showVal val="1"/>
          </c:dLbls>
          <c:errBars>
            <c:errDir val="y"/>
            <c:errBarType val="both"/>
            <c:errValType val="cust"/>
            <c:plus>
              <c:numRef>
                <c:f>'Indicator 2.2 (2015)'!$F$86:$F$88</c:f>
                <c:numCache>
                  <c:formatCode>General</c:formatCode>
                  <c:ptCount val="3"/>
                  <c:pt idx="0">
                    <c:v>0</c:v>
                  </c:pt>
                  <c:pt idx="1">
                    <c:v>0</c:v>
                  </c:pt>
                  <c:pt idx="2">
                    <c:v>2.5</c:v>
                  </c:pt>
                </c:numCache>
              </c:numRef>
            </c:plus>
            <c:minus>
              <c:numRef>
                <c:f>'Indicator 2.2 (2015)'!$F$20:$F$22</c:f>
                <c:numCache>
                  <c:formatCode>General</c:formatCode>
                  <c:ptCount val="3"/>
                  <c:pt idx="0">
                    <c:v>0</c:v>
                  </c:pt>
                  <c:pt idx="1">
                    <c:v>2.5</c:v>
                  </c:pt>
                  <c:pt idx="2">
                    <c:v>2.5</c:v>
                  </c:pt>
                </c:numCache>
              </c:numRef>
            </c:minus>
            <c:spPr>
              <a:ln w="19050">
                <a:solidFill>
                  <a:srgbClr val="FF6600"/>
                </a:solidFill>
              </a:ln>
            </c:spPr>
          </c:errBars>
          <c:cat>
            <c:strRef>
              <c:f>'Indicator 2.2 (2015)'!$B$13:$B$15</c:f>
              <c:strCache>
                <c:ptCount val="3"/>
                <c:pt idx="0">
                  <c:v>Lapland</c:v>
                </c:pt>
                <c:pt idx="1">
                  <c:v>Caithness &amp; Sutherland and Ross &amp; Cromarty</c:v>
                </c:pt>
                <c:pt idx="2">
                  <c:v>Landsbyggð</c:v>
                </c:pt>
              </c:strCache>
            </c:strRef>
          </c:cat>
          <c:val>
            <c:numRef>
              <c:f>'Indicator 2.2 (2015)'!$E$86:$E$88</c:f>
              <c:numCache>
                <c:formatCode>0.0</c:formatCode>
                <c:ptCount val="3"/>
                <c:pt idx="0">
                  <c:v>30</c:v>
                </c:pt>
                <c:pt idx="1">
                  <c:v>20</c:v>
                </c:pt>
                <c:pt idx="2">
                  <c:v>17.5</c:v>
                </c:pt>
              </c:numCache>
            </c:numRef>
          </c:val>
        </c:ser>
        <c:marker val="1"/>
        <c:axId val="123812864"/>
        <c:axId val="123822848"/>
      </c:lineChart>
      <c:catAx>
        <c:axId val="123812864"/>
        <c:scaling>
          <c:orientation val="minMax"/>
        </c:scaling>
        <c:axPos val="b"/>
        <c:tickLblPos val="nextTo"/>
        <c:txPr>
          <a:bodyPr/>
          <a:lstStyle/>
          <a:p>
            <a:pPr>
              <a:defRPr sz="900"/>
            </a:pPr>
            <a:endParaRPr lang="de-DE"/>
          </a:p>
        </c:txPr>
        <c:crossAx val="123822848"/>
        <c:crosses val="autoZero"/>
        <c:auto val="1"/>
        <c:lblAlgn val="ctr"/>
        <c:lblOffset val="100"/>
      </c:catAx>
      <c:valAx>
        <c:axId val="123822848"/>
        <c:scaling>
          <c:orientation val="minMax"/>
        </c:scaling>
        <c:axPos val="l"/>
        <c:majorGridlines>
          <c:spPr>
            <a:ln w="3175"/>
          </c:spPr>
        </c:majorGridlines>
        <c:numFmt formatCode="0" sourceLinked="0"/>
        <c:tickLblPos val="nextTo"/>
        <c:txPr>
          <a:bodyPr/>
          <a:lstStyle/>
          <a:p>
            <a:pPr>
              <a:defRPr sz="900"/>
            </a:pPr>
            <a:endParaRPr lang="de-DE"/>
          </a:p>
        </c:txPr>
        <c:crossAx val="123812864"/>
        <c:crosses val="autoZero"/>
        <c:crossBetween val="between"/>
      </c:valAx>
      <c:spPr>
        <a:ln w="3175"/>
      </c:spPr>
    </c:plotArea>
    <c:legend>
      <c:legendPos val="t"/>
      <c:layout/>
      <c:txPr>
        <a:bodyPr/>
        <a:lstStyle/>
        <a:p>
          <a:pPr>
            <a:defRPr sz="900"/>
          </a:pPr>
          <a:endParaRPr lang="de-DE"/>
        </a:p>
      </c:txPr>
    </c:legend>
    <c:plotVisOnly val="1"/>
  </c:chart>
  <c:spPr>
    <a:ln>
      <a:noFill/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AT"/>
  <c:style val="7"/>
  <c:chart>
    <c:autoTitleDeleted val="1"/>
    <c:plotArea>
      <c:layout/>
      <c:lineChart>
        <c:grouping val="standard"/>
        <c:ser>
          <c:idx val="0"/>
          <c:order val="0"/>
          <c:tx>
            <c:strRef>
              <c:f>'Indicator 2.2 (2015)'!$B$95</c:f>
              <c:strCache>
                <c:ptCount val="1"/>
                <c:pt idx="0">
                  <c:v>Lapland</c:v>
                </c:pt>
              </c:strCache>
            </c:strRef>
          </c:tx>
          <c:spPr>
            <a:ln>
              <a:solidFill>
                <a:srgbClr val="009BE0"/>
              </a:solidFill>
            </a:ln>
          </c:spPr>
          <c:marker>
            <c:symbol val="diamond"/>
            <c:size val="5"/>
            <c:spPr>
              <a:solidFill>
                <a:srgbClr val="009BE0"/>
              </a:solidFill>
              <a:ln w="9525">
                <a:solidFill>
                  <a:srgbClr val="009BE0"/>
                </a:solidFill>
              </a:ln>
            </c:spPr>
          </c:marker>
          <c:dLbls>
            <c:txPr>
              <a:bodyPr/>
              <a:lstStyle/>
              <a:p>
                <a:pPr>
                  <a:defRPr sz="900">
                    <a:solidFill>
                      <a:srgbClr val="009BE0"/>
                    </a:solidFill>
                  </a:defRPr>
                </a:pPr>
                <a:endParaRPr lang="de-DE"/>
              </a:p>
            </c:txPr>
            <c:dLblPos val="b"/>
            <c:showVal val="1"/>
          </c:dLbls>
          <c:cat>
            <c:numRef>
              <c:f>'Indicator 2.2 (2015)'!$G$94:$J$94</c:f>
              <c:numCache>
                <c:formatCode>General</c:formatCode>
                <c:ptCount val="4"/>
                <c:pt idx="0">
                  <c:v>2015</c:v>
                </c:pt>
                <c:pt idx="1">
                  <c:v>2017</c:v>
                </c:pt>
                <c:pt idx="2">
                  <c:v>2019</c:v>
                </c:pt>
                <c:pt idx="3">
                  <c:v>2023</c:v>
                </c:pt>
              </c:numCache>
            </c:numRef>
          </c:cat>
          <c:val>
            <c:numRef>
              <c:f>'Indicator 2.2 (2015)'!$G$95:$J$95</c:f>
              <c:numCache>
                <c:formatCode>0.0</c:formatCode>
                <c:ptCount val="4"/>
                <c:pt idx="0" formatCode="General">
                  <c:v>100</c:v>
                </c:pt>
                <c:pt idx="1">
                  <c:v>103.32549168537221</c:v>
                </c:pt>
                <c:pt idx="2">
                  <c:v>110.70637615780751</c:v>
                </c:pt>
                <c:pt idx="3">
                  <c:v>129.45812267510081</c:v>
                </c:pt>
              </c:numCache>
            </c:numRef>
          </c:val>
        </c:ser>
        <c:ser>
          <c:idx val="1"/>
          <c:order val="1"/>
          <c:tx>
            <c:strRef>
              <c:f>'Indicator 2.2 (2015)'!$B$96</c:f>
              <c:strCache>
                <c:ptCount val="1"/>
                <c:pt idx="0">
                  <c:v>Caithness &amp; Sutherland and Ross &amp; Cromarty</c:v>
                </c:pt>
              </c:strCache>
            </c:strRef>
          </c:tx>
          <c:spPr>
            <a:ln>
              <a:solidFill>
                <a:srgbClr val="8BF1FF"/>
              </a:solidFill>
            </a:ln>
          </c:spPr>
          <c:marker>
            <c:symbol val="square"/>
            <c:size val="5"/>
            <c:spPr>
              <a:solidFill>
                <a:srgbClr val="8BF1FF"/>
              </a:solidFill>
              <a:ln>
                <a:solidFill>
                  <a:srgbClr val="8BF1FF"/>
                </a:solidFill>
              </a:ln>
            </c:spPr>
          </c:marker>
          <c:dLbls>
            <c:txPr>
              <a:bodyPr/>
              <a:lstStyle/>
              <a:p>
                <a:pPr>
                  <a:defRPr sz="900">
                    <a:solidFill>
                      <a:srgbClr val="8BF1FF"/>
                    </a:solidFill>
                  </a:defRPr>
                </a:pPr>
                <a:endParaRPr lang="de-DE"/>
              </a:p>
            </c:txPr>
            <c:dLblPos val="t"/>
            <c:showVal val="1"/>
          </c:dLbls>
          <c:cat>
            <c:numRef>
              <c:f>'Indicator 2.2 (2015)'!$G$94:$J$94</c:f>
              <c:numCache>
                <c:formatCode>General</c:formatCode>
                <c:ptCount val="4"/>
                <c:pt idx="0">
                  <c:v>2015</c:v>
                </c:pt>
                <c:pt idx="1">
                  <c:v>2017</c:v>
                </c:pt>
                <c:pt idx="2">
                  <c:v>2019</c:v>
                </c:pt>
                <c:pt idx="3">
                  <c:v>2023</c:v>
                </c:pt>
              </c:numCache>
            </c:numRef>
          </c:cat>
          <c:val>
            <c:numRef>
              <c:f>'Indicator 2.2 (2015)'!$G$96:$J$96</c:f>
              <c:numCache>
                <c:formatCode>0.0</c:formatCode>
                <c:ptCount val="4"/>
                <c:pt idx="0" formatCode="General">
                  <c:v>100</c:v>
                </c:pt>
                <c:pt idx="1">
                  <c:v>105.49617115215912</c:v>
                </c:pt>
                <c:pt idx="2">
                  <c:v>117.82055329343537</c:v>
                </c:pt>
                <c:pt idx="3">
                  <c:v>149.77738723724039</c:v>
                </c:pt>
              </c:numCache>
            </c:numRef>
          </c:val>
        </c:ser>
        <c:ser>
          <c:idx val="2"/>
          <c:order val="2"/>
          <c:tx>
            <c:strRef>
              <c:f>'Indicator 2.2 (2015)'!$B$97</c:f>
              <c:strCache>
                <c:ptCount val="1"/>
                <c:pt idx="0">
                  <c:v>Landsbyggð</c:v>
                </c:pt>
              </c:strCache>
            </c:strRef>
          </c:tx>
          <c:spPr>
            <a:ln>
              <a:solidFill>
                <a:srgbClr val="009BAF"/>
              </a:solidFill>
            </a:ln>
          </c:spPr>
          <c:marker>
            <c:symbol val="triangle"/>
            <c:size val="5"/>
            <c:spPr>
              <a:solidFill>
                <a:srgbClr val="009BAF"/>
              </a:solidFill>
              <a:ln>
                <a:solidFill>
                  <a:srgbClr val="009BAF"/>
                </a:solidFill>
              </a:ln>
            </c:spPr>
          </c:marker>
          <c:dLbls>
            <c:dLbl>
              <c:idx val="3"/>
              <c:layout>
                <c:manualLayout>
                  <c:x val="-1.6729404127605093E-3"/>
                  <c:y val="-2.1276595744680847E-2"/>
                </c:manualLayout>
              </c:layout>
              <c:dLblPos val="t"/>
              <c:showVal val="1"/>
            </c:dLbl>
            <c:txPr>
              <a:bodyPr/>
              <a:lstStyle/>
              <a:p>
                <a:pPr>
                  <a:defRPr>
                    <a:solidFill>
                      <a:srgbClr val="009BAF"/>
                    </a:solidFill>
                  </a:defRPr>
                </a:pPr>
                <a:endParaRPr lang="de-DE"/>
              </a:p>
            </c:txPr>
            <c:dLblPos val="t"/>
            <c:showVal val="1"/>
          </c:dLbls>
          <c:cat>
            <c:numRef>
              <c:f>'Indicator 2.2 (2015)'!$G$94:$J$94</c:f>
              <c:numCache>
                <c:formatCode>General</c:formatCode>
                <c:ptCount val="4"/>
                <c:pt idx="0">
                  <c:v>2015</c:v>
                </c:pt>
                <c:pt idx="1">
                  <c:v>2017</c:v>
                </c:pt>
                <c:pt idx="2">
                  <c:v>2019</c:v>
                </c:pt>
                <c:pt idx="3">
                  <c:v>2023</c:v>
                </c:pt>
              </c:numCache>
            </c:numRef>
          </c:cat>
          <c:val>
            <c:numRef>
              <c:f>'Indicator 2.2 (2015)'!$G$97:$J$97</c:f>
              <c:numCache>
                <c:formatCode>0.0</c:formatCode>
                <c:ptCount val="4"/>
                <c:pt idx="0" formatCode="General">
                  <c:v>100</c:v>
                </c:pt>
                <c:pt idx="1">
                  <c:v>104.2194533785141</c:v>
                </c:pt>
                <c:pt idx="2">
                  <c:v>112.62446815058928</c:v>
                </c:pt>
                <c:pt idx="3">
                  <c:v>130.05911050311323</c:v>
                </c:pt>
              </c:numCache>
            </c:numRef>
          </c:val>
        </c:ser>
        <c:ser>
          <c:idx val="3"/>
          <c:order val="3"/>
          <c:tx>
            <c:strRef>
              <c:f>'Indicator 2.2 (2015)'!$B$98</c:f>
              <c:strCache>
                <c:ptCount val="1"/>
                <c:pt idx="0">
                  <c:v>All regions</c:v>
                </c:pt>
              </c:strCache>
            </c:strRef>
          </c:tx>
          <c:spPr>
            <a:ln>
              <a:solidFill>
                <a:srgbClr val="FF6600"/>
              </a:solidFill>
            </a:ln>
          </c:spPr>
          <c:marker>
            <c:symbol val="circle"/>
            <c:size val="5"/>
            <c:spPr>
              <a:solidFill>
                <a:srgbClr val="FF6600"/>
              </a:solidFill>
              <a:ln>
                <a:solidFill>
                  <a:srgbClr val="FF6600"/>
                </a:solidFill>
              </a:ln>
            </c:spPr>
          </c:marker>
          <c:dLbls>
            <c:spPr>
              <a:noFill/>
            </c:spPr>
            <c:txPr>
              <a:bodyPr/>
              <a:lstStyle/>
              <a:p>
                <a:pPr>
                  <a:defRPr>
                    <a:solidFill>
                      <a:srgbClr val="FF6600"/>
                    </a:solidFill>
                  </a:defRPr>
                </a:pPr>
                <a:endParaRPr lang="de-DE"/>
              </a:p>
            </c:txPr>
            <c:dLblPos val="t"/>
            <c:showVal val="1"/>
          </c:dLbls>
          <c:cat>
            <c:numRef>
              <c:f>'Indicator 2.2 (2015)'!$G$94:$J$94</c:f>
              <c:numCache>
                <c:formatCode>General</c:formatCode>
                <c:ptCount val="4"/>
                <c:pt idx="0">
                  <c:v>2015</c:v>
                </c:pt>
                <c:pt idx="1">
                  <c:v>2017</c:v>
                </c:pt>
                <c:pt idx="2">
                  <c:v>2019</c:v>
                </c:pt>
                <c:pt idx="3">
                  <c:v>2023</c:v>
                </c:pt>
              </c:numCache>
            </c:numRef>
          </c:cat>
          <c:val>
            <c:numRef>
              <c:f>'Indicator 2.2 (2015)'!$G$98:$J$98</c:f>
              <c:numCache>
                <c:formatCode>0.0</c:formatCode>
                <c:ptCount val="4"/>
                <c:pt idx="0" formatCode="General">
                  <c:v>100</c:v>
                </c:pt>
                <c:pt idx="1">
                  <c:v>104.41313976996405</c:v>
                </c:pt>
                <c:pt idx="2">
                  <c:v>114.24591849842571</c:v>
                </c:pt>
                <c:pt idx="3">
                  <c:v>139.45452482602718</c:v>
                </c:pt>
              </c:numCache>
            </c:numRef>
          </c:val>
        </c:ser>
        <c:marker val="1"/>
        <c:axId val="120869248"/>
        <c:axId val="120870784"/>
      </c:lineChart>
      <c:catAx>
        <c:axId val="120869248"/>
        <c:scaling>
          <c:orientation val="minMax"/>
        </c:scaling>
        <c:axPos val="b"/>
        <c:numFmt formatCode="General" sourceLinked="1"/>
        <c:tickLblPos val="low"/>
        <c:crossAx val="120870784"/>
        <c:crosses val="autoZero"/>
        <c:auto val="1"/>
        <c:lblAlgn val="ctr"/>
        <c:lblOffset val="100"/>
      </c:catAx>
      <c:valAx>
        <c:axId val="120870784"/>
        <c:scaling>
          <c:orientation val="minMax"/>
          <c:max val="150"/>
          <c:min val="100"/>
        </c:scaling>
        <c:axPos val="l"/>
        <c:majorGridlines>
          <c:spPr>
            <a:ln w="3175"/>
            <a:effectLst/>
          </c:spPr>
        </c:majorGridlines>
        <c:numFmt formatCode="0" sourceLinked="0"/>
        <c:tickLblPos val="nextTo"/>
        <c:crossAx val="120869248"/>
        <c:crosses val="autoZero"/>
        <c:crossBetween val="between"/>
        <c:majorUnit val="10"/>
        <c:minorUnit val="0.5"/>
      </c:valAx>
      <c:spPr>
        <a:ln w="6350" cap="sq">
          <a:noFill/>
        </a:ln>
      </c:spPr>
    </c:plotArea>
    <c:legend>
      <c:legendPos val="t"/>
      <c:layout/>
    </c:legend>
    <c:plotVisOnly val="1"/>
  </c:chart>
  <c:spPr>
    <a:ln>
      <a:noFill/>
    </a:ln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65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51165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C50E22CC-43FF-422B-889B-C2FA1597CB70}" type="datetimeFigureOut">
              <a:rPr lang="de-DE" smtClean="0"/>
              <a:pPr/>
              <a:t>29.09.2015</a:t>
            </a:fld>
            <a:endParaRPr lang="de-A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A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860687"/>
            <a:ext cx="5681980" cy="4604861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165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9719598"/>
            <a:ext cx="3077739" cy="51165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480C3C24-BA2C-4A28-A3CA-9A07A45D4FE1}" type="slidenum">
              <a:rPr lang="de-AT" smtClean="0"/>
              <a:pPr/>
              <a:t>‹#›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1928802"/>
            <a:ext cx="6858000" cy="2305056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  <a:latin typeface="DIN" pitchFamily="2" charset="0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4481508"/>
            <a:ext cx="6858000" cy="733442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DIN" pitchFamily="2" charset="0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pic>
        <p:nvPicPr>
          <p:cNvPr id="15" name="Picture 14" descr="NPA_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500826" y="142852"/>
            <a:ext cx="2463505" cy="584262"/>
          </a:xfrm>
          <a:prstGeom prst="rect">
            <a:avLst/>
          </a:prstGeom>
        </p:spPr>
      </p:pic>
      <p:pic>
        <p:nvPicPr>
          <p:cNvPr id="16" name="Picture 15" descr="ERDF_logo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28596" y="6390000"/>
            <a:ext cx="1129917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Inter-programme workshop Interreg–Horizon 2020 Energy Efficiency Call</a:t>
            </a: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4DC5-3AF7-4D18-948E-93C76D18802A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Inter-programme workshop Interreg–Horizon 2020 Energy Efficiency Call</a:t>
            </a: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4DC5-3AF7-4D18-948E-93C76D18802A}" type="slidenum">
              <a:rPr lang="de-AT" smtClean="0"/>
              <a:pPr/>
              <a:t>‹#›</a:t>
            </a:fld>
            <a:endParaRPr lang="de-AT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DIN" pitchFamily="2" charset="0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14612" y="6356350"/>
            <a:ext cx="6000792" cy="365760"/>
          </a:xfrm>
        </p:spPr>
        <p:txBody>
          <a:bodyPr/>
          <a:lstStyle>
            <a:lvl1pPr marL="0" algn="r" defTabSz="914400" rtl="0" eaLnBrk="1" latinLnBrk="0" hangingPunct="1">
              <a:defRPr kumimoji="0" lang="en-GB" sz="1200" kern="1200" smtClean="0">
                <a:solidFill>
                  <a:schemeClr val="tx2"/>
                </a:solidFill>
                <a:latin typeface="DIN" pitchFamily="2" charset="0"/>
                <a:ea typeface="+mn-ea"/>
                <a:cs typeface="+mn-cs"/>
              </a:defRPr>
            </a:lvl1pPr>
          </a:lstStyle>
          <a:p>
            <a:r>
              <a:rPr lang="en-US" dirty="0" smtClean="0"/>
              <a:t>Annual Conference of the Northern Periphery and Arctic </a:t>
            </a:r>
            <a:r>
              <a:rPr lang="en-US" dirty="0" err="1" smtClean="0"/>
              <a:t>Programme</a:t>
            </a:r>
            <a:endParaRPr lang="de-A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latin typeface="DIN" pitchFamily="2" charset="0"/>
              </a:defRPr>
            </a:lvl1pPr>
          </a:lstStyle>
          <a:p>
            <a:fld id="{76F44DC5-3AF7-4D18-948E-93C76D18802A}" type="slidenum">
              <a:rPr lang="de-AT" smtClean="0"/>
              <a:pPr/>
              <a:t>‹#›</a:t>
            </a:fld>
            <a:r>
              <a:rPr lang="de-AT" dirty="0" smtClean="0"/>
              <a:t>/10</a:t>
            </a:r>
            <a:endParaRPr lang="de-AT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defRPr>
                <a:latin typeface="DIN" pitchFamily="2" charset="0"/>
              </a:defRPr>
            </a:lvl1pPr>
            <a:lvl2pPr>
              <a:defRPr>
                <a:latin typeface="DIN" pitchFamily="2" charset="0"/>
              </a:defRPr>
            </a:lvl2pPr>
            <a:lvl3pPr>
              <a:defRPr>
                <a:latin typeface="DIN" pitchFamily="2" charset="0"/>
              </a:defRPr>
            </a:lvl3pPr>
            <a:lvl4pPr>
              <a:defRPr>
                <a:latin typeface="DIN" pitchFamily="2" charset="0"/>
              </a:defRPr>
            </a:lvl4pPr>
            <a:lvl5pPr>
              <a:defRPr>
                <a:latin typeface="DIN" pitchFamily="2" charset="0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Inter-programme workshop Interreg–Horizon 2020 Energy Efficiency Call</a:t>
            </a: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6F44DC5-3AF7-4D18-948E-93C76D18802A}" type="slidenum">
              <a:rPr lang="de-AT" smtClean="0"/>
              <a:pPr/>
              <a:t>‹#›</a:t>
            </a:fld>
            <a:endParaRPr lang="de-AT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Inter-programme workshop Interreg–Horizon 2020 Energy Efficiency Call</a:t>
            </a:r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4DC5-3AF7-4D18-948E-93C76D18802A}" type="slidenum">
              <a:rPr lang="de-AT" smtClean="0"/>
              <a:pPr/>
              <a:t>‹#›</a:t>
            </a:fld>
            <a:endParaRPr lang="de-A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Inter-programme workshop Interreg–Horizon 2020 Energy Efficiency Call</a:t>
            </a:r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4DC5-3AF7-4D18-948E-93C76D18802A}" type="slidenum">
              <a:rPr lang="de-AT" smtClean="0"/>
              <a:pPr/>
              <a:t>‹#›</a:t>
            </a:fld>
            <a:endParaRPr lang="de-AT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Inter-programme workshop Interreg–Horizon 2020 Energy Efficiency Call</a:t>
            </a:r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4DC5-3AF7-4D18-948E-93C76D18802A}" type="slidenum">
              <a:rPr lang="de-AT" smtClean="0"/>
              <a:pPr/>
              <a:t>‹#›</a:t>
            </a:fld>
            <a:endParaRPr lang="de-AT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Inter-programme workshop Interreg–Horizon 2020 Energy Efficiency Call</a:t>
            </a:r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4DC5-3AF7-4D18-948E-93C76D18802A}" type="slidenum">
              <a:rPr lang="de-AT" smtClean="0"/>
              <a:pPr/>
              <a:t>‹#›</a:t>
            </a:fld>
            <a:endParaRPr lang="de-AT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Inter-programme workshop Interreg–Horizon 2020 Energy Efficiency Call</a:t>
            </a:r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4DC5-3AF7-4D18-948E-93C76D18802A}" type="slidenum">
              <a:rPr lang="de-AT" smtClean="0"/>
              <a:pPr/>
              <a:t>‹#›</a:t>
            </a:fld>
            <a:endParaRPr lang="de-AT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Inter-programme workshop Interreg–Horizon 2020 Energy Efficiency Call</a:t>
            </a:r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4DC5-3AF7-4D18-948E-93C76D18802A}" type="slidenum">
              <a:rPr lang="de-AT" smtClean="0"/>
              <a:pPr/>
              <a:t>‹#›</a:t>
            </a:fld>
            <a:endParaRPr lang="de-AT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714612" y="6356350"/>
            <a:ext cx="600079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 b="0">
                <a:solidFill>
                  <a:schemeClr val="tx2"/>
                </a:solidFill>
                <a:latin typeface="DIN" pitchFamily="2" charset="0"/>
              </a:defRPr>
            </a:lvl1pPr>
          </a:lstStyle>
          <a:p>
            <a:r>
              <a:rPr lang="en-US" dirty="0" smtClean="0"/>
              <a:t>Annual Conference of the Northern Periphery and Arctic </a:t>
            </a:r>
            <a:r>
              <a:rPr lang="en-US" dirty="0" err="1" smtClean="0"/>
              <a:t>Programme</a:t>
            </a:r>
            <a:endParaRPr lang="de-AT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6F44DC5-3AF7-4D18-948E-93C76D18802A}" type="slidenum">
              <a:rPr lang="de-AT" smtClean="0"/>
              <a:pPr/>
              <a:t>‹#›</a:t>
            </a:fld>
            <a:endParaRPr lang="de-AT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12" name="Picture 11" descr="NPA_logo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6500826" y="142852"/>
            <a:ext cx="2463505" cy="584262"/>
          </a:xfrm>
          <a:prstGeom prst="rect">
            <a:avLst/>
          </a:prstGeom>
        </p:spPr>
      </p:pic>
      <p:pic>
        <p:nvPicPr>
          <p:cNvPr id="14" name="Picture 13" descr="ERDF_logo.jp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428596" y="6390000"/>
            <a:ext cx="1129917" cy="32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b="1" kern="1200">
          <a:solidFill>
            <a:schemeClr val="tx2"/>
          </a:solidFill>
          <a:latin typeface="DIN" pitchFamily="2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DIN" pitchFamily="2" charset="0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DIN" pitchFamily="2" charset="0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DIN" pitchFamily="2" charset="0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DIN" pitchFamily="2" charset="0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DIN" pitchFamily="2" charset="0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1928802"/>
            <a:ext cx="7219976" cy="2305056"/>
          </a:xfrm>
        </p:spPr>
        <p:txBody>
          <a:bodyPr>
            <a:normAutofit fontScale="90000"/>
          </a:bodyPr>
          <a:lstStyle/>
          <a:p>
            <a:r>
              <a:rPr lang="en-GB" sz="3600" dirty="0" smtClean="0">
                <a:solidFill>
                  <a:srgbClr val="009BE0"/>
                </a:solidFill>
                <a:latin typeface="Calibri" pitchFamily="34" charset="0"/>
              </a:rPr>
              <a:t>Programme result baselines and targets</a:t>
            </a:r>
            <a:br>
              <a:rPr lang="en-GB" sz="3600" dirty="0" smtClean="0">
                <a:solidFill>
                  <a:srgbClr val="009BE0"/>
                </a:solidFill>
                <a:latin typeface="Calibri" pitchFamily="34" charset="0"/>
              </a:rPr>
            </a:br>
            <a:r>
              <a:rPr lang="en-GB" sz="3600" dirty="0" smtClean="0">
                <a:solidFill>
                  <a:srgbClr val="009BE0"/>
                </a:solidFill>
                <a:latin typeface="Calibri" pitchFamily="34" charset="0"/>
              </a:rPr>
              <a:t>- a glimpse into the future</a:t>
            </a:r>
            <a:r>
              <a:rPr lang="en-GB" dirty="0" smtClean="0">
                <a:latin typeface="Calibri" pitchFamily="34" charset="0"/>
              </a:rPr>
              <a:t/>
            </a:r>
            <a:br>
              <a:rPr lang="en-GB" dirty="0" smtClean="0">
                <a:latin typeface="Calibri" pitchFamily="34" charset="0"/>
              </a:rPr>
            </a:br>
            <a:r>
              <a:rPr lang="en-GB" dirty="0" smtClean="0">
                <a:latin typeface="Calibri" pitchFamily="34" charset="0"/>
              </a:rPr>
              <a:t/>
            </a:r>
            <a:br>
              <a:rPr lang="en-GB" dirty="0" smtClean="0">
                <a:latin typeface="Calibri" pitchFamily="34" charset="0"/>
              </a:rPr>
            </a:br>
            <a:r>
              <a:rPr lang="en-GB" dirty="0" smtClean="0">
                <a:latin typeface="Calibri" pitchFamily="34" charset="0"/>
              </a:rPr>
              <a:t/>
            </a:r>
            <a:br>
              <a:rPr lang="en-GB" dirty="0" smtClean="0">
                <a:latin typeface="Calibri" pitchFamily="34" charset="0"/>
              </a:rPr>
            </a:br>
            <a:r>
              <a:rPr lang="en-GB" sz="2200" b="0" dirty="0" smtClean="0">
                <a:latin typeface="Calibri" pitchFamily="34" charset="0"/>
              </a:rPr>
              <a:t>Annual Conference of the Northern Periphery </a:t>
            </a:r>
            <a:br>
              <a:rPr lang="en-GB" sz="2200" b="0" dirty="0" smtClean="0">
                <a:latin typeface="Calibri" pitchFamily="34" charset="0"/>
              </a:rPr>
            </a:br>
            <a:r>
              <a:rPr lang="en-GB" sz="2200" b="0" dirty="0" smtClean="0">
                <a:latin typeface="Calibri" pitchFamily="34" charset="0"/>
              </a:rPr>
              <a:t>and Arctic Programme</a:t>
            </a:r>
            <a:endParaRPr lang="de-AT" sz="2200" b="0" dirty="0">
              <a:latin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786" y="4500570"/>
            <a:ext cx="7358114" cy="71438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Calibri" pitchFamily="34" charset="0"/>
              </a:rPr>
              <a:t>30</a:t>
            </a:r>
            <a:r>
              <a:rPr lang="en-GB" baseline="30000" dirty="0" smtClean="0">
                <a:latin typeface="Calibri" pitchFamily="34" charset="0"/>
              </a:rPr>
              <a:t>th</a:t>
            </a:r>
            <a:r>
              <a:rPr lang="en-GB" dirty="0" smtClean="0">
                <a:latin typeface="Calibri" pitchFamily="34" charset="0"/>
              </a:rPr>
              <a:t> of September 2015, Kuopio/Finland</a:t>
            </a:r>
            <a:endParaRPr lang="de-AT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>
                <a:latin typeface="Calibri" pitchFamily="34" charset="0"/>
              </a:rPr>
              <a:t>Baselines and targets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Annual Conference of the Northern Periphery and Arctic Programme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4DC5-3AF7-4D18-948E-93C76D18802A}" type="slidenum">
              <a:rPr lang="de-AT" smtClean="0">
                <a:latin typeface="Calibri" pitchFamily="34" charset="0"/>
              </a:rPr>
              <a:pPr/>
              <a:t>10</a:t>
            </a:fld>
            <a:r>
              <a:rPr lang="de-AT" dirty="0" smtClean="0">
                <a:latin typeface="Calibri" pitchFamily="34" charset="0"/>
              </a:rPr>
              <a:t>/11</a:t>
            </a:r>
            <a:endParaRPr lang="de-AT" dirty="0">
              <a:latin typeface="Calibri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500174"/>
            <a:ext cx="8229600" cy="2716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>
                <a:latin typeface="Calibri" pitchFamily="34" charset="0"/>
              </a:rPr>
              <a:t>Programme logical framework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Annual Conference of the Northern Periphery and Arctic Programme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4DC5-3AF7-4D18-948E-93C76D18802A}" type="slidenum">
              <a:rPr lang="de-AT" smtClean="0">
                <a:latin typeface="Calibri" pitchFamily="34" charset="0"/>
              </a:rPr>
              <a:pPr/>
              <a:t>11</a:t>
            </a:fld>
            <a:r>
              <a:rPr lang="de-AT" dirty="0" smtClean="0">
                <a:latin typeface="Calibri" pitchFamily="34" charset="0"/>
              </a:rPr>
              <a:t>/11</a:t>
            </a:r>
            <a:endParaRPr lang="de-AT" dirty="0">
              <a:latin typeface="Calibri" pitchFamily="34" charset="0"/>
            </a:endParaRPr>
          </a:p>
        </p:txBody>
      </p:sp>
      <p:pic>
        <p:nvPicPr>
          <p:cNvPr id="6" name="Content Placeholder 5" descr="Programme logical framework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42844" y="1357298"/>
            <a:ext cx="8793957" cy="424559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>
                <a:latin typeface="Calibri" pitchFamily="34" charset="0"/>
              </a:rPr>
              <a:t>The Northern Periphery in 2023?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Annual Conference of the Northern Periphery and Arctic </a:t>
            </a:r>
            <a:r>
              <a:rPr lang="en-US" dirty="0" err="1" smtClean="0">
                <a:latin typeface="Calibri" pitchFamily="34" charset="0"/>
              </a:rPr>
              <a:t>Programme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4DC5-3AF7-4D18-948E-93C76D18802A}" type="slidenum">
              <a:rPr lang="de-AT" smtClean="0">
                <a:latin typeface="Calibri" pitchFamily="34" charset="0"/>
              </a:rPr>
              <a:pPr/>
              <a:t>2</a:t>
            </a:fld>
            <a:r>
              <a:rPr lang="de-AT" dirty="0" smtClean="0">
                <a:latin typeface="Calibri" pitchFamily="34" charset="0"/>
              </a:rPr>
              <a:t>/11</a:t>
            </a:r>
            <a:endParaRPr lang="de-AT" dirty="0">
              <a:latin typeface="Calibri" pitchFamily="34" charset="0"/>
            </a:endParaRPr>
          </a:p>
        </p:txBody>
      </p:sp>
      <p:pic>
        <p:nvPicPr>
          <p:cNvPr id="9" name="Content Placeholder 8" descr="crystall_ball_bear Kopie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071670" y="1428736"/>
            <a:ext cx="5080000" cy="4292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>
                <a:latin typeface="Calibri" pitchFamily="34" charset="0"/>
              </a:rPr>
              <a:t>Rationale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Annual Conference of the Northern Periphery and Arctic Programme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4DC5-3AF7-4D18-948E-93C76D18802A}" type="slidenum">
              <a:rPr lang="de-AT" smtClean="0">
                <a:latin typeface="Calibri" pitchFamily="34" charset="0"/>
              </a:rPr>
              <a:pPr/>
              <a:t>3</a:t>
            </a:fld>
            <a:r>
              <a:rPr lang="de-AT" dirty="0" smtClean="0">
                <a:latin typeface="Calibri" pitchFamily="34" charset="0"/>
              </a:rPr>
              <a:t>/11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GB" dirty="0" smtClean="0">
                <a:latin typeface="Calibri" pitchFamily="34" charset="0"/>
              </a:rPr>
              <a:t>Programme has to demonstrate that its projects have a direct, positive and measurable impact in the programme territory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GB" dirty="0" smtClean="0">
                <a:latin typeface="Calibri" pitchFamily="34" charset="0"/>
              </a:rPr>
              <a:t>Focus of the programme on the remotest, most rural and sparsely populated region within the programme territory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GB" dirty="0" smtClean="0">
                <a:latin typeface="Calibri" pitchFamily="34" charset="0"/>
              </a:rPr>
              <a:t>Lack of consistent and timely statistical data on regional level</a:t>
            </a:r>
          </a:p>
          <a:p>
            <a:pPr>
              <a:buNone/>
            </a:pPr>
            <a:endParaRPr lang="en-GB" dirty="0" smtClean="0">
              <a:latin typeface="Calibri" pitchFamily="34" charset="0"/>
            </a:endParaRPr>
          </a:p>
          <a:p>
            <a:endParaRPr lang="de-AT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>
                <a:latin typeface="Calibri" pitchFamily="34" charset="0"/>
              </a:rPr>
              <a:t>Selection of experts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Annual Conference of the Northern Periphery and Arctic Programme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4DC5-3AF7-4D18-948E-93C76D18802A}" type="slidenum">
              <a:rPr lang="de-AT" smtClean="0">
                <a:latin typeface="Calibri" pitchFamily="34" charset="0"/>
              </a:rPr>
              <a:pPr/>
              <a:t>4</a:t>
            </a:fld>
            <a:r>
              <a:rPr lang="de-AT" dirty="0" smtClean="0">
                <a:latin typeface="Calibri" pitchFamily="34" charset="0"/>
              </a:rPr>
              <a:t>/11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>
                <a:latin typeface="Calibri" pitchFamily="34" charset="0"/>
              </a:rPr>
              <a:t>Experts have</a:t>
            </a:r>
            <a:endParaRPr lang="de-AT" dirty="0" smtClean="0">
              <a:latin typeface="Calibri" pitchFamily="34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GB" dirty="0" smtClean="0">
                <a:latin typeface="Calibri" pitchFamily="34" charset="0"/>
              </a:rPr>
              <a:t>detailed insight into the regional situation regarding innovativeness and internationalisation of SMEs, entrepreneurship, telemedicine, building energy performance or sustainable environmental management.</a:t>
            </a:r>
            <a:endParaRPr lang="de-AT" dirty="0" smtClean="0">
              <a:latin typeface="Calibri" pitchFamily="34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GB" dirty="0" smtClean="0">
                <a:latin typeface="Calibri" pitchFamily="34" charset="0"/>
              </a:rPr>
              <a:t>strong regional ties</a:t>
            </a:r>
            <a:endParaRPr lang="de-AT" dirty="0" smtClean="0">
              <a:latin typeface="Calibri" pitchFamily="34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GB" dirty="0" smtClean="0">
                <a:latin typeface="Calibri" pitchFamily="34" charset="0"/>
              </a:rPr>
              <a:t>well-established links with the end beneficiaries of project interventions (e.g., SMEs, health care workers, local public authorities, etc.)</a:t>
            </a:r>
            <a:endParaRPr lang="de-AT" dirty="0" smtClean="0">
              <a:latin typeface="Calibri" pitchFamily="34" charset="0"/>
            </a:endParaRPr>
          </a:p>
          <a:p>
            <a:pPr>
              <a:buNone/>
            </a:pPr>
            <a:endParaRPr lang="de-AT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>
                <a:latin typeface="Calibri" pitchFamily="34" charset="0"/>
              </a:rPr>
              <a:t>Selection of regions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Annual Conference of the Northern Periphery and Arctic </a:t>
            </a:r>
            <a:r>
              <a:rPr lang="en-US" dirty="0" err="1" smtClean="0">
                <a:latin typeface="Calibri" pitchFamily="34" charset="0"/>
              </a:rPr>
              <a:t>Programme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4DC5-3AF7-4D18-948E-93C76D18802A}" type="slidenum">
              <a:rPr lang="de-AT" smtClean="0">
                <a:latin typeface="Calibri" pitchFamily="34" charset="0"/>
              </a:rPr>
              <a:pPr/>
              <a:t>5</a:t>
            </a:fld>
            <a:r>
              <a:rPr lang="de-AT" dirty="0" smtClean="0">
                <a:latin typeface="Calibri" pitchFamily="34" charset="0"/>
              </a:rPr>
              <a:t>/11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GB" dirty="0" smtClean="0">
                <a:latin typeface="Calibri" pitchFamily="34" charset="0"/>
              </a:rPr>
              <a:t>Sample regions are selected based on the NUTS 3 statistical areas</a:t>
            </a:r>
            <a:endParaRPr lang="de-AT" dirty="0" smtClean="0">
              <a:latin typeface="Calibri" pitchFamily="34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de-AT" dirty="0" smtClean="0">
                <a:latin typeface="Calibri" pitchFamily="34" charset="0"/>
              </a:rPr>
              <a:t>The remotest and most sparsely populated regions within each country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de-AT" dirty="0" smtClean="0">
                <a:latin typeface="Calibri" pitchFamily="34" charset="0"/>
              </a:rPr>
              <a:t>One region from Scandinavia, one region from the British Isles, one region/country from the North-Atlantic Space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de-AT" dirty="0" smtClean="0">
                <a:latin typeface="Calibri" pitchFamily="34" charset="0"/>
              </a:rPr>
              <a:t>Capture </a:t>
            </a:r>
            <a:r>
              <a:rPr lang="en-GB" dirty="0" smtClean="0">
                <a:latin typeface="Calibri" pitchFamily="34" charset="0"/>
              </a:rPr>
              <a:t>the range of socio-economic conditions across the programme area by reference to indicator-specific statistical data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GB" dirty="0" smtClean="0">
                <a:latin typeface="Calibri" pitchFamily="34" charset="0"/>
              </a:rPr>
              <a:t>Balanced representation of the eight programme countries</a:t>
            </a:r>
            <a:endParaRPr lang="de-AT" dirty="0" smtClean="0">
              <a:latin typeface="Calibri" pitchFamily="34" charset="0"/>
            </a:endParaRPr>
          </a:p>
          <a:p>
            <a:pPr>
              <a:buNone/>
            </a:pPr>
            <a:endParaRPr lang="de-AT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>
                <a:latin typeface="Calibri" pitchFamily="34" charset="0"/>
              </a:rPr>
              <a:t>Result indicator scoreboards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Annual Conference of the Northern Periphery and Arctic Programme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4DC5-3AF7-4D18-948E-93C76D18802A}" type="slidenum">
              <a:rPr lang="de-AT" smtClean="0">
                <a:latin typeface="Calibri" pitchFamily="34" charset="0"/>
              </a:rPr>
              <a:pPr/>
              <a:t>6</a:t>
            </a:fld>
            <a:r>
              <a:rPr lang="de-AT" dirty="0" smtClean="0">
                <a:latin typeface="Calibri" pitchFamily="34" charset="0"/>
              </a:rPr>
              <a:t>/11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2">
              <a:buNone/>
            </a:pPr>
            <a:endParaRPr lang="de-AT" sz="3200" dirty="0" smtClean="0">
              <a:latin typeface="Calibri" pitchFamily="34" charset="0"/>
            </a:endParaRPr>
          </a:p>
          <a:p>
            <a:pPr lvl="2">
              <a:buNone/>
            </a:pPr>
            <a:r>
              <a:rPr lang="de-AT" sz="3200" dirty="0" smtClean="0">
                <a:latin typeface="Calibri" pitchFamily="34" charset="0"/>
              </a:rPr>
              <a:t>+ Composite indicator</a:t>
            </a:r>
          </a:p>
          <a:p>
            <a:pPr lvl="2">
              <a:buNone/>
            </a:pPr>
            <a:r>
              <a:rPr lang="de-AT" sz="3200" dirty="0" smtClean="0">
                <a:latin typeface="Calibri" pitchFamily="34" charset="0"/>
              </a:rPr>
              <a:t>+ contextual information on external factors likely to affect the composite indicator</a:t>
            </a:r>
          </a:p>
          <a:p>
            <a:pPr lvl="2">
              <a:buNone/>
            </a:pPr>
            <a:r>
              <a:rPr lang="de-AT" sz="3200" u="sng" dirty="0" smtClean="0">
                <a:latin typeface="Calibri" pitchFamily="34" charset="0"/>
              </a:rPr>
              <a:t>+ anecdotal evidence of change</a:t>
            </a:r>
          </a:p>
          <a:p>
            <a:pPr lvl="2">
              <a:buNone/>
            </a:pPr>
            <a:r>
              <a:rPr lang="de-AT" sz="3200" b="1" dirty="0" smtClean="0">
                <a:latin typeface="Calibri" pitchFamily="34" charset="0"/>
              </a:rPr>
              <a:t>= Indicator scoreboard</a:t>
            </a:r>
            <a:endParaRPr lang="de-AT" sz="32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>
                <a:latin typeface="Calibri" pitchFamily="34" charset="0"/>
              </a:rPr>
              <a:t>Criteria for choosing indicators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Annual Conference of the Northern Periphery and Arctic Programme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4DC5-3AF7-4D18-948E-93C76D18802A}" type="slidenum">
              <a:rPr lang="de-AT" smtClean="0">
                <a:latin typeface="Calibri" pitchFamily="34" charset="0"/>
              </a:rPr>
              <a:pPr/>
              <a:t>7</a:t>
            </a:fld>
            <a:r>
              <a:rPr lang="de-AT" dirty="0" smtClean="0">
                <a:latin typeface="Calibri" pitchFamily="34" charset="0"/>
              </a:rPr>
              <a:t>/11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lnSpc>
                <a:spcPct val="110000"/>
              </a:lnSpc>
              <a:spcBef>
                <a:spcPts val="1200"/>
              </a:spcBef>
            </a:pPr>
            <a:r>
              <a:rPr lang="en-GB" dirty="0" smtClean="0">
                <a:latin typeface="Calibri" pitchFamily="34" charset="0"/>
              </a:rPr>
              <a:t>‘What we measure’ should be in line with ‘what we can influence’ as a cooperation programme, with a limited budget, and within a limited time period. </a:t>
            </a:r>
          </a:p>
          <a:p>
            <a:pPr lvl="0">
              <a:lnSpc>
                <a:spcPct val="110000"/>
              </a:lnSpc>
              <a:spcBef>
                <a:spcPts val="1200"/>
              </a:spcBef>
            </a:pPr>
            <a:r>
              <a:rPr lang="en-GB" dirty="0" smtClean="0">
                <a:latin typeface="Calibri" pitchFamily="34" charset="0"/>
              </a:rPr>
              <a:t>Wherever applicable, we should use existing definitions and methodologies, to warrant the indicators’ comparability with other European studies. </a:t>
            </a:r>
            <a:endParaRPr lang="da-DK" dirty="0" smtClean="0">
              <a:latin typeface="Calibri" pitchFamily="34" charset="0"/>
            </a:endParaRPr>
          </a:p>
          <a:p>
            <a:pPr lvl="0">
              <a:lnSpc>
                <a:spcPct val="110000"/>
              </a:lnSpc>
              <a:spcBef>
                <a:spcPts val="1200"/>
              </a:spcBef>
            </a:pPr>
            <a:r>
              <a:rPr lang="en-GB" dirty="0" smtClean="0">
                <a:latin typeface="Calibri" pitchFamily="34" charset="0"/>
              </a:rPr>
              <a:t>Our experts should be able to assess the indicators without too much guessing involved.</a:t>
            </a:r>
            <a:endParaRPr lang="da-DK" dirty="0" smtClean="0">
              <a:latin typeface="Calibri" pitchFamily="34" charset="0"/>
            </a:endParaRPr>
          </a:p>
          <a:p>
            <a:endParaRPr lang="de-AT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000" dirty="0" smtClean="0">
                <a:latin typeface="Calibri" pitchFamily="34" charset="0"/>
              </a:rPr>
              <a:t>Indicator 2.2 “Internationalisation of SMEs“</a:t>
            </a:r>
            <a:endParaRPr lang="en-GB" sz="3000" dirty="0">
              <a:latin typeface="Calibri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Annual Conference of the Northern Periphery and Arctic Programme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4DC5-3AF7-4D18-948E-93C76D18802A}" type="slidenum">
              <a:rPr lang="de-AT" smtClean="0">
                <a:latin typeface="Calibri" pitchFamily="34" charset="0"/>
              </a:rPr>
              <a:pPr/>
              <a:t>8</a:t>
            </a:fld>
            <a:r>
              <a:rPr lang="de-AT" dirty="0" smtClean="0">
                <a:latin typeface="Calibri" pitchFamily="34" charset="0"/>
              </a:rPr>
              <a:t>/11</a:t>
            </a:r>
            <a:endParaRPr lang="de-AT" dirty="0">
              <a:latin typeface="Calibri" pitchFamily="34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285720" y="1357298"/>
          <a:ext cx="2928958" cy="253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5929322" y="1357298"/>
          <a:ext cx="2928958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3071802" y="3643314"/>
          <a:ext cx="3214710" cy="2543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357554" y="1857364"/>
            <a:ext cx="27146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Availability of business support </a:t>
            </a:r>
            <a:r>
              <a:rPr lang="en-US" dirty="0" err="1" smtClean="0">
                <a:latin typeface="Calibri" pitchFamily="34" charset="0"/>
              </a:rPr>
              <a:t>programmes</a:t>
            </a:r>
            <a:r>
              <a:rPr lang="en-US" dirty="0" smtClean="0">
                <a:latin typeface="Calibri" pitchFamily="34" charset="0"/>
              </a:rPr>
              <a:t> to facilitate access to new markets for regional SMEs [0;10]</a:t>
            </a:r>
          </a:p>
          <a:p>
            <a:r>
              <a:rPr lang="en-US" dirty="0" smtClean="0">
                <a:latin typeface="Calibri" pitchFamily="34" charset="0"/>
                <a:sym typeface="Wingdings 3"/>
              </a:rPr>
              <a:t>	    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7158" y="3889252"/>
            <a:ext cx="27146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  <a:sym typeface="Wingdings 3"/>
              </a:rPr>
              <a:t>	    </a:t>
            </a:r>
          </a:p>
          <a:p>
            <a:r>
              <a:rPr lang="en-US" dirty="0" smtClean="0">
                <a:latin typeface="Calibri" pitchFamily="34" charset="0"/>
              </a:rPr>
              <a:t>Share of SMEs in the region engaged in one or more </a:t>
            </a:r>
            <a:r>
              <a:rPr lang="en-US" dirty="0" err="1" smtClean="0">
                <a:latin typeface="Calibri" pitchFamily="34" charset="0"/>
              </a:rPr>
              <a:t>transboundary</a:t>
            </a:r>
            <a:r>
              <a:rPr lang="en-US" dirty="0" smtClean="0">
                <a:latin typeface="Calibri" pitchFamily="34" charset="0"/>
              </a:rPr>
              <a:t> inter-enterprise cooperation [0;100%]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86512" y="3929066"/>
            <a:ext cx="27146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  <a:sym typeface="Wingdings 3"/>
              </a:rPr>
              <a:t>	    </a:t>
            </a:r>
          </a:p>
          <a:p>
            <a:r>
              <a:rPr lang="en-US" dirty="0" smtClean="0">
                <a:latin typeface="Calibri" pitchFamily="34" charset="0"/>
              </a:rPr>
              <a:t>Uptake of business support </a:t>
            </a:r>
            <a:r>
              <a:rPr lang="en-US" dirty="0" err="1" smtClean="0">
                <a:latin typeface="Calibri" pitchFamily="34" charset="0"/>
              </a:rPr>
              <a:t>programmes</a:t>
            </a:r>
            <a:r>
              <a:rPr lang="en-US" dirty="0" smtClean="0">
                <a:latin typeface="Calibri" pitchFamily="34" charset="0"/>
              </a:rPr>
              <a:t> to facilitate access to new markets for regional SMEs [0;10]</a:t>
            </a:r>
            <a:endParaRPr lang="de-AT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3000" dirty="0" smtClean="0">
                <a:latin typeface="Calibri" pitchFamily="34" charset="0"/>
              </a:rPr>
              <a:t>Indicator 2.2 „Internationalisation of SMEs“</a:t>
            </a:r>
            <a:endParaRPr lang="de-AT" sz="3000" dirty="0">
              <a:latin typeface="Calibri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Calibri" pitchFamily="34" charset="0"/>
              </a:rPr>
              <a:t>Annual Conference of the Northern Periphery and Arctic Programme</a:t>
            </a:r>
            <a:endParaRPr lang="de-AT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44DC5-3AF7-4D18-948E-93C76D18802A}" type="slidenum">
              <a:rPr lang="de-AT" smtClean="0">
                <a:latin typeface="Calibri" pitchFamily="34" charset="0"/>
              </a:rPr>
              <a:pPr/>
              <a:t>9</a:t>
            </a:fld>
            <a:r>
              <a:rPr lang="de-AT" dirty="0" smtClean="0">
                <a:latin typeface="Calibri" pitchFamily="34" charset="0"/>
              </a:rPr>
              <a:t>/11</a:t>
            </a:r>
            <a:endParaRPr lang="de-AT" dirty="0">
              <a:latin typeface="Calibri" pitchFamily="34" charset="0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500034" y="1500174"/>
          <a:ext cx="8143932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410</Words>
  <Application>Microsoft Office PowerPoint</Application>
  <PresentationFormat>On-screen Show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Origin</vt:lpstr>
      <vt:lpstr>Programme result baselines and targets - a glimpse into the future   Annual Conference of the Northern Periphery  and Arctic Programme</vt:lpstr>
      <vt:lpstr>The Northern Periphery in 2023?</vt:lpstr>
      <vt:lpstr>Rationale</vt:lpstr>
      <vt:lpstr>Selection of experts</vt:lpstr>
      <vt:lpstr>Selection of regions</vt:lpstr>
      <vt:lpstr>Result indicator scoreboards</vt:lpstr>
      <vt:lpstr>Criteria for choosing indicators</vt:lpstr>
      <vt:lpstr>Indicator 2.2 “Internationalisation of SMEs“</vt:lpstr>
      <vt:lpstr>Indicator 2.2 „Internationalisation of SMEs“</vt:lpstr>
      <vt:lpstr>Baselines and targets</vt:lpstr>
      <vt:lpstr>Programme logical framework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Nathalie Wergles</dc:creator>
  <cp:lastModifiedBy>Nathalie Wergles</cp:lastModifiedBy>
  <cp:revision>238</cp:revision>
  <dcterms:created xsi:type="dcterms:W3CDTF">2014-11-06T18:04:09Z</dcterms:created>
  <dcterms:modified xsi:type="dcterms:W3CDTF">2015-09-29T17:26:14Z</dcterms:modified>
</cp:coreProperties>
</file>