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0" r:id="rId2"/>
  </p:sldMasterIdLst>
  <p:sldIdLst>
    <p:sldId id="256" r:id="rId3"/>
    <p:sldId id="257" r:id="rId4"/>
    <p:sldId id="261" r:id="rId5"/>
    <p:sldId id="262" r:id="rId6"/>
    <p:sldId id="263" r:id="rId7"/>
    <p:sldId id="275" r:id="rId8"/>
    <p:sldId id="265" r:id="rId9"/>
    <p:sldId id="266" r:id="rId10"/>
    <p:sldId id="264" r:id="rId11"/>
    <p:sldId id="267" r:id="rId12"/>
    <p:sldId id="268" r:id="rId13"/>
    <p:sldId id="269" r:id="rId14"/>
    <p:sldId id="270" r:id="rId15"/>
    <p:sldId id="271" r:id="rId16"/>
    <p:sldId id="274" r:id="rId17"/>
    <p:sldId id="259" r:id="rId1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3114A8D-D2E1-4418-A028-65A385298669}">
          <p14:sldIdLst>
            <p14:sldId id="256"/>
            <p14:sldId id="257"/>
            <p14:sldId id="261"/>
            <p14:sldId id="262"/>
            <p14:sldId id="263"/>
            <p14:sldId id="275"/>
            <p14:sldId id="265"/>
            <p14:sldId id="266"/>
            <p14:sldId id="264"/>
            <p14:sldId id="267"/>
            <p14:sldId id="268"/>
            <p14:sldId id="269"/>
            <p14:sldId id="270"/>
            <p14:sldId id="271"/>
            <p14:sldId id="274"/>
            <p14:sldId id="259"/>
          </p14:sldIdLst>
        </p14:section>
      </p14:sectionLst>
    </p:ext>
    <p:ext uri="{EFAFB233-063F-42B5-8137-9DF3F51BA10A}">
      <p15:sldGuideLst xmlns:p15="http://schemas.microsoft.com/office/powerpoint/2012/main">
        <p15:guide id="1" orient="horz" pos="1026">
          <p15:clr>
            <a:srgbClr val="A4A3A4"/>
          </p15:clr>
        </p15:guide>
        <p15:guide id="2" orient="horz" pos="3657">
          <p15:clr>
            <a:srgbClr val="A4A3A4"/>
          </p15:clr>
        </p15:guide>
        <p15:guide id="3" orient="horz" pos="1706">
          <p15:clr>
            <a:srgbClr val="A4A3A4"/>
          </p15:clr>
        </p15:guide>
        <p15:guide id="4" orient="horz" pos="754">
          <p15:clr>
            <a:srgbClr val="A4A3A4"/>
          </p15:clr>
        </p15:guide>
        <p15:guide id="5" orient="horz" pos="255">
          <p15:clr>
            <a:srgbClr val="A4A3A4"/>
          </p15:clr>
        </p15:guide>
        <p15:guide id="6" orient="horz" pos="1480">
          <p15:clr>
            <a:srgbClr val="A4A3A4"/>
          </p15:clr>
        </p15:guide>
        <p15:guide id="7" pos="4921">
          <p15:clr>
            <a:srgbClr val="A4A3A4"/>
          </p15:clr>
        </p15:guide>
        <p15:guide id="8" pos="839">
          <p15:clr>
            <a:srgbClr val="A4A3A4"/>
          </p15:clr>
        </p15:guide>
        <p15:guide id="9" pos="340">
          <p15:clr>
            <a:srgbClr val="A4A3A4"/>
          </p15:clr>
        </p15:guide>
        <p15:guide id="10" pos="5420">
          <p15:clr>
            <a:srgbClr val="A4A3A4"/>
          </p15:clr>
        </p15:guide>
        <p15:guide id="11" pos="2154">
          <p15:clr>
            <a:srgbClr val="A4A3A4"/>
          </p15:clr>
        </p15:guide>
        <p15:guide id="12" pos="31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A6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52"/>
      </p:cViewPr>
      <p:guideLst>
        <p:guide orient="horz" pos="1026"/>
        <p:guide orient="horz" pos="3657"/>
        <p:guide orient="horz" pos="1706"/>
        <p:guide orient="horz" pos="754"/>
        <p:guide orient="horz" pos="255"/>
        <p:guide orient="horz" pos="1480"/>
        <p:guide pos="4921"/>
        <p:guide pos="839"/>
        <p:guide pos="340"/>
        <p:guide pos="5420"/>
        <p:guide pos="2154"/>
        <p:guide pos="31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3611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 punktlista">
    <p:spTree>
      <p:nvGrpSpPr>
        <p:cNvPr id="1" name=""/>
        <p:cNvGrpSpPr/>
        <p:nvPr/>
      </p:nvGrpSpPr>
      <p:grpSpPr>
        <a:xfrm>
          <a:off x="0" y="0"/>
          <a:ext cx="0" cy="0"/>
          <a:chOff x="0" y="0"/>
          <a:chExt cx="0" cy="0"/>
        </a:xfrm>
      </p:grpSpPr>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sp>
        <p:nvSpPr>
          <p:cNvPr id="7" name="Platshållare för rubrik 2"/>
          <p:cNvSpPr>
            <a:spLocks noGrp="1"/>
          </p:cNvSpPr>
          <p:nvPr>
            <p:ph type="title" hasCustomPrompt="1"/>
          </p:nvPr>
        </p:nvSpPr>
        <p:spPr>
          <a:xfrm>
            <a:off x="1331913" y="1603368"/>
            <a:ext cx="6480175" cy="745512"/>
          </a:xfrm>
          <a:prstGeom prst="rect">
            <a:avLst/>
          </a:prstGeom>
        </p:spPr>
        <p:txBody>
          <a:bodyPr vert="horz" lIns="91440" tIns="45720" rIns="91440" bIns="45720" rtlCol="0" anchor="ctr">
            <a:noAutofit/>
          </a:bodyPr>
          <a:lstStyle>
            <a:lvl1pPr algn="l">
              <a:defRPr b="1"/>
            </a:lvl1pPr>
          </a:lstStyle>
          <a:p>
            <a:r>
              <a:rPr lang="sv-SE" dirty="0" smtClean="0"/>
              <a:t>Klicka här rubrik</a:t>
            </a:r>
            <a:endParaRPr lang="sv-SE" dirty="0"/>
          </a:p>
        </p:txBody>
      </p:sp>
      <p:sp>
        <p:nvSpPr>
          <p:cNvPr id="3" name="Platshållare för text 2"/>
          <p:cNvSpPr>
            <a:spLocks noGrp="1"/>
          </p:cNvSpPr>
          <p:nvPr>
            <p:ph type="body" sz="quarter" idx="13"/>
          </p:nvPr>
        </p:nvSpPr>
        <p:spPr>
          <a:xfrm>
            <a:off x="1331913" y="2708275"/>
            <a:ext cx="6480175" cy="3097213"/>
          </a:xfrm>
          <a:prstGeom prst="rect">
            <a:avLst/>
          </a:prstGeom>
        </p:spPr>
        <p:txBody>
          <a:bodyPr/>
          <a:lstStyle>
            <a:lvl1pPr>
              <a:buClr>
                <a:srgbClr val="00A6EB"/>
              </a:buClr>
              <a:defRPr sz="2800"/>
            </a:lvl1pPr>
          </a:lstStyle>
          <a:p>
            <a:pPr lvl="0"/>
            <a:endParaRPr lang="sv-SE" dirty="0"/>
          </a:p>
        </p:txBody>
      </p:sp>
    </p:spTree>
    <p:extLst>
      <p:ext uri="{BB962C8B-B14F-4D97-AF65-F5344CB8AC3E}">
        <p14:creationId xmlns:p14="http://schemas.microsoft.com/office/powerpoint/2010/main" val="19168920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Bild">
    <p:spTree>
      <p:nvGrpSpPr>
        <p:cNvPr id="1" name=""/>
        <p:cNvGrpSpPr/>
        <p:nvPr/>
      </p:nvGrpSpPr>
      <p:grpSpPr>
        <a:xfrm>
          <a:off x="0" y="0"/>
          <a:ext cx="0" cy="0"/>
          <a:chOff x="0" y="0"/>
          <a:chExt cx="0" cy="0"/>
        </a:xfrm>
      </p:grpSpPr>
      <p:sp>
        <p:nvSpPr>
          <p:cNvPr id="6" name="Platshållare för rubrik 2"/>
          <p:cNvSpPr>
            <a:spLocks noGrp="1"/>
          </p:cNvSpPr>
          <p:nvPr>
            <p:ph type="title" hasCustomPrompt="1"/>
          </p:nvPr>
        </p:nvSpPr>
        <p:spPr>
          <a:xfrm>
            <a:off x="1331913" y="1603368"/>
            <a:ext cx="6480175" cy="745512"/>
          </a:xfrm>
          <a:prstGeom prst="rect">
            <a:avLst/>
          </a:prstGeom>
        </p:spPr>
        <p:txBody>
          <a:bodyPr vert="horz" lIns="91440" tIns="45720" rIns="91440" bIns="45720" rtlCol="0" anchor="ctr">
            <a:noAutofit/>
          </a:bodyPr>
          <a:lstStyle>
            <a:lvl1pPr algn="l">
              <a:defRPr b="1"/>
            </a:lvl1pPr>
          </a:lstStyle>
          <a:p>
            <a:r>
              <a:rPr lang="sv-SE" dirty="0" smtClean="0"/>
              <a:t>Klicka här rubrik</a:t>
            </a:r>
            <a:endParaRPr lang="sv-SE" dirty="0"/>
          </a:p>
        </p:txBody>
      </p:sp>
      <p:pic>
        <p:nvPicPr>
          <p:cNvPr id="7" name="Bildobjekt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29209" y="2708275"/>
            <a:ext cx="6480175" cy="3097213"/>
          </a:xfrm>
          <a:prstGeom prst="rect">
            <a:avLst/>
          </a:prstGeom>
        </p:spPr>
      </p:pic>
    </p:spTree>
    <p:extLst>
      <p:ext uri="{BB962C8B-B14F-4D97-AF65-F5344CB8AC3E}">
        <p14:creationId xmlns:p14="http://schemas.microsoft.com/office/powerpoint/2010/main" val="38845828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sp Rubrik + punktlista + Bild">
    <p:spTree>
      <p:nvGrpSpPr>
        <p:cNvPr id="1" name=""/>
        <p:cNvGrpSpPr/>
        <p:nvPr/>
      </p:nvGrpSpPr>
      <p:grpSpPr>
        <a:xfrm>
          <a:off x="0" y="0"/>
          <a:ext cx="0" cy="0"/>
          <a:chOff x="0" y="0"/>
          <a:chExt cx="0" cy="0"/>
        </a:xfrm>
      </p:grpSpPr>
      <p:sp>
        <p:nvSpPr>
          <p:cNvPr id="3" name="Platshållare för rubrik 2"/>
          <p:cNvSpPr>
            <a:spLocks noGrp="1"/>
          </p:cNvSpPr>
          <p:nvPr>
            <p:ph type="title" hasCustomPrompt="1"/>
          </p:nvPr>
        </p:nvSpPr>
        <p:spPr>
          <a:xfrm>
            <a:off x="1331913" y="1603367"/>
            <a:ext cx="3240087" cy="817521"/>
          </a:xfrm>
          <a:prstGeom prst="rect">
            <a:avLst/>
          </a:prstGeom>
        </p:spPr>
        <p:txBody>
          <a:bodyPr vert="horz" lIns="91440" tIns="45720" rIns="91440" bIns="45720" rtlCol="0" anchor="t" anchorCtr="0">
            <a:noAutofit/>
          </a:bodyPr>
          <a:lstStyle>
            <a:lvl1pPr algn="l">
              <a:lnSpc>
                <a:spcPts val="3840"/>
              </a:lnSpc>
              <a:defRPr sz="3200" b="1"/>
            </a:lvl1pPr>
          </a:lstStyle>
          <a:p>
            <a:r>
              <a:rPr lang="sv-SE" dirty="0" smtClean="0"/>
              <a:t>Klicka här rubrik</a:t>
            </a:r>
            <a:endParaRPr lang="sv-SE" dirty="0"/>
          </a:p>
        </p:txBody>
      </p:sp>
      <p:sp>
        <p:nvSpPr>
          <p:cNvPr id="7" name="Platshållare för text 6"/>
          <p:cNvSpPr>
            <a:spLocks noGrp="1"/>
          </p:cNvSpPr>
          <p:nvPr>
            <p:ph type="body" sz="quarter" idx="10"/>
          </p:nvPr>
        </p:nvSpPr>
        <p:spPr>
          <a:xfrm>
            <a:off x="1331913" y="2708275"/>
            <a:ext cx="3240087" cy="3097213"/>
          </a:xfrm>
          <a:prstGeom prst="rect">
            <a:avLst/>
          </a:prstGeom>
        </p:spPr>
        <p:txBody>
          <a:bodyPr/>
          <a:lstStyle>
            <a:lvl1pPr marL="457200" indent="-457200">
              <a:buClr>
                <a:srgbClr val="00A6EB"/>
              </a:buClr>
              <a:buFont typeface="Arial" panose="020B0604020202020204" pitchFamily="34" charset="0"/>
              <a:buChar char="•"/>
              <a:defRPr sz="2800"/>
            </a:lvl1pPr>
          </a:lstStyle>
          <a:p>
            <a:pPr lvl="0"/>
            <a:endParaRPr lang="sv-SE" dirty="0"/>
          </a:p>
        </p:txBody>
      </p:sp>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32363" y="1628774"/>
            <a:ext cx="2879726" cy="4176713"/>
          </a:xfrm>
          <a:prstGeom prst="rect">
            <a:avLst/>
          </a:prstGeom>
        </p:spPr>
      </p:pic>
    </p:spTree>
    <p:extLst>
      <p:ext uri="{BB962C8B-B14F-4D97-AF65-F5344CB8AC3E}">
        <p14:creationId xmlns:p14="http://schemas.microsoft.com/office/powerpoint/2010/main" val="8657151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 6"/>
          <p:cNvGrpSpPr/>
          <p:nvPr/>
        </p:nvGrpSpPr>
        <p:grpSpPr>
          <a:xfrm>
            <a:off x="0" y="0"/>
            <a:ext cx="9144000" cy="1260000"/>
            <a:chOff x="0" y="0"/>
            <a:chExt cx="9144000" cy="1260000"/>
          </a:xfrm>
        </p:grpSpPr>
        <p:sp>
          <p:nvSpPr>
            <p:cNvPr id="8" name="Rektangel 7"/>
            <p:cNvSpPr/>
            <p:nvPr userDrawn="1"/>
          </p:nvSpPr>
          <p:spPr>
            <a:xfrm>
              <a:off x="0" y="0"/>
              <a:ext cx="9144000" cy="1260000"/>
            </a:xfrm>
            <a:prstGeom prst="rect">
              <a:avLst/>
            </a:prstGeom>
            <a:solidFill>
              <a:srgbClr val="00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userDrawn="1"/>
          </p:nvSpPr>
          <p:spPr>
            <a:xfrm>
              <a:off x="5652120" y="332656"/>
              <a:ext cx="2952328" cy="400110"/>
            </a:xfrm>
            <a:prstGeom prst="rect">
              <a:avLst/>
            </a:prstGeom>
            <a:noFill/>
          </p:spPr>
          <p:txBody>
            <a:bodyPr wrap="square" rtlCol="0">
              <a:spAutoFit/>
            </a:bodyPr>
            <a:lstStyle/>
            <a:p>
              <a:pPr algn="r"/>
              <a:r>
                <a:rPr lang="sv-SE" sz="2000" dirty="0" smtClean="0">
                  <a:solidFill>
                    <a:srgbClr val="FFFFFF"/>
                  </a:solidFill>
                </a:rPr>
                <a:t>www.interreg-npa.nu</a:t>
              </a:r>
              <a:endParaRPr lang="sv-SE" sz="2000" dirty="0">
                <a:solidFill>
                  <a:srgbClr val="FFFFFF"/>
                </a:solidFill>
              </a:endParaRP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7" y="394881"/>
              <a:ext cx="2880315" cy="668099"/>
            </a:xfrm>
            <a:prstGeom prst="rect">
              <a:avLst/>
            </a:prstGeom>
          </p:spPr>
        </p:pic>
      </p:grpSp>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pic>
        <p:nvPicPr>
          <p:cNvPr id="12" name="Bildobjekt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 y="1251751"/>
            <a:ext cx="9144001" cy="5606249"/>
          </a:xfrm>
          <a:prstGeom prst="rect">
            <a:avLst/>
          </a:prstGeom>
          <a:noFill/>
          <a:ln>
            <a:noFill/>
          </a:ln>
        </p:spPr>
      </p:pic>
      <p:pic>
        <p:nvPicPr>
          <p:cNvPr id="15" name="Bildobjekt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943" y="6114759"/>
            <a:ext cx="2047967" cy="540000"/>
          </a:xfrm>
          <a:prstGeom prst="rect">
            <a:avLst/>
          </a:prstGeom>
        </p:spPr>
      </p:pic>
    </p:spTree>
    <p:extLst>
      <p:ext uri="{BB962C8B-B14F-4D97-AF65-F5344CB8AC3E}">
        <p14:creationId xmlns:p14="http://schemas.microsoft.com/office/powerpoint/2010/main" val="3792650677"/>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pic>
        <p:nvPicPr>
          <p:cNvPr id="2" name="Bildobjekt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750" y="412100"/>
            <a:ext cx="2879725" cy="662859"/>
          </a:xfrm>
          <a:prstGeom prst="rect">
            <a:avLst/>
          </a:prstGeom>
        </p:spPr>
      </p:pic>
    </p:spTree>
    <p:extLst>
      <p:ext uri="{BB962C8B-B14F-4D97-AF65-F5344CB8AC3E}">
        <p14:creationId xmlns:p14="http://schemas.microsoft.com/office/powerpoint/2010/main" val="285633423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00A6EB"/>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ms.interreg-npa.eu/" TargetMode="External"/><Relationship Id="rId2" Type="http://schemas.openxmlformats.org/officeDocument/2006/relationships/hyperlink" Target="http://www.interreg-npa.eu/for-applicants/third-cal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orthernperiphery.eu/en/contacts/ps/" TargetMode="External"/><Relationship Id="rId2" Type="http://schemas.openxmlformats.org/officeDocument/2006/relationships/hyperlink" Target="http://www.northernperiphery.eu/en/contacts/rc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2"/>
          <p:cNvSpPr txBox="1"/>
          <p:nvPr/>
        </p:nvSpPr>
        <p:spPr>
          <a:xfrm>
            <a:off x="1331144" y="2498120"/>
            <a:ext cx="7345312" cy="707886"/>
          </a:xfrm>
          <a:prstGeom prst="rect">
            <a:avLst/>
          </a:prstGeom>
          <a:noFill/>
        </p:spPr>
        <p:txBody>
          <a:bodyPr wrap="square" rtlCol="0">
            <a:spAutoFit/>
          </a:bodyPr>
          <a:lstStyle/>
          <a:p>
            <a:r>
              <a:rPr lang="sv-SE" sz="4000" b="1" dirty="0" smtClean="0">
                <a:solidFill>
                  <a:srgbClr val="00A6EB"/>
                </a:solidFill>
              </a:rPr>
              <a:t>Project Call </a:t>
            </a:r>
            <a:r>
              <a:rPr lang="sv-SE" sz="4000" b="1" dirty="0">
                <a:solidFill>
                  <a:srgbClr val="00A6EB"/>
                </a:solidFill>
              </a:rPr>
              <a:t>Information</a:t>
            </a:r>
          </a:p>
        </p:txBody>
      </p:sp>
      <p:sp>
        <p:nvSpPr>
          <p:cNvPr id="3" name="Title 1"/>
          <p:cNvSpPr txBox="1">
            <a:spLocks/>
          </p:cNvSpPr>
          <p:nvPr/>
        </p:nvSpPr>
        <p:spPr>
          <a:xfrm>
            <a:off x="1324742" y="3933056"/>
            <a:ext cx="6480175" cy="7455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3200" b="1" dirty="0">
                <a:solidFill>
                  <a:srgbClr val="00A6EB"/>
                </a:solidFill>
              </a:rPr>
              <a:t>Christopher Parker, Joint Secretariat </a:t>
            </a:r>
            <a:endParaRPr lang="da-DK" sz="3200" b="1" dirty="0" smtClean="0">
              <a:solidFill>
                <a:srgbClr val="00A6EB"/>
              </a:solidFill>
            </a:endParaRPr>
          </a:p>
          <a:p>
            <a:pPr algn="l"/>
            <a:r>
              <a:rPr lang="en-US" sz="3200" b="1" dirty="0">
                <a:solidFill>
                  <a:srgbClr val="00A6EB"/>
                </a:solidFill>
              </a:rPr>
              <a:t>30th September 2015, </a:t>
            </a:r>
            <a:endParaRPr lang="en-US" sz="3200" b="1" dirty="0" smtClean="0">
              <a:solidFill>
                <a:srgbClr val="00A6EB"/>
              </a:solidFill>
            </a:endParaRPr>
          </a:p>
          <a:p>
            <a:pPr algn="l"/>
            <a:r>
              <a:rPr lang="en-US" sz="3200" b="1" dirty="0" smtClean="0">
                <a:solidFill>
                  <a:srgbClr val="00A6EB"/>
                </a:solidFill>
              </a:rPr>
              <a:t>Kuopio</a:t>
            </a:r>
            <a:r>
              <a:rPr lang="en-US" sz="3200" b="1" dirty="0">
                <a:solidFill>
                  <a:srgbClr val="00A6EB"/>
                </a:solidFill>
              </a:rPr>
              <a:t>, Finland</a:t>
            </a:r>
          </a:p>
          <a:p>
            <a:pPr algn="l"/>
            <a:endParaRPr lang="da-DK" sz="3200" b="1" dirty="0">
              <a:solidFill>
                <a:srgbClr val="00A6EB"/>
              </a:solidFill>
            </a:endParaRPr>
          </a:p>
        </p:txBody>
      </p:sp>
    </p:spTree>
    <p:extLst>
      <p:ext uri="{BB962C8B-B14F-4D97-AF65-F5344CB8AC3E}">
        <p14:creationId xmlns:p14="http://schemas.microsoft.com/office/powerpoint/2010/main" val="3315779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3rd Call and other important information - </a:t>
            </a:r>
            <a:r>
              <a:rPr lang="en-US" dirty="0">
                <a:latin typeface="Calibri" panose="020F0502020204030204" pitchFamily="34" charset="0"/>
              </a:rPr>
              <a:t>Next Steps</a:t>
            </a:r>
            <a:endParaRPr lang="en-GB" dirty="0"/>
          </a:p>
        </p:txBody>
      </p:sp>
      <p:sp>
        <p:nvSpPr>
          <p:cNvPr id="3" name="Text Placeholder 2"/>
          <p:cNvSpPr>
            <a:spLocks noGrp="1"/>
          </p:cNvSpPr>
          <p:nvPr>
            <p:ph type="body" sz="quarter" idx="13"/>
          </p:nvPr>
        </p:nvSpPr>
        <p:spPr/>
        <p:txBody>
          <a:bodyPr/>
          <a:lstStyle/>
          <a:p>
            <a:pPr marL="342900" lvl="2" indent="-342900">
              <a:buClr>
                <a:srgbClr val="00A6EB"/>
              </a:buClr>
            </a:pPr>
            <a:r>
              <a:rPr lang="en-US" sz="2800" dirty="0">
                <a:latin typeface="Calibri" panose="020F0502020204030204" pitchFamily="34" charset="0"/>
              </a:rPr>
              <a:t>Contact RCP and Joint secretariat if you have any questions before submission of your project application….Don’t be shy!</a:t>
            </a:r>
          </a:p>
          <a:p>
            <a:endParaRPr lang="en-GB" dirty="0"/>
          </a:p>
        </p:txBody>
      </p:sp>
    </p:spTree>
    <p:extLst>
      <p:ext uri="{BB962C8B-B14F-4D97-AF65-F5344CB8AC3E}">
        <p14:creationId xmlns:p14="http://schemas.microsoft.com/office/powerpoint/2010/main" val="293356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4th Call information – Next Steps</a:t>
            </a:r>
            <a:endParaRPr lang="en-GB" dirty="0"/>
          </a:p>
        </p:txBody>
      </p:sp>
      <p:sp>
        <p:nvSpPr>
          <p:cNvPr id="3" name="Text Placeholder 2"/>
          <p:cNvSpPr>
            <a:spLocks noGrp="1"/>
          </p:cNvSpPr>
          <p:nvPr>
            <p:ph type="body" sz="quarter" idx="13"/>
          </p:nvPr>
        </p:nvSpPr>
        <p:spPr/>
        <p:txBody>
          <a:bodyPr/>
          <a:lstStyle/>
          <a:p>
            <a:r>
              <a:rPr lang="en-US" dirty="0" smtClean="0"/>
              <a:t>Consultation with RAG &amp; </a:t>
            </a:r>
            <a:r>
              <a:rPr lang="en-US" dirty="0" smtClean="0"/>
              <a:t>RCP between </a:t>
            </a:r>
            <a:r>
              <a:rPr lang="en-US" dirty="0"/>
              <a:t>October 23rd – November 20th </a:t>
            </a:r>
          </a:p>
          <a:p>
            <a:r>
              <a:rPr lang="en-US" dirty="0"/>
              <a:t>Rationale: </a:t>
            </a:r>
            <a:r>
              <a:rPr lang="en-US" dirty="0" smtClean="0"/>
              <a:t>Review </a:t>
            </a:r>
            <a:r>
              <a:rPr lang="en-US" dirty="0"/>
              <a:t>the thematic coverage and identify areas for further project development</a:t>
            </a:r>
          </a:p>
          <a:p>
            <a:r>
              <a:rPr lang="en-US" dirty="0" smtClean="0"/>
              <a:t>Prepare </a:t>
            </a:r>
            <a:r>
              <a:rPr lang="en-US" dirty="0"/>
              <a:t>input for proposal to Monitoring committee </a:t>
            </a:r>
          </a:p>
          <a:p>
            <a:endParaRPr lang="en-GB" dirty="0"/>
          </a:p>
        </p:txBody>
      </p:sp>
    </p:spTree>
    <p:extLst>
      <p:ext uri="{BB962C8B-B14F-4D97-AF65-F5344CB8AC3E}">
        <p14:creationId xmlns:p14="http://schemas.microsoft.com/office/powerpoint/2010/main" val="435812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4th Call information – Next Steps</a:t>
            </a:r>
          </a:p>
        </p:txBody>
      </p:sp>
      <p:sp>
        <p:nvSpPr>
          <p:cNvPr id="3" name="Text Placeholder 2"/>
          <p:cNvSpPr>
            <a:spLocks noGrp="1"/>
          </p:cNvSpPr>
          <p:nvPr>
            <p:ph type="body" sz="quarter" idx="13"/>
          </p:nvPr>
        </p:nvSpPr>
        <p:spPr/>
        <p:txBody>
          <a:bodyPr/>
          <a:lstStyle/>
          <a:p>
            <a:r>
              <a:rPr lang="en-US" dirty="0"/>
              <a:t>Assess in-take of projects proposals addressing 3rd call for </a:t>
            </a:r>
            <a:r>
              <a:rPr lang="en-US" dirty="0" smtClean="0"/>
              <a:t>main project applications</a:t>
            </a:r>
            <a:r>
              <a:rPr lang="en-US" dirty="0"/>
              <a:t>. </a:t>
            </a:r>
          </a:p>
          <a:p>
            <a:r>
              <a:rPr lang="en-US" dirty="0"/>
              <a:t>Present a </a:t>
            </a:r>
            <a:r>
              <a:rPr lang="en-US" dirty="0" smtClean="0"/>
              <a:t>strategic </a:t>
            </a:r>
            <a:r>
              <a:rPr lang="en-US" dirty="0"/>
              <a:t>proposal to Monitoring </a:t>
            </a:r>
            <a:r>
              <a:rPr lang="en-US" dirty="0" smtClean="0"/>
              <a:t>Committee </a:t>
            </a:r>
            <a:r>
              <a:rPr lang="en-US" dirty="0"/>
              <a:t>4th call for projects applications through written procedure</a:t>
            </a:r>
          </a:p>
          <a:p>
            <a:endParaRPr lang="en-GB" dirty="0"/>
          </a:p>
        </p:txBody>
      </p:sp>
    </p:spTree>
    <p:extLst>
      <p:ext uri="{BB962C8B-B14F-4D97-AF65-F5344CB8AC3E}">
        <p14:creationId xmlns:p14="http://schemas.microsoft.com/office/powerpoint/2010/main" val="2981999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4th Call information – Next Steps</a:t>
            </a:r>
          </a:p>
        </p:txBody>
      </p:sp>
      <p:sp>
        <p:nvSpPr>
          <p:cNvPr id="3" name="Text Placeholder 2"/>
          <p:cNvSpPr>
            <a:spLocks noGrp="1"/>
          </p:cNvSpPr>
          <p:nvPr>
            <p:ph type="body" sz="quarter" idx="13"/>
          </p:nvPr>
        </p:nvSpPr>
        <p:spPr/>
        <p:txBody>
          <a:bodyPr/>
          <a:lstStyle/>
          <a:p>
            <a:r>
              <a:rPr lang="en-US" dirty="0" smtClean="0"/>
              <a:t>Based </a:t>
            </a:r>
            <a:r>
              <a:rPr lang="en-US" dirty="0"/>
              <a:t>on Monitoring </a:t>
            </a:r>
            <a:r>
              <a:rPr lang="en-US" dirty="0" smtClean="0"/>
              <a:t>Committee </a:t>
            </a:r>
            <a:r>
              <a:rPr lang="en-US" dirty="0"/>
              <a:t>decision </a:t>
            </a:r>
            <a:r>
              <a:rPr lang="en-US" dirty="0" smtClean="0"/>
              <a:t>could open </a:t>
            </a:r>
            <a:r>
              <a:rPr lang="en-US" dirty="0"/>
              <a:t>4th call on January 5th, 2016 </a:t>
            </a:r>
            <a:endParaRPr lang="en-US" dirty="0" smtClean="0"/>
          </a:p>
          <a:p>
            <a:r>
              <a:rPr lang="en-US" dirty="0"/>
              <a:t>E</a:t>
            </a:r>
            <a:r>
              <a:rPr lang="en-US" dirty="0" smtClean="0"/>
              <a:t>nd date: April </a:t>
            </a:r>
            <a:r>
              <a:rPr lang="en-US" dirty="0"/>
              <a:t>11th, 2016 with </a:t>
            </a:r>
            <a:endParaRPr lang="en-US" dirty="0" smtClean="0"/>
          </a:p>
          <a:p>
            <a:r>
              <a:rPr lang="en-US" dirty="0" smtClean="0"/>
              <a:t>Decision date: June </a:t>
            </a:r>
            <a:r>
              <a:rPr lang="en-US" dirty="0"/>
              <a:t>14th, 2016</a:t>
            </a:r>
          </a:p>
          <a:p>
            <a:endParaRPr lang="en-GB" dirty="0"/>
          </a:p>
        </p:txBody>
      </p:sp>
    </p:spTree>
    <p:extLst>
      <p:ext uri="{BB962C8B-B14F-4D97-AF65-F5344CB8AC3E}">
        <p14:creationId xmlns:p14="http://schemas.microsoft.com/office/powerpoint/2010/main" val="2984741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Preparatory project call</a:t>
            </a:r>
          </a:p>
        </p:txBody>
      </p:sp>
      <p:sp>
        <p:nvSpPr>
          <p:cNvPr id="3" name="Text Placeholder 2"/>
          <p:cNvSpPr>
            <a:spLocks noGrp="1"/>
          </p:cNvSpPr>
          <p:nvPr>
            <p:ph type="body" sz="quarter" idx="13"/>
          </p:nvPr>
        </p:nvSpPr>
        <p:spPr>
          <a:xfrm>
            <a:off x="1331913" y="2708275"/>
            <a:ext cx="7200527" cy="3097213"/>
          </a:xfrm>
        </p:spPr>
        <p:txBody>
          <a:bodyPr/>
          <a:lstStyle/>
          <a:p>
            <a:r>
              <a:rPr lang="en-US" dirty="0"/>
              <a:t>The call for NPA 2014-2020 preparatory project applications is on-going for all 4 priorities. Preparatory Project decisions will be made by the Joint Secretariat</a:t>
            </a:r>
            <a:r>
              <a:rPr lang="en-US" dirty="0" smtClean="0"/>
              <a:t>.</a:t>
            </a:r>
            <a:endParaRPr lang="en-US" dirty="0"/>
          </a:p>
          <a:p>
            <a:r>
              <a:rPr lang="en-US" dirty="0"/>
              <a:t>The assessment process takes approximately 1 month from date of submission and includes regional consultation.</a:t>
            </a:r>
          </a:p>
          <a:p>
            <a:endParaRPr lang="en-GB" dirty="0"/>
          </a:p>
        </p:txBody>
      </p:sp>
    </p:spTree>
    <p:extLst>
      <p:ext uri="{BB962C8B-B14F-4D97-AF65-F5344CB8AC3E}">
        <p14:creationId xmlns:p14="http://schemas.microsoft.com/office/powerpoint/2010/main" val="3126291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Preparatory project call</a:t>
            </a:r>
          </a:p>
        </p:txBody>
      </p:sp>
      <p:sp>
        <p:nvSpPr>
          <p:cNvPr id="3" name="Text Placeholder 2"/>
          <p:cNvSpPr>
            <a:spLocks noGrp="1"/>
          </p:cNvSpPr>
          <p:nvPr>
            <p:ph type="body" sz="quarter" idx="13"/>
          </p:nvPr>
        </p:nvSpPr>
        <p:spPr>
          <a:xfrm>
            <a:off x="1331913" y="2708275"/>
            <a:ext cx="7416551" cy="3097213"/>
          </a:xfrm>
        </p:spPr>
        <p:txBody>
          <a:bodyPr/>
          <a:lstStyle/>
          <a:p>
            <a:r>
              <a:rPr lang="en-US" dirty="0"/>
              <a:t>Preparatory project idea developers and their partnership consortiums are encouraged to aim the development of their project idea(s) to coincide submission of their main project application deadline. </a:t>
            </a:r>
          </a:p>
          <a:p>
            <a:r>
              <a:rPr lang="en-US" dirty="0" smtClean="0"/>
              <a:t>Preparatory project application pack can </a:t>
            </a:r>
            <a:r>
              <a:rPr lang="en-US" dirty="0"/>
              <a:t>be found </a:t>
            </a:r>
            <a:r>
              <a:rPr lang="en-US" dirty="0" smtClean="0"/>
              <a:t>at: </a:t>
            </a:r>
            <a:r>
              <a:rPr lang="en-US" dirty="0" smtClean="0">
                <a:solidFill>
                  <a:srgbClr val="00A6EB"/>
                </a:solidFill>
              </a:rPr>
              <a:t>www.interreg-npa.eu </a:t>
            </a:r>
            <a:r>
              <a:rPr lang="en-US" dirty="0" smtClean="0">
                <a:solidFill>
                  <a:srgbClr val="000000"/>
                </a:solidFill>
              </a:rPr>
              <a:t>and online soon</a:t>
            </a:r>
            <a:endParaRPr lang="en-GB" dirty="0">
              <a:solidFill>
                <a:srgbClr val="000000"/>
              </a:solidFill>
            </a:endParaRPr>
          </a:p>
        </p:txBody>
      </p:sp>
    </p:spTree>
    <p:extLst>
      <p:ext uri="{BB962C8B-B14F-4D97-AF65-F5344CB8AC3E}">
        <p14:creationId xmlns:p14="http://schemas.microsoft.com/office/powerpoint/2010/main" val="566639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7"/>
            <a:ext cx="3384103" cy="817521"/>
          </a:xfrm>
        </p:spPr>
        <p:txBody>
          <a:bodyPr/>
          <a:lstStyle/>
          <a:p>
            <a:r>
              <a:rPr lang="da-DK" dirty="0" smtClean="0"/>
              <a:t>Thank you for listening</a:t>
            </a:r>
            <a:endParaRPr lang="en-GB" dirty="0"/>
          </a:p>
        </p:txBody>
      </p:sp>
      <p:sp>
        <p:nvSpPr>
          <p:cNvPr id="3" name="Text Placeholder 2"/>
          <p:cNvSpPr>
            <a:spLocks noGrp="1"/>
          </p:cNvSpPr>
          <p:nvPr>
            <p:ph type="body" sz="quarter" idx="10"/>
          </p:nvPr>
        </p:nvSpPr>
        <p:spPr/>
        <p:txBody>
          <a:bodyPr/>
          <a:lstStyle/>
          <a:p>
            <a:pPr marL="0" indent="0">
              <a:buNone/>
            </a:pPr>
            <a:r>
              <a:rPr lang="da-DK" sz="2000" dirty="0"/>
              <a:t>Christopher Parker </a:t>
            </a:r>
          </a:p>
          <a:p>
            <a:pPr marL="0" indent="0">
              <a:buNone/>
            </a:pPr>
            <a:r>
              <a:rPr lang="da-DK" sz="2000" dirty="0"/>
              <a:t>Joint Secretariat</a:t>
            </a:r>
          </a:p>
          <a:p>
            <a:pPr marL="0" indent="0">
              <a:buNone/>
            </a:pPr>
            <a:r>
              <a:rPr lang="da-DK" sz="2000" dirty="0" smtClean="0"/>
              <a:t>Tel</a:t>
            </a:r>
            <a:r>
              <a:rPr lang="da-DK" sz="2000" dirty="0"/>
              <a:t>.:   +45 3283 3782</a:t>
            </a:r>
          </a:p>
          <a:p>
            <a:pPr marL="0" indent="0">
              <a:buNone/>
            </a:pPr>
            <a:r>
              <a:rPr lang="da-DK" sz="2000" dirty="0"/>
              <a:t>E-mail: </a:t>
            </a:r>
            <a:r>
              <a:rPr lang="da-DK" sz="1800" dirty="0" smtClean="0">
                <a:solidFill>
                  <a:srgbClr val="00A6EB"/>
                </a:solidFill>
              </a:rPr>
              <a:t>christopher.parker@interreg-npa.eu</a:t>
            </a:r>
            <a:endParaRPr lang="da-DK" sz="1800" dirty="0">
              <a:solidFill>
                <a:srgbClr val="00A6EB"/>
              </a:solidFill>
            </a:endParaRPr>
          </a:p>
          <a:p>
            <a:pPr marL="0" indent="0">
              <a:buNone/>
            </a:pPr>
            <a:r>
              <a:rPr lang="da-DK" sz="2000" dirty="0" smtClean="0">
                <a:solidFill>
                  <a:srgbClr val="000000"/>
                </a:solidFill>
              </a:rPr>
              <a:t>Web address:</a:t>
            </a:r>
          </a:p>
          <a:p>
            <a:pPr marL="0" indent="0">
              <a:buNone/>
            </a:pPr>
            <a:r>
              <a:rPr lang="da-DK" sz="2000" dirty="0" smtClean="0">
                <a:solidFill>
                  <a:srgbClr val="00A6EB"/>
                </a:solidFill>
              </a:rPr>
              <a:t>www.interreg-npa.eu</a:t>
            </a:r>
            <a:endParaRPr lang="da-DK" sz="2000" dirty="0">
              <a:solidFill>
                <a:srgbClr val="00A6EB"/>
              </a:solidFill>
            </a:endParaRPr>
          </a:p>
        </p:txBody>
      </p:sp>
    </p:spTree>
    <p:extLst>
      <p:ext uri="{BB962C8B-B14F-4D97-AF65-F5344CB8AC3E}">
        <p14:creationId xmlns:p14="http://schemas.microsoft.com/office/powerpoint/2010/main" val="491757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3rd Call </a:t>
            </a:r>
            <a:r>
              <a:rPr lang="da-DK" dirty="0" smtClean="0"/>
              <a:t>Information</a:t>
            </a:r>
            <a:endParaRPr lang="en-GB" dirty="0"/>
          </a:p>
        </p:txBody>
      </p:sp>
      <p:sp>
        <p:nvSpPr>
          <p:cNvPr id="3" name="Text Placeholder 2"/>
          <p:cNvSpPr>
            <a:spLocks noGrp="1"/>
          </p:cNvSpPr>
          <p:nvPr>
            <p:ph type="body" sz="quarter" idx="13"/>
          </p:nvPr>
        </p:nvSpPr>
        <p:spPr>
          <a:xfrm>
            <a:off x="1331913" y="2708275"/>
            <a:ext cx="7272535" cy="3097213"/>
          </a:xfrm>
        </p:spPr>
        <p:txBody>
          <a:bodyPr/>
          <a:lstStyle/>
          <a:p>
            <a:r>
              <a:rPr lang="en-US" dirty="0"/>
              <a:t>The Monitoring committee has decided that the 3rd Call for project applications is </a:t>
            </a:r>
            <a:r>
              <a:rPr lang="en-US" b="1" dirty="0"/>
              <a:t>ONLY </a:t>
            </a:r>
            <a:r>
              <a:rPr lang="en-US" dirty="0"/>
              <a:t>open for project proposals targeting Priority Axes 3 and 4. </a:t>
            </a:r>
          </a:p>
          <a:p>
            <a:endParaRPr lang="en-GB" dirty="0"/>
          </a:p>
        </p:txBody>
      </p:sp>
    </p:spTree>
    <p:extLst>
      <p:ext uri="{BB962C8B-B14F-4D97-AF65-F5344CB8AC3E}">
        <p14:creationId xmlns:p14="http://schemas.microsoft.com/office/powerpoint/2010/main" val="263485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3rd Call Information</a:t>
            </a:r>
            <a:endParaRPr lang="en-GB" dirty="0"/>
          </a:p>
        </p:txBody>
      </p:sp>
      <p:sp>
        <p:nvSpPr>
          <p:cNvPr id="3" name="Text Placeholder 2"/>
          <p:cNvSpPr>
            <a:spLocks noGrp="1"/>
          </p:cNvSpPr>
          <p:nvPr>
            <p:ph type="body" sz="quarter" idx="13"/>
          </p:nvPr>
        </p:nvSpPr>
        <p:spPr>
          <a:xfrm>
            <a:off x="1331913" y="2708275"/>
            <a:ext cx="7200527" cy="3097213"/>
          </a:xfrm>
        </p:spPr>
        <p:txBody>
          <a:bodyPr/>
          <a:lstStyle/>
          <a:p>
            <a:r>
              <a:rPr lang="en-US" b="1" dirty="0"/>
              <a:t>Priority Axis 3 </a:t>
            </a:r>
            <a:r>
              <a:rPr lang="en-US" dirty="0"/>
              <a:t>– “Fostering Energy-Secure Communities through Promotion of Renewable Energy and Energy Efficiency” </a:t>
            </a:r>
            <a:endParaRPr lang="en-US" dirty="0" smtClean="0"/>
          </a:p>
          <a:p>
            <a:r>
              <a:rPr lang="en-US" dirty="0" smtClean="0"/>
              <a:t>with </a:t>
            </a:r>
            <a:r>
              <a:rPr lang="en-US" dirty="0"/>
              <a:t>the specific objective to increase use of energy efficiency and renewable energy solutions in housing and public infrastructures in remote, sparsely populated areas.</a:t>
            </a:r>
          </a:p>
          <a:p>
            <a:endParaRPr lang="en-GB" dirty="0"/>
          </a:p>
        </p:txBody>
      </p:sp>
    </p:spTree>
    <p:extLst>
      <p:ext uri="{BB962C8B-B14F-4D97-AF65-F5344CB8AC3E}">
        <p14:creationId xmlns:p14="http://schemas.microsoft.com/office/powerpoint/2010/main" val="742985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3rd Call Information</a:t>
            </a:r>
            <a:endParaRPr lang="en-GB" dirty="0"/>
          </a:p>
        </p:txBody>
      </p:sp>
      <p:sp>
        <p:nvSpPr>
          <p:cNvPr id="3" name="Text Placeholder 2"/>
          <p:cNvSpPr>
            <a:spLocks noGrp="1"/>
          </p:cNvSpPr>
          <p:nvPr>
            <p:ph type="body" sz="quarter" idx="13"/>
          </p:nvPr>
        </p:nvSpPr>
        <p:spPr/>
        <p:txBody>
          <a:bodyPr/>
          <a:lstStyle/>
          <a:p>
            <a:r>
              <a:rPr lang="en-US" b="1" dirty="0">
                <a:latin typeface="Calibri" panose="020F0502020204030204" pitchFamily="34" charset="0"/>
              </a:rPr>
              <a:t>Priority Axis 4 </a:t>
            </a:r>
            <a:r>
              <a:rPr lang="en-US" dirty="0">
                <a:latin typeface="Calibri" panose="020F0502020204030204" pitchFamily="34" charset="0"/>
              </a:rPr>
              <a:t>– “Protecting, promoting and developing cultural and natural heritage” </a:t>
            </a:r>
            <a:endParaRPr lang="en-US" dirty="0" smtClean="0">
              <a:latin typeface="Calibri" panose="020F0502020204030204" pitchFamily="34" charset="0"/>
            </a:endParaRPr>
          </a:p>
          <a:p>
            <a:r>
              <a:rPr lang="en-US" dirty="0" smtClean="0">
                <a:latin typeface="Calibri" panose="020F0502020204030204" pitchFamily="34" charset="0"/>
              </a:rPr>
              <a:t>with </a:t>
            </a:r>
            <a:r>
              <a:rPr lang="en-US" dirty="0">
                <a:latin typeface="Calibri" panose="020F0502020204030204" pitchFamily="34" charset="0"/>
              </a:rPr>
              <a:t>the specific objective to increase capacity of remote and sparsely populated communities for sustainable environmental management.</a:t>
            </a:r>
          </a:p>
          <a:p>
            <a:endParaRPr lang="en-GB" dirty="0"/>
          </a:p>
        </p:txBody>
      </p:sp>
    </p:spTree>
    <p:extLst>
      <p:ext uri="{BB962C8B-B14F-4D97-AF65-F5344CB8AC3E}">
        <p14:creationId xmlns:p14="http://schemas.microsoft.com/office/powerpoint/2010/main" val="211561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3rd Call Information</a:t>
            </a:r>
            <a:endParaRPr lang="en-GB" dirty="0"/>
          </a:p>
        </p:txBody>
      </p:sp>
      <p:sp>
        <p:nvSpPr>
          <p:cNvPr id="3" name="Text Placeholder 2"/>
          <p:cNvSpPr>
            <a:spLocks noGrp="1"/>
          </p:cNvSpPr>
          <p:nvPr>
            <p:ph type="body" sz="quarter" idx="13"/>
          </p:nvPr>
        </p:nvSpPr>
        <p:spPr/>
        <p:txBody>
          <a:bodyPr/>
          <a:lstStyle/>
          <a:p>
            <a:r>
              <a:rPr lang="en-US" dirty="0">
                <a:latin typeface="Calibri" panose="020F0502020204030204" pitchFamily="34" charset="0"/>
              </a:rPr>
              <a:t>OPENING OF 3rd CALL: </a:t>
            </a:r>
            <a:r>
              <a:rPr lang="en-US" dirty="0" smtClean="0">
                <a:latin typeface="Calibri" panose="020F0502020204030204" pitchFamily="34" charset="0"/>
              </a:rPr>
              <a:t>September </a:t>
            </a:r>
            <a:r>
              <a:rPr lang="en-US" dirty="0">
                <a:latin typeface="Calibri" panose="020F0502020204030204" pitchFamily="34" charset="0"/>
              </a:rPr>
              <a:t>30</a:t>
            </a:r>
            <a:r>
              <a:rPr lang="en-US" baseline="30000" dirty="0">
                <a:latin typeface="Calibri" panose="020F0502020204030204" pitchFamily="34" charset="0"/>
              </a:rPr>
              <a:t>th</a:t>
            </a:r>
            <a:r>
              <a:rPr lang="en-US" dirty="0">
                <a:latin typeface="Calibri" panose="020F0502020204030204" pitchFamily="34" charset="0"/>
              </a:rPr>
              <a:t> 2015</a:t>
            </a:r>
          </a:p>
          <a:p>
            <a:r>
              <a:rPr lang="en-US" dirty="0" smtClean="0">
                <a:latin typeface="Calibri" panose="020F0502020204030204" pitchFamily="34" charset="0"/>
              </a:rPr>
              <a:t>DEADLINE</a:t>
            </a:r>
            <a:r>
              <a:rPr lang="en-US" dirty="0">
                <a:latin typeface="Calibri" panose="020F0502020204030204" pitchFamily="34" charset="0"/>
              </a:rPr>
              <a:t>: </a:t>
            </a:r>
            <a:r>
              <a:rPr lang="en-US" dirty="0" smtClean="0">
                <a:latin typeface="Calibri" panose="020F0502020204030204" pitchFamily="34" charset="0"/>
              </a:rPr>
              <a:t>November </a:t>
            </a:r>
            <a:r>
              <a:rPr lang="en-US" dirty="0">
                <a:latin typeface="Calibri" panose="020F0502020204030204" pitchFamily="34" charset="0"/>
              </a:rPr>
              <a:t>30</a:t>
            </a:r>
            <a:r>
              <a:rPr lang="en-US" baseline="30000" dirty="0">
                <a:latin typeface="Calibri" panose="020F0502020204030204" pitchFamily="34" charset="0"/>
              </a:rPr>
              <a:t>th</a:t>
            </a:r>
            <a:r>
              <a:rPr lang="en-US" dirty="0">
                <a:latin typeface="Calibri" panose="020F0502020204030204" pitchFamily="34" charset="0"/>
              </a:rPr>
              <a:t> 2015</a:t>
            </a:r>
          </a:p>
          <a:p>
            <a:r>
              <a:rPr lang="en-US" dirty="0">
                <a:latin typeface="Calibri" panose="020F0502020204030204" pitchFamily="34" charset="0"/>
              </a:rPr>
              <a:t>DECISION DATE: 	</a:t>
            </a:r>
            <a:r>
              <a:rPr lang="en-US" dirty="0" smtClean="0">
                <a:latin typeface="Calibri" panose="020F0502020204030204" pitchFamily="34" charset="0"/>
              </a:rPr>
              <a:t>February </a:t>
            </a:r>
            <a:r>
              <a:rPr lang="en-US" dirty="0" smtClean="0">
                <a:latin typeface="Calibri" panose="020F0502020204030204" pitchFamily="34" charset="0"/>
              </a:rPr>
              <a:t>24</a:t>
            </a:r>
            <a:r>
              <a:rPr lang="en-US" baseline="30000" dirty="0" smtClean="0">
                <a:latin typeface="Calibri" panose="020F0502020204030204" pitchFamily="34" charset="0"/>
              </a:rPr>
              <a:t>th</a:t>
            </a:r>
            <a:r>
              <a:rPr lang="en-US" dirty="0" smtClean="0">
                <a:latin typeface="Calibri" panose="020F0502020204030204" pitchFamily="34" charset="0"/>
              </a:rPr>
              <a:t> 2016</a:t>
            </a:r>
            <a:endParaRPr lang="en-US" dirty="0" smtClean="0">
              <a:latin typeface="Calibri" panose="020F0502020204030204" pitchFamily="34" charset="0"/>
            </a:endParaRPr>
          </a:p>
        </p:txBody>
      </p:sp>
    </p:spTree>
    <p:extLst>
      <p:ext uri="{BB962C8B-B14F-4D97-AF65-F5344CB8AC3E}">
        <p14:creationId xmlns:p14="http://schemas.microsoft.com/office/powerpoint/2010/main" val="2737327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3rd Call Information</a:t>
            </a:r>
            <a:endParaRPr lang="en-GB" dirty="0"/>
          </a:p>
        </p:txBody>
      </p:sp>
      <p:sp>
        <p:nvSpPr>
          <p:cNvPr id="3" name="Text Placeholder 2"/>
          <p:cNvSpPr>
            <a:spLocks noGrp="1"/>
          </p:cNvSpPr>
          <p:nvPr>
            <p:ph type="body" sz="quarter" idx="13"/>
          </p:nvPr>
        </p:nvSpPr>
        <p:spPr/>
        <p:txBody>
          <a:bodyPr/>
          <a:lstStyle/>
          <a:p>
            <a:r>
              <a:rPr lang="da-DK" dirty="0"/>
              <a:t>Application pack: </a:t>
            </a:r>
            <a:r>
              <a:rPr lang="da-DK" dirty="0" smtClean="0"/>
              <a:t/>
            </a:r>
            <a:br>
              <a:rPr lang="da-DK" dirty="0" smtClean="0"/>
            </a:br>
            <a:r>
              <a:rPr lang="da-DK" sz="2000" dirty="0" smtClean="0">
                <a:hlinkClick r:id="rId2"/>
              </a:rPr>
              <a:t>http</a:t>
            </a:r>
            <a:r>
              <a:rPr lang="da-DK" sz="2000" dirty="0">
                <a:hlinkClick r:id="rId2"/>
              </a:rPr>
              <a:t>://www.interreg-npa.eu/for-applicants/third-call/</a:t>
            </a:r>
            <a:r>
              <a:rPr lang="da-DK" sz="2000" dirty="0"/>
              <a:t> </a:t>
            </a:r>
            <a:endParaRPr lang="en-GB" sz="2000" dirty="0"/>
          </a:p>
          <a:p>
            <a:r>
              <a:rPr lang="en-US" dirty="0" smtClean="0">
                <a:latin typeface="Calibri" panose="020F0502020204030204" pitchFamily="34" charset="0"/>
              </a:rPr>
              <a:t>NPA electronic monitoring system </a:t>
            </a:r>
            <a:r>
              <a:rPr lang="en-US" dirty="0">
                <a:latin typeface="Calibri" panose="020F0502020204030204" pitchFamily="34" charset="0"/>
              </a:rPr>
              <a:t>(</a:t>
            </a:r>
            <a:r>
              <a:rPr lang="en-US" dirty="0" err="1">
                <a:latin typeface="Calibri" panose="020F0502020204030204" pitchFamily="34" charset="0"/>
              </a:rPr>
              <a:t>eMS</a:t>
            </a:r>
            <a:r>
              <a:rPr lang="en-US" dirty="0">
                <a:latin typeface="Calibri" panose="020F0502020204030204" pitchFamily="34" charset="0"/>
              </a:rPr>
              <a:t>) can be found at: </a:t>
            </a:r>
            <a:r>
              <a:rPr lang="en-GB" sz="2000" dirty="0" smtClean="0">
                <a:latin typeface="Calibri" panose="020F0502020204030204" pitchFamily="34" charset="0"/>
                <a:hlinkClick r:id="rId3"/>
              </a:rPr>
              <a:t>ems.interreg-npa.eu</a:t>
            </a:r>
            <a:endParaRPr lang="en-US" sz="2000" dirty="0">
              <a:latin typeface="Calibri" panose="020F0502020204030204" pitchFamily="34" charset="0"/>
            </a:endParaRPr>
          </a:p>
        </p:txBody>
      </p:sp>
    </p:spTree>
    <p:extLst>
      <p:ext uri="{BB962C8B-B14F-4D97-AF65-F5344CB8AC3E}">
        <p14:creationId xmlns:p14="http://schemas.microsoft.com/office/powerpoint/2010/main" val="303357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3rd Call Information</a:t>
            </a:r>
            <a:endParaRPr lang="en-GB" dirty="0"/>
          </a:p>
        </p:txBody>
      </p:sp>
      <p:sp>
        <p:nvSpPr>
          <p:cNvPr id="3" name="Text Placeholder 2"/>
          <p:cNvSpPr>
            <a:spLocks noGrp="1"/>
          </p:cNvSpPr>
          <p:nvPr>
            <p:ph type="body" sz="quarter" idx="13"/>
          </p:nvPr>
        </p:nvSpPr>
        <p:spPr/>
        <p:txBody>
          <a:bodyPr/>
          <a:lstStyle/>
          <a:p>
            <a:r>
              <a:rPr lang="en-US" dirty="0">
                <a:latin typeface="Calibri" panose="020F0502020204030204" pitchFamily="34" charset="0"/>
              </a:rPr>
              <a:t>Regional Contact Point contact detail at: </a:t>
            </a:r>
            <a:r>
              <a:rPr lang="en-US" sz="2000" dirty="0">
                <a:latin typeface="Calibri" panose="020F0502020204030204" pitchFamily="34" charset="0"/>
                <a:hlinkClick r:id="rId2"/>
              </a:rPr>
              <a:t>http://www.northernperiphery.eu/en/contacts/rcp/</a:t>
            </a:r>
            <a:endParaRPr lang="en-US" sz="2000" dirty="0">
              <a:latin typeface="Calibri" panose="020F0502020204030204" pitchFamily="34" charset="0"/>
            </a:endParaRPr>
          </a:p>
          <a:p>
            <a:r>
              <a:rPr lang="en-US" dirty="0">
                <a:latin typeface="Calibri" panose="020F0502020204030204" pitchFamily="34" charset="0"/>
              </a:rPr>
              <a:t>Joint Secretariat contact details at: </a:t>
            </a:r>
            <a:r>
              <a:rPr lang="en-US" sz="2000" dirty="0">
                <a:latin typeface="Calibri" panose="020F0502020204030204" pitchFamily="34" charset="0"/>
                <a:hlinkClick r:id="rId3"/>
              </a:rPr>
              <a:t>http://www.northernperiphery.eu/en/contacts/ps/</a:t>
            </a:r>
            <a:endParaRPr lang="en-US" sz="2000" dirty="0">
              <a:latin typeface="Calibri" panose="020F0502020204030204" pitchFamily="34" charset="0"/>
            </a:endParaRPr>
          </a:p>
          <a:p>
            <a:endParaRPr lang="en-GB" dirty="0"/>
          </a:p>
        </p:txBody>
      </p:sp>
    </p:spTree>
    <p:extLst>
      <p:ext uri="{BB962C8B-B14F-4D97-AF65-F5344CB8AC3E}">
        <p14:creationId xmlns:p14="http://schemas.microsoft.com/office/powerpoint/2010/main" val="2192945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3rd Call and other important </a:t>
            </a:r>
            <a:r>
              <a:rPr lang="en-US" dirty="0" smtClean="0"/>
              <a:t>information - </a:t>
            </a:r>
            <a:r>
              <a:rPr lang="en-US" dirty="0">
                <a:latin typeface="Calibri" panose="020F0502020204030204" pitchFamily="34" charset="0"/>
              </a:rPr>
              <a:t>Next </a:t>
            </a:r>
            <a:r>
              <a:rPr lang="en-US" dirty="0" smtClean="0">
                <a:latin typeface="Calibri" panose="020F0502020204030204" pitchFamily="34" charset="0"/>
              </a:rPr>
              <a:t>Steps</a:t>
            </a:r>
            <a:endParaRPr lang="en-GB" dirty="0"/>
          </a:p>
        </p:txBody>
      </p:sp>
      <p:sp>
        <p:nvSpPr>
          <p:cNvPr id="3" name="Text Placeholder 2"/>
          <p:cNvSpPr>
            <a:spLocks noGrp="1"/>
          </p:cNvSpPr>
          <p:nvPr>
            <p:ph type="body" sz="quarter" idx="13"/>
          </p:nvPr>
        </p:nvSpPr>
        <p:spPr/>
        <p:txBody>
          <a:bodyPr/>
          <a:lstStyle/>
          <a:p>
            <a:pPr marL="342900" lvl="2" indent="-342900"/>
            <a:r>
              <a:rPr lang="en-US" sz="2800" dirty="0" smtClean="0">
                <a:latin typeface="Calibri" panose="020F0502020204030204" pitchFamily="34" charset="0"/>
              </a:rPr>
              <a:t>A </a:t>
            </a:r>
            <a:r>
              <a:rPr lang="en-US" sz="2800" dirty="0">
                <a:latin typeface="Calibri" panose="020F0502020204030204" pitchFamily="34" charset="0"/>
              </a:rPr>
              <a:t>“How to Apply Seminar” will be held on 20th October in Copenhagen at the Joint Secretariat in Copenhagen. This seminar will offer technical sessions on the application form, budget and partnership. </a:t>
            </a:r>
          </a:p>
          <a:p>
            <a:pPr marL="800100" lvl="3" indent="-342900"/>
            <a:r>
              <a:rPr lang="en-US" sz="2800" dirty="0">
                <a:latin typeface="Calibri" panose="020F0502020204030204" pitchFamily="34" charset="0"/>
              </a:rPr>
              <a:t>Registration closes October 9</a:t>
            </a:r>
            <a:r>
              <a:rPr lang="en-US" sz="2800" baseline="30000" dirty="0">
                <a:latin typeface="Calibri" panose="020F0502020204030204" pitchFamily="34" charset="0"/>
              </a:rPr>
              <a:t>th</a:t>
            </a:r>
            <a:r>
              <a:rPr lang="en-US" sz="2800" dirty="0">
                <a:latin typeface="Calibri" panose="020F0502020204030204" pitchFamily="34" charset="0"/>
              </a:rPr>
              <a:t>, 2016</a:t>
            </a:r>
          </a:p>
          <a:p>
            <a:endParaRPr lang="en-GB" dirty="0"/>
          </a:p>
        </p:txBody>
      </p:sp>
    </p:spTree>
    <p:extLst>
      <p:ext uri="{BB962C8B-B14F-4D97-AF65-F5344CB8AC3E}">
        <p14:creationId xmlns:p14="http://schemas.microsoft.com/office/powerpoint/2010/main" val="139649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3rd Call and other important information - </a:t>
            </a:r>
            <a:r>
              <a:rPr lang="en-US" dirty="0">
                <a:latin typeface="Calibri" panose="020F0502020204030204" pitchFamily="34" charset="0"/>
              </a:rPr>
              <a:t>Next Steps</a:t>
            </a:r>
            <a:endParaRPr lang="en-GB" dirty="0"/>
          </a:p>
        </p:txBody>
      </p:sp>
      <p:sp>
        <p:nvSpPr>
          <p:cNvPr id="3" name="Text Placeholder 2"/>
          <p:cNvSpPr>
            <a:spLocks noGrp="1"/>
          </p:cNvSpPr>
          <p:nvPr>
            <p:ph type="body" sz="quarter" idx="13"/>
          </p:nvPr>
        </p:nvSpPr>
        <p:spPr/>
        <p:txBody>
          <a:bodyPr/>
          <a:lstStyle/>
          <a:p>
            <a:r>
              <a:rPr lang="en-US" dirty="0"/>
              <a:t>After the end date – 30th November 2015</a:t>
            </a:r>
          </a:p>
          <a:p>
            <a:pPr lvl="1"/>
            <a:r>
              <a:rPr lang="en-US" sz="2000" dirty="0"/>
              <a:t>Eligibility assessment by Joint secretariat </a:t>
            </a:r>
          </a:p>
          <a:p>
            <a:pPr lvl="1"/>
            <a:r>
              <a:rPr lang="en-US" sz="2000" dirty="0"/>
              <a:t>Regional Advisory </a:t>
            </a:r>
            <a:r>
              <a:rPr lang="en-US" sz="2000" dirty="0" smtClean="0"/>
              <a:t>Group  in all programme partner countries appraisal</a:t>
            </a:r>
            <a:endParaRPr lang="en-US" sz="2000" dirty="0"/>
          </a:p>
          <a:p>
            <a:pPr lvl="1"/>
            <a:r>
              <a:rPr lang="en-US" sz="2000" dirty="0"/>
              <a:t>Decision proposal </a:t>
            </a:r>
            <a:r>
              <a:rPr lang="en-US" sz="2000" dirty="0" smtClean="0"/>
              <a:t>to </a:t>
            </a:r>
            <a:r>
              <a:rPr lang="en-US" sz="2000" dirty="0"/>
              <a:t>Monitoring Committee meeting </a:t>
            </a:r>
            <a:r>
              <a:rPr lang="en-US" sz="2000" dirty="0" smtClean="0"/>
              <a:t>24</a:t>
            </a:r>
            <a:r>
              <a:rPr lang="en-US" sz="2000" baseline="30000" dirty="0" smtClean="0"/>
              <a:t>th</a:t>
            </a:r>
            <a:r>
              <a:rPr lang="en-US" sz="2000" dirty="0" smtClean="0"/>
              <a:t> February </a:t>
            </a:r>
            <a:r>
              <a:rPr lang="en-US" sz="2000" dirty="0"/>
              <a:t>2016</a:t>
            </a:r>
          </a:p>
          <a:p>
            <a:endParaRPr lang="en-GB" dirty="0"/>
          </a:p>
        </p:txBody>
      </p:sp>
    </p:spTree>
    <p:extLst>
      <p:ext uri="{BB962C8B-B14F-4D97-AF65-F5344CB8AC3E}">
        <p14:creationId xmlns:p14="http://schemas.microsoft.com/office/powerpoint/2010/main" val="280861612"/>
      </p:ext>
    </p:extLst>
  </p:cSld>
  <p:clrMapOvr>
    <a:masterClrMapping/>
  </p:clrMapOvr>
</p:sld>
</file>

<file path=ppt/theme/theme1.xml><?xml version="1.0" encoding="utf-8"?>
<a:theme xmlns:a="http://schemas.openxmlformats.org/drawingml/2006/main" name="NPA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NPA PPT template</Template>
  <TotalTime>0</TotalTime>
  <Words>513</Words>
  <Application>Microsoft Office PowerPoint</Application>
  <PresentationFormat>On-screen Show (4:3)</PresentationFormat>
  <Paragraphs>56</Paragraphs>
  <Slides>16</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NPA PPT template</vt:lpstr>
      <vt:lpstr>1_Office-tema</vt:lpstr>
      <vt:lpstr>PowerPoint Presentation</vt:lpstr>
      <vt:lpstr>3rd Call Information</vt:lpstr>
      <vt:lpstr>3rd Call Information</vt:lpstr>
      <vt:lpstr>3rd Call Information</vt:lpstr>
      <vt:lpstr>3rd Call Information</vt:lpstr>
      <vt:lpstr>3rd Call Information</vt:lpstr>
      <vt:lpstr>3rd Call Information</vt:lpstr>
      <vt:lpstr>3rd Call and other important information - Next Steps</vt:lpstr>
      <vt:lpstr>3rd Call and other important information - Next Steps</vt:lpstr>
      <vt:lpstr>3rd Call and other important information - Next Steps</vt:lpstr>
      <vt:lpstr>4th Call information – Next Steps</vt:lpstr>
      <vt:lpstr>4th Call information – Next Steps</vt:lpstr>
      <vt:lpstr>4th Call information – Next Steps</vt:lpstr>
      <vt:lpstr>Preparatory project call</vt:lpstr>
      <vt:lpstr>Preparatory project call</vt:lpstr>
      <vt:lpstr>Thank you for listening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2015-09-22T08:01:14Z</dcterms:created>
  <dcterms:modified xsi:type="dcterms:W3CDTF">2015-09-30T04:52:36Z</dcterms:modified>
</cp:coreProperties>
</file>