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655" r:id="rId3"/>
  </p:sldMasterIdLst>
  <p:sldIdLst>
    <p:sldId id="256" r:id="rId4"/>
    <p:sldId id="257" r:id="rId5"/>
    <p:sldId id="260" r:id="rId6"/>
    <p:sldId id="261" r:id="rId7"/>
    <p:sldId id="262" r:id="rId8"/>
    <p:sldId id="264" r:id="rId9"/>
    <p:sldId id="268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0"/>
            <p14:sldId id="261"/>
            <p14:sldId id="262"/>
            <p14:sldId id="264"/>
            <p14:sldId id="268"/>
            <p14:sldId id="26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921">
          <p15:clr>
            <a:srgbClr val="A4A3A4"/>
          </p15:clr>
        </p15:guide>
        <p15:guide id="8" pos="839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154">
          <p15:clr>
            <a:srgbClr val="A4A3A4"/>
          </p15:clr>
        </p15:guide>
        <p15:guide id="1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62" y="102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4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2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53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39150"/>
          <a:stretch/>
        </p:blipFill>
        <p:spPr>
          <a:xfrm>
            <a:off x="0" y="1248234"/>
            <a:ext cx="9144000" cy="2756830"/>
          </a:xfrm>
          <a:prstGeom prst="rect">
            <a:avLst/>
          </a:prstGeom>
        </p:spPr>
      </p:pic>
      <p:sp>
        <p:nvSpPr>
          <p:cNvPr id="2" name="textruta 12"/>
          <p:cNvSpPr txBox="1"/>
          <p:nvPr/>
        </p:nvSpPr>
        <p:spPr>
          <a:xfrm>
            <a:off x="1259136" y="4077072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02450" algn="l"/>
              </a:tabLst>
            </a:pPr>
            <a:r>
              <a:rPr lang="sv-SE" sz="4000" b="1" dirty="0" smtClean="0">
                <a:solidFill>
                  <a:srgbClr val="00A6EB"/>
                </a:solidFill>
              </a:rPr>
              <a:t>NPA ANNUAL CONFERENCE 2015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59136" y="4784958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2015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6EB"/>
                </a:solidFill>
              </a:rPr>
              <a:t>STATE OF THE REGION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71175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err="1">
                <a:solidFill>
                  <a:srgbClr val="00A6EB"/>
                </a:solidFill>
              </a:rPr>
              <a:t>Aleksi</a:t>
            </a:r>
            <a:r>
              <a:rPr lang="en-GB" sz="3200" b="1" dirty="0">
                <a:solidFill>
                  <a:srgbClr val="00A6EB"/>
                </a:solidFill>
              </a:rPr>
              <a:t> </a:t>
            </a:r>
            <a:r>
              <a:rPr lang="en-GB" sz="3200" b="1" dirty="0" err="1">
                <a:solidFill>
                  <a:srgbClr val="00A6EB"/>
                </a:solidFill>
              </a:rPr>
              <a:t>Härkönen</a:t>
            </a:r>
            <a:r>
              <a:rPr lang="en-GB" sz="3200" b="1" dirty="0">
                <a:solidFill>
                  <a:srgbClr val="00A6EB"/>
                </a:solidFill>
              </a:rPr>
              <a:t>, </a:t>
            </a:r>
            <a:r>
              <a:rPr lang="en-GB" sz="3200" b="1" dirty="0" smtClean="0">
                <a:solidFill>
                  <a:srgbClr val="00A6EB"/>
                </a:solidFill>
              </a:rPr>
              <a:t>Finland's Ambassador </a:t>
            </a:r>
            <a:r>
              <a:rPr lang="en-GB" sz="3200" b="1" dirty="0">
                <a:solidFill>
                  <a:srgbClr val="00A6EB"/>
                </a:solidFill>
              </a:rPr>
              <a:t>for Arctic </a:t>
            </a:r>
            <a:r>
              <a:rPr lang="en-GB" sz="3200" b="1" dirty="0" smtClean="0">
                <a:solidFill>
                  <a:srgbClr val="00A6EB"/>
                </a:solidFill>
              </a:rPr>
              <a:t>Affairs, Ministry </a:t>
            </a:r>
            <a:r>
              <a:rPr lang="en-GB" sz="3200" b="1" dirty="0">
                <a:solidFill>
                  <a:srgbClr val="00A6EB"/>
                </a:solidFill>
              </a:rPr>
              <a:t>for Foreign </a:t>
            </a:r>
            <a:r>
              <a:rPr lang="en-GB" sz="3200" b="1" dirty="0" smtClean="0">
                <a:solidFill>
                  <a:srgbClr val="00A6EB"/>
                </a:solidFill>
              </a:rPr>
              <a:t>Affairs</a:t>
            </a:r>
          </a:p>
          <a:p>
            <a:pPr algn="l"/>
            <a:endParaRPr lang="en-GB" sz="3200" b="1" dirty="0">
              <a:solidFill>
                <a:srgbClr val="00A6EB"/>
              </a:solidFill>
            </a:endParaRP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Morning session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4718"/>
              </p:ext>
            </p:extLst>
          </p:nvPr>
        </p:nvGraphicFramePr>
        <p:xfrm>
          <a:off x="1403648" y="2636912"/>
          <a:ext cx="7272808" cy="3357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370"/>
                <a:gridCol w="5737438"/>
              </a:tblGrid>
              <a:tr h="590466">
                <a:tc>
                  <a:txBody>
                    <a:bodyPr/>
                    <a:lstStyle/>
                    <a:p>
                      <a:r>
                        <a:rPr lang="da-DK" dirty="0" smtClean="0"/>
                        <a:t>09:00-09:15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Ekestam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Ministry of Employment and the Economy, Finland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address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 Mayor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Huttunen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8174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da-D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Results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09:15-09:30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Synergies: the key to deliver better results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Joanna </a:t>
                      </a: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Kiryllo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Programme Manager – DG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Urban Policy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European Commission</a:t>
                      </a: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09:30-09:50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measure results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Nathalie Wergles &amp; Ole Damsgaard, Joint Secretariat </a:t>
                      </a: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09:50-10:30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discussion – What is the meaning of the baselines and how can projects contribute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26362"/>
            <a:ext cx="720000" cy="7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9281" y="60016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Coffee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Morning session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9966"/>
              </p:ext>
            </p:extLst>
          </p:nvPr>
        </p:nvGraphicFramePr>
        <p:xfrm>
          <a:off x="1403648" y="2636912"/>
          <a:ext cx="7272808" cy="3095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370"/>
                <a:gridCol w="5737438"/>
              </a:tblGrid>
              <a:tr h="38174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between</a:t>
                      </a:r>
                      <a:r>
                        <a:rPr lang="da-D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Programmes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23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11:00-11:20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 preparatory project Coordination Mechanism, regional policy coordination in the Arctic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Jim Millard, Scottish Government &amp; Dr Irene McMaster,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EPRC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11:20-11:40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 with other instruments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Päivi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Ekdahl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Kolarctic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ENPI CBC Programme</a:t>
                      </a: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11:40-11:50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 &amp; A with the audience</a:t>
                      </a:r>
                    </a:p>
                  </a:txBody>
                  <a:tcPr marL="68580" marR="68580" marT="0" marB="0"/>
                </a:tc>
              </a:tr>
              <a:tr h="29306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Status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543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11:50-12:20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NPA Programme Status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Kirsti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Mijnhijmer, Joint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Secretariat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12:20-12:30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of afternoon programme 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Joint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Secretariat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26362"/>
            <a:ext cx="1272727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6001696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Lunch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2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Afternoon session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42163"/>
              </p:ext>
            </p:extLst>
          </p:nvPr>
        </p:nvGraphicFramePr>
        <p:xfrm>
          <a:off x="1403648" y="2636912"/>
          <a:ext cx="7272808" cy="3166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370"/>
                <a:gridCol w="2868719"/>
                <a:gridCol w="2868719"/>
              </a:tblGrid>
              <a:tr h="381744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Workshop sessions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13:30-15:30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for projects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plenary room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on coordination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Kallavesi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room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map exercise with projects to find thematic synergies and gaps, to promote greater awareness among projects of each other, and where they can make a contribution.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discussion with representatives from several programmes. Identifying synergies and opportunities for coordination, potential barriers for a better integration.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26362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9281" y="60016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Coffee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0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Afternoon session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33988"/>
              </p:ext>
            </p:extLst>
          </p:nvPr>
        </p:nvGraphicFramePr>
        <p:xfrm>
          <a:off x="1403648" y="2636912"/>
          <a:ext cx="7272808" cy="2407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370"/>
                <a:gridCol w="5737438"/>
              </a:tblGrid>
              <a:tr h="38174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Closing session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3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16:00-16:20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from workshop sessions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rapporteurs</a:t>
                      </a: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16:20-16:30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Launch of the Third Call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Christopher Parker, Joint Secretariat</a:t>
                      </a:r>
                    </a:p>
                  </a:txBody>
                  <a:tcPr marL="68580" marR="68580" marT="0" marB="0"/>
                </a:tc>
              </a:tr>
              <a:tr h="1490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16:30-16:50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note speech: State of the Region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Aleksi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Härkönen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Finland's Ambassador for Arctic Affairs, Ministry for Foreign Affairs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90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16:50-17:00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Wrap up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Chair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26362"/>
            <a:ext cx="1272727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Buses leave for dinner from the Scandic at 18:30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3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WELCOME ADDRESS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Region Mayor Jussi </a:t>
            </a:r>
            <a:r>
              <a:rPr lang="da-DK" sz="3200" b="1" dirty="0" smtClean="0">
                <a:solidFill>
                  <a:srgbClr val="00A6EB"/>
                </a:solidFill>
              </a:rPr>
              <a:t>Huttunen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 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PANEL DISCUSSION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Expert panellists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 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A6EB"/>
                </a:solidFill>
              </a:rPr>
              <a:t>SYNERGIES: THE KEY TO DELIVER BETTER RESULTS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Joanna Kiryllo, Programme </a:t>
            </a:r>
            <a:r>
              <a:rPr lang="da-DK" sz="3200" b="1" dirty="0" smtClean="0">
                <a:solidFill>
                  <a:srgbClr val="00A6EB"/>
                </a:solidFill>
              </a:rPr>
              <a:t>Manager DG REGIO, </a:t>
            </a:r>
            <a:r>
              <a:rPr lang="da-DK" sz="3200" b="1" dirty="0">
                <a:solidFill>
                  <a:srgbClr val="00A6EB"/>
                </a:solidFill>
              </a:rPr>
              <a:t>European </a:t>
            </a:r>
            <a:r>
              <a:rPr lang="da-DK" sz="3200" b="1" dirty="0" smtClean="0">
                <a:solidFill>
                  <a:srgbClr val="00A6EB"/>
                </a:solidFill>
              </a:rPr>
              <a:t>Commission</a:t>
            </a: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WORKSHOP ON COORDINATION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15610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Rapporteur Jim Millard</a:t>
            </a:r>
            <a:r>
              <a:rPr lang="da-DK" sz="3200" b="1" smtClean="0">
                <a:solidFill>
                  <a:srgbClr val="00A6EB"/>
                </a:solidFill>
              </a:rPr>
              <a:t>, </a:t>
            </a:r>
            <a:br>
              <a:rPr lang="da-DK" sz="3200" b="1" smtClean="0">
                <a:solidFill>
                  <a:srgbClr val="00A6EB"/>
                </a:solidFill>
              </a:rPr>
            </a:br>
            <a:r>
              <a:rPr lang="da-DK" sz="3200" b="1" smtClean="0">
                <a:solidFill>
                  <a:srgbClr val="00A6EB"/>
                </a:solidFill>
              </a:rPr>
              <a:t>Scottish </a:t>
            </a:r>
            <a:r>
              <a:rPr lang="da-DK" sz="3200" b="1" dirty="0" smtClean="0">
                <a:solidFill>
                  <a:srgbClr val="00A6EB"/>
                </a:solidFill>
              </a:rPr>
              <a:t>Government</a:t>
            </a: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373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NPA PPT template</vt:lpstr>
      <vt:lpstr>1_Office-tema</vt:lpstr>
      <vt:lpstr>1_NPA PPT template</vt:lpstr>
      <vt:lpstr>PowerPoint Presentation</vt:lpstr>
      <vt:lpstr>Morning session</vt:lpstr>
      <vt:lpstr>Morning session</vt:lpstr>
      <vt:lpstr>Afternoon session</vt:lpstr>
      <vt:lpstr>Afternoon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2015-09-25T07:38:48Z</dcterms:created>
  <dcterms:modified xsi:type="dcterms:W3CDTF">2015-09-30T07:37:42Z</dcterms:modified>
</cp:coreProperties>
</file>