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8" r:id="rId3"/>
    <p:sldId id="275" r:id="rId4"/>
    <p:sldId id="259" r:id="rId5"/>
    <p:sldId id="272" r:id="rId6"/>
    <p:sldId id="271" r:id="rId7"/>
    <p:sldId id="279" r:id="rId8"/>
    <p:sldId id="286" r:id="rId9"/>
    <p:sldId id="280" r:id="rId10"/>
    <p:sldId id="281" r:id="rId11"/>
    <p:sldId id="282" r:id="rId12"/>
    <p:sldId id="264" r:id="rId13"/>
    <p:sldId id="284" r:id="rId14"/>
    <p:sldId id="269" r:id="rId15"/>
    <p:sldId id="287"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1D5"/>
    <a:srgbClr val="F6ACE6"/>
    <a:srgbClr val="F1BDE7"/>
    <a:srgbClr val="EA9EDC"/>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7808" autoAdjust="0"/>
  </p:normalViewPr>
  <p:slideViewPr>
    <p:cSldViewPr snapToGrid="0" snapToObjects="1">
      <p:cViewPr varScale="1">
        <p:scale>
          <a:sx n="65" d="100"/>
          <a:sy n="65" d="100"/>
        </p:scale>
        <p:origin x="1530" y="72"/>
      </p:cViewPr>
      <p:guideLst>
        <p:guide orient="horz" pos="2160"/>
        <p:guide pos="2880"/>
      </p:guideLst>
    </p:cSldViewPr>
  </p:slideViewPr>
  <p:notesTextViewPr>
    <p:cViewPr>
      <p:scale>
        <a:sx n="3" d="2"/>
        <a:sy n="3" d="2"/>
      </p:scale>
      <p:origin x="0" y="0"/>
    </p:cViewPr>
  </p:notesTextViewPr>
  <p:sorterViewPr>
    <p:cViewPr>
      <p:scale>
        <a:sx n="100" d="100"/>
        <a:sy n="100" d="100"/>
      </p:scale>
      <p:origin x="0" y="-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0CC5052-3CB6-453C-8818-A7DC2BEC41C5}" type="datetimeFigureOut">
              <a:rPr lang="en-IE" smtClean="0"/>
              <a:t>20/09/2017</a:t>
            </a:fld>
            <a:endParaRPr lang="en-I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FFC6D81-60B7-4BCA-B9F4-45660966286E}" type="slidenum">
              <a:rPr lang="en-IE" smtClean="0"/>
              <a:t>‹#›</a:t>
            </a:fld>
            <a:endParaRPr lang="en-IE"/>
          </a:p>
        </p:txBody>
      </p:sp>
    </p:spTree>
    <p:extLst>
      <p:ext uri="{BB962C8B-B14F-4D97-AF65-F5344CB8AC3E}">
        <p14:creationId xmlns:p14="http://schemas.microsoft.com/office/powerpoint/2010/main" val="309900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3836F8E-1387-4063-A4AE-FE6F1CBB8444}" type="datetimeFigureOut">
              <a:rPr lang="en-IE" smtClean="0"/>
              <a:t>20/09/2017</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89714E2-B1EB-456E-BC6B-7DDD043A9008}" type="slidenum">
              <a:rPr lang="en-IE" smtClean="0"/>
              <a:t>‹#›</a:t>
            </a:fld>
            <a:endParaRPr lang="en-IE"/>
          </a:p>
        </p:txBody>
      </p:sp>
    </p:spTree>
    <p:extLst>
      <p:ext uri="{BB962C8B-B14F-4D97-AF65-F5344CB8AC3E}">
        <p14:creationId xmlns:p14="http://schemas.microsoft.com/office/powerpoint/2010/main" val="1712436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ur-lex.europa.eu/LexUriServ/LexUriServ.do?uri=CELEX:52011DC0782:EN:NO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1</a:t>
            </a:fld>
            <a:endParaRPr lang="en-IE"/>
          </a:p>
        </p:txBody>
      </p:sp>
    </p:spTree>
    <p:extLst>
      <p:ext uri="{BB962C8B-B14F-4D97-AF65-F5344CB8AC3E}">
        <p14:creationId xmlns:p14="http://schemas.microsoft.com/office/powerpoint/2010/main" val="182607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Well as I touched on before…the</a:t>
            </a:r>
            <a:r>
              <a:rPr lang="en-IE" baseline="0" dirty="0" smtClean="0"/>
              <a:t> Atlantic Strategy, as well as all the other Sea Basin strategies, has one “challenge” in that it has no financial instrument attached to it. We must therefore ADVISE our stakeholders to how to draw down OTHER EU funds such as COST, H2020, LIFE or ESIF, which is obviously where Interreg NPA comes in….</a:t>
            </a:r>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10</a:t>
            </a:fld>
            <a:endParaRPr lang="en-IE"/>
          </a:p>
        </p:txBody>
      </p:sp>
    </p:spTree>
    <p:extLst>
      <p:ext uri="{BB962C8B-B14F-4D97-AF65-F5344CB8AC3E}">
        <p14:creationId xmlns:p14="http://schemas.microsoft.com/office/powerpoint/2010/main" val="187247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i="1" u="sng" dirty="0" smtClean="0"/>
              <a:t>First of All – Common</a:t>
            </a:r>
            <a:r>
              <a:rPr lang="en-IE" b="1" i="1" u="sng" baseline="0" dirty="0" smtClean="0"/>
              <a:t> Priority Axes</a:t>
            </a:r>
          </a:p>
          <a:p>
            <a:r>
              <a:rPr lang="en-IE" b="0" i="0" u="none" dirty="0" smtClean="0"/>
              <a:t>So</a:t>
            </a:r>
            <a:r>
              <a:rPr lang="en-IE" b="0" i="0" u="none" baseline="0" dirty="0" smtClean="0"/>
              <a:t> as I’ve gone through already you will see the AAP priorities on screen. Well if you take the NPA priorities and line them up beside them you will see a very similar setup. </a:t>
            </a:r>
          </a:p>
          <a:p>
            <a:endParaRPr lang="en-IE" b="0" i="0" u="none" baseline="0" dirty="0" smtClean="0"/>
          </a:p>
          <a:p>
            <a:r>
              <a:rPr lang="en-IE" b="1" i="0" u="none" baseline="0" dirty="0" smtClean="0"/>
              <a:t>Priority 1&amp;2 </a:t>
            </a:r>
            <a:r>
              <a:rPr lang="en-IE" b="0" i="0" u="none" baseline="0" dirty="0" smtClean="0"/>
              <a:t>of the NPA is all about using Innovation and Entrepreneurship to maintain and develop the programmes area, very similar to the AAPs priority on research and improving skills to tap into entrepreneurship and innovative opportunities </a:t>
            </a:r>
          </a:p>
          <a:p>
            <a:endParaRPr lang="en-IE" b="0" i="0" u="none" baseline="0" dirty="0" smtClean="0"/>
          </a:p>
          <a:p>
            <a:r>
              <a:rPr lang="en-IE" b="1" i="0" u="none" baseline="0" dirty="0" smtClean="0"/>
              <a:t>Priority 3 </a:t>
            </a:r>
            <a:r>
              <a:rPr lang="en-IE" b="0" i="0" u="none" baseline="0" dirty="0" smtClean="0"/>
              <a:t>though slightly more focussed then the AAP’s priority 2, still looks at fostering energy-secure communities through promotion or exploitation of renewable energy and energy efficiency. </a:t>
            </a:r>
          </a:p>
          <a:p>
            <a:endParaRPr lang="en-IE" b="0" i="0" u="none" baseline="0" dirty="0" smtClean="0"/>
          </a:p>
          <a:p>
            <a:r>
              <a:rPr lang="en-IE" b="0" i="0" u="none" baseline="0" dirty="0" smtClean="0"/>
              <a:t>And finally </a:t>
            </a:r>
            <a:r>
              <a:rPr lang="en-IE" b="1" i="0" u="none" baseline="0" dirty="0" smtClean="0"/>
              <a:t>Priority 4</a:t>
            </a:r>
            <a:r>
              <a:rPr lang="en-IE" b="0" i="0" u="none" baseline="0" dirty="0" smtClean="0"/>
              <a:t> is probably the most obvious in line with the AAP priorities in that it focusses on protecting, promoting and developing cultural heritage.</a:t>
            </a:r>
            <a:endParaRPr lang="en-IE" b="0" i="0" u="none" dirty="0"/>
          </a:p>
        </p:txBody>
      </p:sp>
      <p:sp>
        <p:nvSpPr>
          <p:cNvPr id="4" name="Slide Number Placeholder 3"/>
          <p:cNvSpPr>
            <a:spLocks noGrp="1"/>
          </p:cNvSpPr>
          <p:nvPr>
            <p:ph type="sldNum" sz="quarter" idx="10"/>
          </p:nvPr>
        </p:nvSpPr>
        <p:spPr/>
        <p:txBody>
          <a:bodyPr/>
          <a:lstStyle/>
          <a:p>
            <a:fld id="{D89714E2-B1EB-456E-BC6B-7DDD043A9008}" type="slidenum">
              <a:rPr lang="en-IE" smtClean="0"/>
              <a:t>11</a:t>
            </a:fld>
            <a:endParaRPr lang="en-IE"/>
          </a:p>
        </p:txBody>
      </p:sp>
    </p:spTree>
    <p:extLst>
      <p:ext uri="{BB962C8B-B14F-4D97-AF65-F5344CB8AC3E}">
        <p14:creationId xmlns:p14="http://schemas.microsoft.com/office/powerpoint/2010/main" val="281663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i="1" u="sng" dirty="0" smtClean="0"/>
              <a:t>Secondly</a:t>
            </a:r>
            <a:r>
              <a:rPr lang="en-IE" b="1" i="1" u="sng" baseline="0" dirty="0" smtClean="0"/>
              <a:t> – Common Ground</a:t>
            </a:r>
          </a:p>
          <a:p>
            <a:endParaRPr lang="en-IE" b="1" i="1" u="sng" baseline="0" dirty="0" smtClean="0"/>
          </a:p>
          <a:p>
            <a:r>
              <a:rPr lang="en-IE" b="0" i="0" u="none" baseline="0" dirty="0" smtClean="0"/>
              <a:t>While both the NPA and the AAP have their own large Member State areas, the common ground between us tends to be a bit smaller and is made up of the West coast of Ireland, Northern Ireland and Scotland. While territory issues possibly make it a lesser known road for Stakeholders of the AAP it should by no means rule it out.</a:t>
            </a:r>
          </a:p>
          <a:p>
            <a:endParaRPr lang="en-IE" b="0" i="0" u="none" baseline="0" dirty="0" smtClean="0"/>
          </a:p>
          <a:p>
            <a:r>
              <a:rPr lang="en-IE" b="0" i="0" u="none" baseline="0" dirty="0" smtClean="0"/>
              <a:t>To be successful for funding under Interreg NPA – the project must be made up of a </a:t>
            </a:r>
            <a:r>
              <a:rPr lang="en-IE" b="1" i="0" u="none" baseline="0" dirty="0" smtClean="0"/>
              <a:t>minimum of 2 member state countries. </a:t>
            </a:r>
            <a:endParaRPr lang="en-IE" b="0" i="0" u="none" dirty="0"/>
          </a:p>
        </p:txBody>
      </p:sp>
      <p:sp>
        <p:nvSpPr>
          <p:cNvPr id="4" name="Slide Number Placeholder 3"/>
          <p:cNvSpPr>
            <a:spLocks noGrp="1"/>
          </p:cNvSpPr>
          <p:nvPr>
            <p:ph type="sldNum" sz="quarter" idx="10"/>
          </p:nvPr>
        </p:nvSpPr>
        <p:spPr/>
        <p:txBody>
          <a:bodyPr/>
          <a:lstStyle/>
          <a:p>
            <a:fld id="{D89714E2-B1EB-456E-BC6B-7DDD043A9008}" type="slidenum">
              <a:rPr lang="en-IE" smtClean="0"/>
              <a:t>12</a:t>
            </a:fld>
            <a:endParaRPr lang="en-IE"/>
          </a:p>
        </p:txBody>
      </p:sp>
    </p:spTree>
    <p:extLst>
      <p:ext uri="{BB962C8B-B14F-4D97-AF65-F5344CB8AC3E}">
        <p14:creationId xmlns:p14="http://schemas.microsoft.com/office/powerpoint/2010/main" val="128245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ONE EXAMPLE</a:t>
            </a:r>
            <a:r>
              <a:rPr lang="en-IE" b="1" baseline="0" dirty="0" smtClean="0"/>
              <a:t> I HAVE PICKED TO OUTLINE IS</a:t>
            </a:r>
            <a:r>
              <a:rPr lang="en-IE" b="1" dirty="0" smtClean="0"/>
              <a:t>:</a:t>
            </a:r>
          </a:p>
          <a:p>
            <a:r>
              <a:rPr lang="en-IE" dirty="0" smtClean="0"/>
              <a:t>The</a:t>
            </a:r>
            <a:r>
              <a:rPr lang="en-IE" baseline="0" dirty="0" smtClean="0"/>
              <a:t> </a:t>
            </a:r>
            <a:r>
              <a:rPr lang="en-IE" baseline="0" dirty="0" err="1" smtClean="0"/>
              <a:t>CoolRoute</a:t>
            </a:r>
            <a:r>
              <a:rPr lang="en-IE" baseline="0" dirty="0" smtClean="0"/>
              <a:t> project, </a:t>
            </a:r>
            <a:r>
              <a:rPr lang="en-IE" b="1" i="1" baseline="0" dirty="0" smtClean="0"/>
              <a:t>which I will only touch on as you will be hearing a lot more about it later today</a:t>
            </a:r>
            <a:r>
              <a:rPr lang="en-IE" b="0" i="0" baseline="0" dirty="0" smtClean="0"/>
              <a:t>, is </a:t>
            </a:r>
            <a:r>
              <a:rPr lang="en-IE" baseline="0" dirty="0" smtClean="0"/>
              <a:t>lead by Cork IT, with partners in Scotland, Derry, and Donegal and the Faroe Islands.</a:t>
            </a:r>
          </a:p>
          <a:p>
            <a:endParaRPr lang="en-IE" baseline="0" dirty="0" smtClean="0"/>
          </a:p>
          <a:p>
            <a:r>
              <a:rPr lang="en-IE" baseline="0" dirty="0" err="1" smtClean="0"/>
              <a:t>CoolRoute</a:t>
            </a:r>
            <a:r>
              <a:rPr lang="en-IE" baseline="0" dirty="0" smtClean="0"/>
              <a:t> is a perfect example of how the </a:t>
            </a:r>
            <a:r>
              <a:rPr lang="en-IE" b="1" i="1" baseline="0" dirty="0" smtClean="0"/>
              <a:t>Priorities of the AAP align with the NPA</a:t>
            </a:r>
            <a:r>
              <a:rPr lang="en-IE" baseline="0" dirty="0" smtClean="0"/>
              <a:t>.  </a:t>
            </a:r>
          </a:p>
          <a:p>
            <a:endParaRPr lang="en-IE" baseline="0" dirty="0" smtClean="0"/>
          </a:p>
          <a:p>
            <a:r>
              <a:rPr lang="en-IE" baseline="0" dirty="0" smtClean="0"/>
              <a:t>The project itself provides a bi-directional yacht cruising route…encompassing the offshore areas of all project partners. An eco-tourism product, it is based at SMEs in remote communities, explores the natural resources of the zone in a manner that is sustainable and environmentally viable, provides opportunities for spin off activities such as whale watching, walking tours, and </a:t>
            </a:r>
            <a:r>
              <a:rPr lang="en-IE" baseline="0" dirty="0" err="1" smtClean="0"/>
              <a:t>trad</a:t>
            </a:r>
            <a:r>
              <a:rPr lang="en-IE" baseline="0" dirty="0" smtClean="0"/>
              <a:t> events and </a:t>
            </a:r>
            <a:r>
              <a:rPr lang="en-IE" b="1" i="1" baseline="0" dirty="0" smtClean="0"/>
              <a:t>ticks a lot of boxes under the priority axes – hitting on everything from entrepreneurship and innovation to regional development.</a:t>
            </a:r>
          </a:p>
          <a:p>
            <a:endParaRPr lang="en-IE" b="1" i="1" baseline="0" dirty="0" smtClean="0"/>
          </a:p>
          <a:p>
            <a:r>
              <a:rPr lang="en-IE" b="1" baseline="0" dirty="0" smtClean="0"/>
              <a:t>AND IS THE PERFECT EXAMPLE OF HOW WE CAN POINT OUR STAKEHOLDERS IN THE DIRECTION OF THE NPA FUNDS AND HOW TO ACCESS THEM</a:t>
            </a:r>
            <a:endParaRPr lang="en-IE" b="1" dirty="0" smtClean="0"/>
          </a:p>
          <a:p>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13</a:t>
            </a:fld>
            <a:endParaRPr lang="en-IE"/>
          </a:p>
        </p:txBody>
      </p:sp>
    </p:spTree>
    <p:extLst>
      <p:ext uri="{BB962C8B-B14F-4D97-AF65-F5344CB8AC3E}">
        <p14:creationId xmlns:p14="http://schemas.microsoft.com/office/powerpoint/2010/main" val="66554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I hope that gives you some insight on the work that we do and the possible ways of linking the Strategy with the Northern Periphery and Arctic.</a:t>
            </a:r>
          </a:p>
          <a:p>
            <a:endParaRPr lang="en-IE" baseline="0" dirty="0" smtClean="0"/>
          </a:p>
          <a:p>
            <a:r>
              <a:rPr lang="en-IE" baseline="0" dirty="0" smtClean="0"/>
              <a:t>I’ll be around for the day but should you want to get in touch after today, you can see my contact details on screen</a:t>
            </a:r>
          </a:p>
          <a:p>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14</a:t>
            </a:fld>
            <a:endParaRPr lang="en-IE"/>
          </a:p>
        </p:txBody>
      </p:sp>
    </p:spTree>
    <p:extLst>
      <p:ext uri="{BB962C8B-B14F-4D97-AF65-F5344CB8AC3E}">
        <p14:creationId xmlns:p14="http://schemas.microsoft.com/office/powerpoint/2010/main" val="196600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15</a:t>
            </a:fld>
            <a:endParaRPr lang="en-IE"/>
          </a:p>
        </p:txBody>
      </p:sp>
    </p:spTree>
    <p:extLst>
      <p:ext uri="{BB962C8B-B14F-4D97-AF65-F5344CB8AC3E}">
        <p14:creationId xmlns:p14="http://schemas.microsoft.com/office/powerpoint/2010/main" val="74959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2</a:t>
            </a:fld>
            <a:endParaRPr lang="en-IE"/>
          </a:p>
        </p:txBody>
      </p:sp>
    </p:spTree>
    <p:extLst>
      <p:ext uri="{BB962C8B-B14F-4D97-AF65-F5344CB8AC3E}">
        <p14:creationId xmlns:p14="http://schemas.microsoft.com/office/powerpoint/2010/main" val="61856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To help stimulate blue growth in the Atlantic ocean area, the Commission adopted the </a:t>
            </a:r>
            <a:r>
              <a:rPr lang="en-IE" sz="1200" b="0" i="0" u="sng" kern="1200" dirty="0" smtClean="0">
                <a:solidFill>
                  <a:schemeClr val="tx1"/>
                </a:solidFill>
                <a:effectLst/>
                <a:latin typeface="+mn-lt"/>
                <a:ea typeface="+mn-ea"/>
                <a:cs typeface="+mn-cs"/>
                <a:hlinkClick r:id="rId3"/>
              </a:rPr>
              <a:t>Atlantic Strategy</a:t>
            </a:r>
            <a:r>
              <a:rPr lang="en-IE" sz="1200" b="0" i="0" kern="1200" dirty="0" smtClean="0">
                <a:solidFill>
                  <a:schemeClr val="tx1"/>
                </a:solidFill>
                <a:effectLst/>
                <a:latin typeface="+mn-lt"/>
                <a:ea typeface="+mn-ea"/>
                <a:cs typeface="+mn-cs"/>
              </a:rPr>
              <a:t> in November 2011. It’s aim is to respond to the challenges</a:t>
            </a:r>
            <a:r>
              <a:rPr lang="en-IE" sz="1200" b="0" i="0" kern="1200" baseline="0" dirty="0" smtClean="0">
                <a:solidFill>
                  <a:schemeClr val="tx1"/>
                </a:solidFill>
                <a:effectLst/>
                <a:latin typeface="+mn-lt"/>
                <a:ea typeface="+mn-ea"/>
                <a:cs typeface="+mn-cs"/>
              </a:rPr>
              <a:t> of delivering growth, reducing the carbon footprint, using the sea’s natural resources sustainably, responding effectively to threats and emergencies and implementing an “ecosystem” management approach in Atlantic waters.</a:t>
            </a:r>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3</a:t>
            </a:fld>
            <a:endParaRPr lang="en-IE"/>
          </a:p>
        </p:txBody>
      </p:sp>
    </p:spTree>
    <p:extLst>
      <p:ext uri="{BB962C8B-B14F-4D97-AF65-F5344CB8AC3E}">
        <p14:creationId xmlns:p14="http://schemas.microsoft.com/office/powerpoint/2010/main" val="228407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Then in March 2013, the</a:t>
            </a:r>
            <a:r>
              <a:rPr lang="en-IE" sz="1200" b="0" i="0" kern="1200" baseline="0" dirty="0" smtClean="0">
                <a:solidFill>
                  <a:schemeClr val="tx1"/>
                </a:solidFill>
                <a:effectLst/>
                <a:latin typeface="+mn-lt"/>
                <a:ea typeface="+mn-ea"/>
                <a:cs typeface="+mn-cs"/>
              </a:rPr>
              <a:t> </a:t>
            </a:r>
            <a:r>
              <a:rPr lang="en-IE" sz="1200" b="0" i="0" kern="1200" dirty="0" smtClean="0">
                <a:solidFill>
                  <a:schemeClr val="tx1"/>
                </a:solidFill>
                <a:effectLst/>
                <a:latin typeface="+mn-lt"/>
                <a:ea typeface="+mn-ea"/>
                <a:cs typeface="+mn-cs"/>
              </a:rPr>
              <a:t>Atlantic Action Plan was</a:t>
            </a:r>
            <a:r>
              <a:rPr lang="en-IE" sz="1200" b="0" i="0" kern="1200" baseline="0" dirty="0" smtClean="0">
                <a:solidFill>
                  <a:schemeClr val="tx1"/>
                </a:solidFill>
                <a:effectLst/>
                <a:latin typeface="+mn-lt"/>
                <a:ea typeface="+mn-ea"/>
                <a:cs typeface="+mn-cs"/>
              </a:rPr>
              <a:t> set up support the objectives of  the Atlantic Strategy and </a:t>
            </a:r>
            <a:r>
              <a:rPr lang="en-IE" sz="1200" b="0" i="0" kern="1200" dirty="0" smtClean="0">
                <a:solidFill>
                  <a:schemeClr val="tx1"/>
                </a:solidFill>
                <a:effectLst/>
                <a:latin typeface="+mn-lt"/>
                <a:ea typeface="+mn-ea"/>
                <a:cs typeface="+mn-cs"/>
              </a:rPr>
              <a:t>to help revitalize the marine and maritime economy of Ireland,</a:t>
            </a:r>
            <a:r>
              <a:rPr lang="en-IE" sz="1200" b="0" i="0" kern="1200" baseline="0" dirty="0" smtClean="0">
                <a:solidFill>
                  <a:schemeClr val="tx1"/>
                </a:solidFill>
                <a:effectLst/>
                <a:latin typeface="+mn-lt"/>
                <a:ea typeface="+mn-ea"/>
                <a:cs typeface="+mn-cs"/>
              </a:rPr>
              <a:t> France, Spain, Portugal and the UK</a:t>
            </a:r>
            <a:r>
              <a:rPr lang="en-IE" sz="1200" b="0" i="0" kern="1200" dirty="0" smtClean="0">
                <a:solidFill>
                  <a:schemeClr val="tx1"/>
                </a:solidFill>
                <a:effectLst/>
                <a:latin typeface="+mn-lt"/>
                <a:ea typeface="+mn-ea"/>
                <a:cs typeface="+mn-cs"/>
              </a:rPr>
              <a:t>.</a:t>
            </a:r>
          </a:p>
          <a:p>
            <a:endParaRPr lang="en-IE" sz="1200" b="1" i="1" u="sng" kern="1200" dirty="0" smtClean="0">
              <a:solidFill>
                <a:schemeClr val="tx1"/>
              </a:solidFill>
              <a:effectLst/>
              <a:latin typeface="+mn-lt"/>
              <a:ea typeface="+mn-ea"/>
              <a:cs typeface="+mn-cs"/>
            </a:endParaRPr>
          </a:p>
          <a:p>
            <a:r>
              <a:rPr lang="en-IE" sz="1200" b="0" i="0" u="none" kern="1200" dirty="0" smtClean="0">
                <a:solidFill>
                  <a:schemeClr val="tx1"/>
                </a:solidFill>
                <a:effectLst/>
                <a:latin typeface="+mn-lt"/>
                <a:ea typeface="+mn-ea"/>
                <a:cs typeface="+mn-cs"/>
              </a:rPr>
              <a:t>In</a:t>
            </a:r>
            <a:r>
              <a:rPr lang="en-IE" sz="1200" b="0" i="0" u="none" kern="1200" baseline="0" dirty="0" smtClean="0">
                <a:solidFill>
                  <a:schemeClr val="tx1"/>
                </a:solidFill>
                <a:effectLst/>
                <a:latin typeface="+mn-lt"/>
                <a:ea typeface="+mn-ea"/>
                <a:cs typeface="+mn-cs"/>
              </a:rPr>
              <a:t> order to do this, it set out 4 Priority areas under which the projects it got involved with must align. So as you can see…Priority 1….</a:t>
            </a:r>
            <a:r>
              <a:rPr lang="en-IE" sz="1200" b="0" i="0" u="none" kern="1200" baseline="0" dirty="0" err="1" smtClean="0">
                <a:solidFill>
                  <a:schemeClr val="tx1"/>
                </a:solidFill>
                <a:effectLst/>
                <a:latin typeface="+mn-lt"/>
                <a:ea typeface="+mn-ea"/>
                <a:cs typeface="+mn-cs"/>
              </a:rPr>
              <a:t>bla</a:t>
            </a:r>
            <a:r>
              <a:rPr lang="en-IE" sz="1200" b="0" i="0" u="none" kern="1200" baseline="0" dirty="0" smtClean="0">
                <a:solidFill>
                  <a:schemeClr val="tx1"/>
                </a:solidFill>
                <a:effectLst/>
                <a:latin typeface="+mn-lt"/>
                <a:ea typeface="+mn-ea"/>
                <a:cs typeface="+mn-cs"/>
              </a:rPr>
              <a:t> </a:t>
            </a:r>
            <a:r>
              <a:rPr lang="en-IE" sz="1200" b="0" i="0" u="none" kern="1200" baseline="0" dirty="0" err="1" smtClean="0">
                <a:solidFill>
                  <a:schemeClr val="tx1"/>
                </a:solidFill>
                <a:effectLst/>
                <a:latin typeface="+mn-lt"/>
                <a:ea typeface="+mn-ea"/>
                <a:cs typeface="+mn-cs"/>
              </a:rPr>
              <a:t>bla</a:t>
            </a:r>
            <a:r>
              <a:rPr lang="en-IE" sz="1200" b="0" i="0" u="none" kern="1200" baseline="0" dirty="0" smtClean="0">
                <a:solidFill>
                  <a:schemeClr val="tx1"/>
                </a:solidFill>
                <a:effectLst/>
                <a:latin typeface="+mn-lt"/>
                <a:ea typeface="+mn-ea"/>
                <a:cs typeface="+mn-cs"/>
              </a:rPr>
              <a:t> </a:t>
            </a:r>
            <a:r>
              <a:rPr lang="en-IE" sz="1200" b="0" i="0" u="none" kern="1200" baseline="0" dirty="0" err="1" smtClean="0">
                <a:solidFill>
                  <a:schemeClr val="tx1"/>
                </a:solidFill>
                <a:effectLst/>
                <a:latin typeface="+mn-lt"/>
                <a:ea typeface="+mn-ea"/>
                <a:cs typeface="+mn-cs"/>
              </a:rPr>
              <a:t>bla</a:t>
            </a:r>
            <a:endParaRPr lang="en-IE" sz="1200" b="0" i="0" u="none" kern="1200" baseline="0" dirty="0" smtClean="0">
              <a:solidFill>
                <a:schemeClr val="tx1"/>
              </a:solidFill>
              <a:effectLst/>
              <a:latin typeface="+mn-lt"/>
              <a:ea typeface="+mn-ea"/>
              <a:cs typeface="+mn-cs"/>
            </a:endParaRPr>
          </a:p>
          <a:p>
            <a:endParaRPr lang="en-IE" sz="1200" b="0" i="0" u="none" kern="1200" dirty="0" smtClean="0">
              <a:solidFill>
                <a:schemeClr val="tx1"/>
              </a:solidFill>
              <a:effectLst/>
              <a:latin typeface="+mn-lt"/>
              <a:ea typeface="+mn-ea"/>
              <a:cs typeface="+mn-cs"/>
            </a:endParaRPr>
          </a:p>
          <a:p>
            <a:r>
              <a:rPr lang="en-IE" sz="1200" b="1" i="1" u="sng" kern="1200" dirty="0" smtClean="0">
                <a:solidFill>
                  <a:schemeClr val="tx1"/>
                </a:solidFill>
                <a:effectLst/>
                <a:latin typeface="+mn-lt"/>
                <a:ea typeface="+mn-ea"/>
                <a:cs typeface="+mn-cs"/>
              </a:rPr>
              <a:t>ICZM – Integrated</a:t>
            </a:r>
            <a:r>
              <a:rPr lang="en-IE" sz="1200" b="1" i="1" u="sng" kern="1200" baseline="0" dirty="0" smtClean="0">
                <a:solidFill>
                  <a:schemeClr val="tx1"/>
                </a:solidFill>
                <a:effectLst/>
                <a:latin typeface="+mn-lt"/>
                <a:ea typeface="+mn-ea"/>
                <a:cs typeface="+mn-cs"/>
              </a:rPr>
              <a:t> Coastal Zone Management</a:t>
            </a:r>
            <a:endParaRPr lang="en-IE" b="1" i="1" u="sng" dirty="0"/>
          </a:p>
        </p:txBody>
      </p:sp>
      <p:sp>
        <p:nvSpPr>
          <p:cNvPr id="4" name="Slide Number Placeholder 3"/>
          <p:cNvSpPr>
            <a:spLocks noGrp="1"/>
          </p:cNvSpPr>
          <p:nvPr>
            <p:ph type="sldNum" sz="quarter" idx="10"/>
          </p:nvPr>
        </p:nvSpPr>
        <p:spPr/>
        <p:txBody>
          <a:bodyPr/>
          <a:lstStyle/>
          <a:p>
            <a:fld id="{D89714E2-B1EB-456E-BC6B-7DDD043A9008}" type="slidenum">
              <a:rPr lang="en-IE" smtClean="0"/>
              <a:t>4</a:t>
            </a:fld>
            <a:endParaRPr lang="en-IE"/>
          </a:p>
        </p:txBody>
      </p:sp>
    </p:spTree>
    <p:extLst>
      <p:ext uri="{BB962C8B-B14F-4D97-AF65-F5344CB8AC3E}">
        <p14:creationId xmlns:p14="http://schemas.microsoft.com/office/powerpoint/2010/main" val="121856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support team, for which I am the national</a:t>
            </a:r>
            <a:r>
              <a:rPr lang="en-IE" baseline="0" dirty="0" smtClean="0"/>
              <a:t> unit, was put in place in 2014 to bring the AAP to life.</a:t>
            </a:r>
          </a:p>
          <a:p>
            <a:endParaRPr lang="en-IE" baseline="0" dirty="0" smtClean="0"/>
          </a:p>
          <a:p>
            <a:r>
              <a:rPr lang="en-IE" baseline="0" dirty="0" smtClean="0"/>
              <a:t>Who are we?</a:t>
            </a:r>
          </a:p>
          <a:p>
            <a:endParaRPr lang="en-IE" baseline="0" dirty="0" smtClean="0"/>
          </a:p>
          <a:p>
            <a:pPr marL="171450" indent="-171450">
              <a:buFont typeface="Arial" panose="020B0604020202020204" pitchFamily="34" charset="0"/>
              <a:buChar char="•"/>
            </a:pPr>
            <a:r>
              <a:rPr lang="en-IE" baseline="0" dirty="0" smtClean="0"/>
              <a:t>It consists of a Brussels based team who are in charge of the central management of the project and provide a direct link to the European Commission. They also incorporate a communications and web team that are in regular contact with the NUs. </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And 5 national units who provide a face to face service in each of the member states</a:t>
            </a:r>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5</a:t>
            </a:fld>
            <a:endParaRPr lang="en-IE"/>
          </a:p>
        </p:txBody>
      </p:sp>
    </p:spTree>
    <p:extLst>
      <p:ext uri="{BB962C8B-B14F-4D97-AF65-F5344CB8AC3E}">
        <p14:creationId xmlns:p14="http://schemas.microsoft.com/office/powerpoint/2010/main" val="413246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IE" sz="1200" b="0" kern="1200" dirty="0" smtClean="0">
                <a:solidFill>
                  <a:schemeClr val="tx1"/>
                </a:solidFill>
                <a:effectLst/>
                <a:latin typeface="+mn-lt"/>
                <a:ea typeface="+mn-ea"/>
                <a:cs typeface="+mn-cs"/>
              </a:rPr>
              <a:t>In</a:t>
            </a:r>
            <a:r>
              <a:rPr lang="en-IE" sz="1200" b="0" kern="1200" baseline="0" dirty="0" smtClean="0">
                <a:solidFill>
                  <a:schemeClr val="tx1"/>
                </a:solidFill>
                <a:effectLst/>
                <a:latin typeface="+mn-lt"/>
                <a:ea typeface="+mn-ea"/>
                <a:cs typeface="+mn-cs"/>
              </a:rPr>
              <a:t> our roles as national units we have a number of tasks that occupy our day to day workloads, these include:</a:t>
            </a:r>
            <a:endParaRPr lang="en-IE"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200" b="1" kern="1200" dirty="0" smtClean="0">
                <a:solidFill>
                  <a:schemeClr val="tx1"/>
                </a:solidFill>
                <a:effectLst/>
                <a:latin typeface="+mn-lt"/>
                <a:ea typeface="+mn-ea"/>
                <a:cs typeface="+mn-cs"/>
              </a:rPr>
              <a:t>Providing</a:t>
            </a:r>
            <a:r>
              <a:rPr lang="en-IE" sz="1200" b="1" kern="1200" baseline="0" dirty="0" smtClean="0">
                <a:solidFill>
                  <a:schemeClr val="tx1"/>
                </a:solidFill>
                <a:effectLst/>
                <a:latin typeface="+mn-lt"/>
                <a:ea typeface="+mn-ea"/>
                <a:cs typeface="+mn-cs"/>
              </a:rPr>
              <a:t> Guidance to our stakeholders.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baseline="0" dirty="0" smtClean="0">
                <a:solidFill>
                  <a:schemeClr val="tx1"/>
                </a:solidFill>
                <a:effectLst/>
                <a:latin typeface="+mn-lt"/>
                <a:ea typeface="+mn-ea"/>
                <a:cs typeface="+mn-cs"/>
              </a:rPr>
              <a:t>Staying constantly up to date with research and investment opportunities by working together with the other member states, regional and local authorities and the EU institutions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200" kern="1200" baseline="0" dirty="0" smtClean="0">
                <a:solidFill>
                  <a:schemeClr val="tx1"/>
                </a:solidFill>
                <a:effectLst/>
                <a:latin typeface="+mn-lt"/>
                <a:ea typeface="+mn-ea"/>
                <a:cs typeface="+mn-cs"/>
              </a:rPr>
              <a:t>Provide tailor made answers to queries and provide a face to face support system for our stakeholders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IE"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200" b="1" kern="1200" dirty="0" smtClean="0">
                <a:solidFill>
                  <a:schemeClr val="tx1"/>
                </a:solidFill>
                <a:effectLst/>
                <a:latin typeface="+mn-lt"/>
                <a:ea typeface="+mn-ea"/>
                <a:cs typeface="+mn-cs"/>
              </a:rPr>
              <a:t>Be Pro-Active in Project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baseline="0" dirty="0" smtClean="0">
                <a:solidFill>
                  <a:schemeClr val="tx1"/>
                </a:solidFill>
                <a:effectLst/>
                <a:latin typeface="+mn-lt"/>
                <a:ea typeface="+mn-ea"/>
                <a:cs typeface="+mn-cs"/>
              </a:rPr>
              <a:t>Provide a “match-making platform” to our stakeholders whereby we suggest partners in any of the member states from our stakeholders database</a:t>
            </a:r>
            <a:endParaRPr lang="en-IE"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This is a big</a:t>
            </a:r>
            <a:r>
              <a:rPr lang="en-IE" sz="1200" kern="1200" baseline="0" dirty="0" smtClean="0">
                <a:solidFill>
                  <a:schemeClr val="tx1"/>
                </a:solidFill>
                <a:effectLst/>
                <a:latin typeface="+mn-lt"/>
                <a:ea typeface="+mn-ea"/>
                <a:cs typeface="+mn-cs"/>
              </a:rPr>
              <a:t> one – as there in NO funding behind the strategy itself, we a</a:t>
            </a:r>
            <a:r>
              <a:rPr lang="en-IE" sz="1200" kern="1200" dirty="0" smtClean="0">
                <a:solidFill>
                  <a:schemeClr val="tx1"/>
                </a:solidFill>
                <a:effectLst/>
                <a:latin typeface="+mn-lt"/>
                <a:ea typeface="+mn-ea"/>
                <a:cs typeface="+mn-cs"/>
              </a:rPr>
              <a:t>dvise </a:t>
            </a:r>
            <a:r>
              <a:rPr lang="en-IE" sz="1200" kern="1200" baseline="0" dirty="0" smtClean="0">
                <a:solidFill>
                  <a:schemeClr val="tx1"/>
                </a:solidFill>
                <a:effectLst/>
                <a:latin typeface="+mn-lt"/>
                <a:ea typeface="+mn-ea"/>
                <a:cs typeface="+mn-cs"/>
              </a:rPr>
              <a:t>on the financial instruments available for projects implementing the AAP under the likes of ESIF, Horizon2020, LIFE, COSME, European Investment Bank, private investment </a:t>
            </a:r>
            <a:r>
              <a:rPr lang="en-IE" sz="1200" kern="1200" baseline="0" dirty="0" err="1" smtClean="0">
                <a:solidFill>
                  <a:schemeClr val="tx1"/>
                </a:solidFill>
                <a:effectLst/>
                <a:latin typeface="+mn-lt"/>
                <a:ea typeface="+mn-ea"/>
                <a:cs typeface="+mn-cs"/>
              </a:rPr>
              <a:t>etc</a:t>
            </a:r>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9714E2-B1EB-456E-BC6B-7DDD043A9008}" type="slidenum">
              <a:rPr lang="en-IE" smtClean="0"/>
              <a:t>6</a:t>
            </a:fld>
            <a:endParaRPr lang="en-IE"/>
          </a:p>
        </p:txBody>
      </p:sp>
    </p:spTree>
    <p:extLst>
      <p:ext uri="{BB962C8B-B14F-4D97-AF65-F5344CB8AC3E}">
        <p14:creationId xmlns:p14="http://schemas.microsoft.com/office/powerpoint/2010/main" val="355815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200" kern="1200" dirty="0" smtClean="0">
                <a:solidFill>
                  <a:schemeClr val="tx1"/>
                </a:solidFill>
                <a:effectLst/>
                <a:latin typeface="+mn-lt"/>
                <a:ea typeface="+mn-ea"/>
                <a:cs typeface="+mn-cs"/>
              </a:rPr>
              <a:t>And finally </a:t>
            </a:r>
            <a:r>
              <a:rPr lang="en-IE" sz="1200" b="1" kern="1200" dirty="0" smtClean="0">
                <a:solidFill>
                  <a:schemeClr val="tx1"/>
                </a:solidFill>
                <a:effectLst/>
                <a:latin typeface="+mn-lt"/>
                <a:ea typeface="+mn-ea"/>
                <a:cs typeface="+mn-cs"/>
              </a:rPr>
              <a:t>OUTREACH</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kern="1200" dirty="0" smtClean="0">
                <a:solidFill>
                  <a:schemeClr val="tx1"/>
                </a:solidFill>
                <a:effectLst/>
                <a:latin typeface="+mn-lt"/>
                <a:ea typeface="+mn-ea"/>
                <a:cs typeface="+mn-cs"/>
              </a:rPr>
              <a:t>I have a network</a:t>
            </a:r>
            <a:r>
              <a:rPr lang="en-IE" sz="1200" kern="1200" baseline="0" dirty="0" smtClean="0">
                <a:solidFill>
                  <a:schemeClr val="tx1"/>
                </a:solidFill>
                <a:effectLst/>
                <a:latin typeface="+mn-lt"/>
                <a:ea typeface="+mn-ea"/>
                <a:cs typeface="+mn-cs"/>
              </a:rPr>
              <a:t> of stakeholders that I keep in regular contact with to establish where they are with project ideas </a:t>
            </a:r>
            <a:r>
              <a:rPr lang="en-IE" sz="1200" kern="1200" baseline="0" dirty="0" err="1" smtClean="0">
                <a:solidFill>
                  <a:schemeClr val="tx1"/>
                </a:solidFill>
                <a:effectLst/>
                <a:latin typeface="+mn-lt"/>
                <a:ea typeface="+mn-ea"/>
                <a:cs typeface="+mn-cs"/>
              </a:rPr>
              <a:t>etc</a:t>
            </a:r>
            <a:r>
              <a:rPr lang="en-IE" sz="1200" kern="1200" baseline="0" dirty="0" smtClean="0">
                <a:solidFill>
                  <a:schemeClr val="tx1"/>
                </a:solidFill>
                <a:effectLst/>
                <a:latin typeface="+mn-lt"/>
                <a:ea typeface="+mn-ea"/>
                <a:cs typeface="+mn-cs"/>
              </a:rPr>
              <a:t> and see if I can help in any way. So how do I do this?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baseline="0" dirty="0" smtClean="0">
                <a:solidFill>
                  <a:schemeClr val="tx1"/>
                </a:solidFill>
                <a:effectLst/>
                <a:latin typeface="+mn-lt"/>
                <a:ea typeface="+mn-ea"/>
                <a:cs typeface="+mn-cs"/>
              </a:rPr>
              <a:t>Our website….(next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baseline="0" dirty="0" smtClean="0">
                <a:solidFill>
                  <a:schemeClr val="tx1"/>
                </a:solidFill>
                <a:effectLst/>
                <a:latin typeface="+mn-lt"/>
                <a:ea typeface="+mn-ea"/>
                <a:cs typeface="+mn-cs"/>
              </a:rPr>
              <a:t>I attend as many 3</a:t>
            </a:r>
            <a:r>
              <a:rPr lang="en-IE" sz="1200" kern="1200" baseline="30000" dirty="0" smtClean="0">
                <a:solidFill>
                  <a:schemeClr val="tx1"/>
                </a:solidFill>
                <a:effectLst/>
                <a:latin typeface="+mn-lt"/>
                <a:ea typeface="+mn-ea"/>
                <a:cs typeface="+mn-cs"/>
              </a:rPr>
              <a:t>rd</a:t>
            </a:r>
            <a:r>
              <a:rPr lang="en-IE" sz="1200" kern="1200" baseline="0" dirty="0" smtClean="0">
                <a:solidFill>
                  <a:schemeClr val="tx1"/>
                </a:solidFill>
                <a:effectLst/>
                <a:latin typeface="+mn-lt"/>
                <a:ea typeface="+mn-ea"/>
                <a:cs typeface="+mn-cs"/>
              </a:rPr>
              <a:t> party events that relate to our priorities as possible, these are always ideal networking opportunities and the most valuable contacts are usually made at these events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baseline="0" dirty="0" smtClean="0">
                <a:solidFill>
                  <a:schemeClr val="tx1"/>
                </a:solidFill>
                <a:effectLst/>
                <a:latin typeface="+mn-lt"/>
                <a:ea typeface="+mn-ea"/>
                <a:cs typeface="+mn-cs"/>
              </a:rPr>
              <a:t>Provide roadshows – speak at as many 3</a:t>
            </a:r>
            <a:r>
              <a:rPr lang="en-IE" sz="1200" kern="1200" baseline="30000" dirty="0" smtClean="0">
                <a:solidFill>
                  <a:schemeClr val="tx1"/>
                </a:solidFill>
                <a:effectLst/>
                <a:latin typeface="+mn-lt"/>
                <a:ea typeface="+mn-ea"/>
                <a:cs typeface="+mn-cs"/>
              </a:rPr>
              <a:t>rd</a:t>
            </a:r>
            <a:r>
              <a:rPr lang="en-IE" sz="1200" kern="1200" baseline="0" dirty="0" smtClean="0">
                <a:solidFill>
                  <a:schemeClr val="tx1"/>
                </a:solidFill>
                <a:effectLst/>
                <a:latin typeface="+mn-lt"/>
                <a:ea typeface="+mn-ea"/>
                <a:cs typeface="+mn-cs"/>
              </a:rPr>
              <a:t> party events as possible throughout the year – such as this one!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baseline="0" dirty="0" smtClean="0">
                <a:solidFill>
                  <a:schemeClr val="tx1"/>
                </a:solidFill>
                <a:effectLst/>
                <a:latin typeface="+mn-lt"/>
                <a:ea typeface="+mn-ea"/>
                <a:cs typeface="+mn-cs"/>
              </a:rPr>
              <a:t>Each national unit must hold their own event each year with 50+ stakeholders present – ours is yet to be confirmed but is expected to take place this Nov/Dec so keep an eye out for that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baseline="0" dirty="0" smtClean="0">
                <a:solidFill>
                  <a:schemeClr val="tx1"/>
                </a:solidFill>
                <a:effectLst/>
                <a:latin typeface="+mn-lt"/>
                <a:ea typeface="+mn-ea"/>
                <a:cs typeface="+mn-cs"/>
              </a:rPr>
              <a:t>And finally the Atlantic Stakeholder Platform Conference is held each year in a different member state and run by the Central Team. Last year it was held in Dublin and focussed on Priority ???? and this year is being held on the Nov 8</a:t>
            </a:r>
            <a:r>
              <a:rPr lang="en-IE" sz="1200" kern="1200" baseline="30000" dirty="0" smtClean="0">
                <a:solidFill>
                  <a:schemeClr val="tx1"/>
                </a:solidFill>
                <a:effectLst/>
                <a:latin typeface="+mn-lt"/>
                <a:ea typeface="+mn-ea"/>
                <a:cs typeface="+mn-cs"/>
              </a:rPr>
              <a:t>th</a:t>
            </a:r>
            <a:r>
              <a:rPr lang="en-IE" sz="1200" kern="1200" baseline="0" dirty="0" smtClean="0">
                <a:solidFill>
                  <a:schemeClr val="tx1"/>
                </a:solidFill>
                <a:effectLst/>
                <a:latin typeface="+mn-lt"/>
                <a:ea typeface="+mn-ea"/>
                <a:cs typeface="+mn-cs"/>
              </a:rPr>
              <a:t> in Glasgow and is addressing Priority 4 of the plan. With about 300 people attending - </a:t>
            </a:r>
            <a:r>
              <a:rPr lang="en-IE" sz="1200" b="0" i="0" kern="1200" baseline="0" dirty="0" smtClean="0">
                <a:solidFill>
                  <a:schemeClr val="tx1"/>
                </a:solidFill>
                <a:effectLst/>
                <a:latin typeface="+mn-lt"/>
                <a:ea typeface="+mn-ea"/>
                <a:cs typeface="+mn-cs"/>
              </a:rPr>
              <a:t>t</a:t>
            </a:r>
            <a:r>
              <a:rPr lang="en-IE" sz="1200" b="0" i="0" kern="1200" dirty="0" smtClean="0">
                <a:solidFill>
                  <a:schemeClr val="tx1"/>
                </a:solidFill>
                <a:effectLst/>
                <a:latin typeface="+mn-lt"/>
                <a:ea typeface="+mn-ea"/>
                <a:cs typeface="+mn-cs"/>
              </a:rPr>
              <a:t>he annual ASPC offers a great transnational publicity opportunity to deliver the AAP’s key messages and further promote awareness of its achievements. The annual conference is the central hub for stakeholders of the Atlantic Strategy to meet, seek ways of cooperation, share information and identify funding opportunities and partnerships for their projects.</a:t>
            </a:r>
            <a:endParaRPr lang="en-I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9714E2-B1EB-456E-BC6B-7DDD043A9008}" type="slidenum">
              <a:rPr lang="en-IE" smtClean="0"/>
              <a:t>7</a:t>
            </a:fld>
            <a:endParaRPr lang="en-IE"/>
          </a:p>
        </p:txBody>
      </p:sp>
    </p:spTree>
    <p:extLst>
      <p:ext uri="{BB962C8B-B14F-4D97-AF65-F5344CB8AC3E}">
        <p14:creationId xmlns:p14="http://schemas.microsoft.com/office/powerpoint/2010/main" val="1966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We work continuously</a:t>
            </a:r>
            <a:r>
              <a:rPr lang="en-IE" baseline="0" dirty="0" smtClean="0"/>
              <a:t> to keep our website up to date.</a:t>
            </a:r>
          </a:p>
          <a:p>
            <a:pPr marL="0" indent="0">
              <a:buFont typeface="Arial" panose="020B0604020202020204" pitchFamily="34" charset="0"/>
              <a:buNone/>
            </a:pPr>
            <a:r>
              <a:rPr lang="en-IE" baseline="0" dirty="0" smtClean="0"/>
              <a:t>You’ll see the homepage now on screen</a:t>
            </a:r>
          </a:p>
          <a:p>
            <a:pPr marL="171450" indent="-171450">
              <a:buFontTx/>
              <a:buChar char="-"/>
            </a:pPr>
            <a:r>
              <a:rPr lang="en-IE" baseline="0" dirty="0" smtClean="0"/>
              <a:t>At the top is the usual's…about us, contact details </a:t>
            </a:r>
            <a:r>
              <a:rPr lang="en-IE" baseline="0" dirty="0" err="1" smtClean="0"/>
              <a:t>etc</a:t>
            </a:r>
            <a:r>
              <a:rPr lang="en-IE" baseline="0" dirty="0" smtClean="0"/>
              <a:t>,</a:t>
            </a:r>
          </a:p>
          <a:p>
            <a:pPr marL="171450" indent="-171450">
              <a:buFontTx/>
              <a:buChar char="-"/>
            </a:pPr>
            <a:r>
              <a:rPr lang="en-IE" dirty="0" smtClean="0"/>
              <a:t>But you’ll also see the GET FUNDING or FIND PARTNERS…under both of these you can fill out a form</a:t>
            </a:r>
            <a:r>
              <a:rPr lang="en-IE" baseline="0" dirty="0" smtClean="0"/>
              <a:t> with your own project idea…giving as much or as little information as you like. From there it will be added to the online database where your details can be viewed by anyone browsing.</a:t>
            </a:r>
          </a:p>
          <a:p>
            <a:pPr marL="171450" indent="-171450">
              <a:buFontTx/>
              <a:buChar char="-"/>
            </a:pPr>
            <a:r>
              <a:rPr lang="en-IE" baseline="0" dirty="0" smtClean="0"/>
              <a:t>You will also see the Events calendar…again constantly updated…you will see AAP events (such as the ASPC) rotating on the banner.</a:t>
            </a:r>
          </a:p>
          <a:p>
            <a:pPr marL="171450" indent="-171450">
              <a:buFontTx/>
              <a:buChar char="-"/>
            </a:pPr>
            <a:r>
              <a:rPr lang="en-IE" baseline="0" dirty="0" smtClean="0"/>
              <a:t>LATEST NEWS – will link you straight into our Twitter Feed</a:t>
            </a:r>
          </a:p>
          <a:p>
            <a:pPr marL="0" indent="0">
              <a:buFontTx/>
              <a:buNone/>
            </a:pPr>
            <a:r>
              <a:rPr lang="en-IE" baseline="0" dirty="0" smtClean="0"/>
              <a:t>So as you can see it’s a bit of a one stop shop for everything we could be helping with.</a:t>
            </a:r>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8</a:t>
            </a:fld>
            <a:endParaRPr lang="en-IE"/>
          </a:p>
        </p:txBody>
      </p:sp>
    </p:spTree>
    <p:extLst>
      <p:ext uri="{BB962C8B-B14F-4D97-AF65-F5344CB8AC3E}">
        <p14:creationId xmlns:p14="http://schemas.microsoft.com/office/powerpoint/2010/main" val="12053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by now</a:t>
            </a:r>
            <a:r>
              <a:rPr lang="en-IE" baseline="0" dirty="0" smtClean="0"/>
              <a:t> you’re probably wondering where the AAP fits with the NPA</a:t>
            </a:r>
            <a:endParaRPr lang="en-IE" dirty="0"/>
          </a:p>
        </p:txBody>
      </p:sp>
      <p:sp>
        <p:nvSpPr>
          <p:cNvPr id="4" name="Slide Number Placeholder 3"/>
          <p:cNvSpPr>
            <a:spLocks noGrp="1"/>
          </p:cNvSpPr>
          <p:nvPr>
            <p:ph type="sldNum" sz="quarter" idx="10"/>
          </p:nvPr>
        </p:nvSpPr>
        <p:spPr/>
        <p:txBody>
          <a:bodyPr/>
          <a:lstStyle/>
          <a:p>
            <a:fld id="{D89714E2-B1EB-456E-BC6B-7DDD043A9008}" type="slidenum">
              <a:rPr lang="en-IE" smtClean="0"/>
              <a:t>9</a:t>
            </a:fld>
            <a:endParaRPr lang="en-IE"/>
          </a:p>
        </p:txBody>
      </p:sp>
    </p:spTree>
    <p:extLst>
      <p:ext uri="{BB962C8B-B14F-4D97-AF65-F5344CB8AC3E}">
        <p14:creationId xmlns:p14="http://schemas.microsoft.com/office/powerpoint/2010/main" val="1823801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 temple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309"/>
          </a:xfrm>
          <a:prstGeom prst="rect">
            <a:avLst/>
          </a:prstGeom>
        </p:spPr>
      </p:pic>
      <p:sp>
        <p:nvSpPr>
          <p:cNvPr id="2" name="Title 1"/>
          <p:cNvSpPr>
            <a:spLocks noGrp="1"/>
          </p:cNvSpPr>
          <p:nvPr>
            <p:ph type="ctrTitle"/>
          </p:nvPr>
        </p:nvSpPr>
        <p:spPr>
          <a:xfrm>
            <a:off x="3630065" y="2220330"/>
            <a:ext cx="5372048" cy="735269"/>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30065" y="3144492"/>
            <a:ext cx="4472961" cy="56405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323A277-3728-E946-9594-1C0FDF53CE3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D625-5E22-0340-902C-2FB116138777}" type="slidenum">
              <a:rPr lang="en-US" smtClean="0"/>
              <a:t>‹#›</a:t>
            </a:fld>
            <a:endParaRPr lang="en-US"/>
          </a:p>
        </p:txBody>
      </p:sp>
    </p:spTree>
    <p:extLst>
      <p:ext uri="{BB962C8B-B14F-4D97-AF65-F5344CB8AC3E}">
        <p14:creationId xmlns:p14="http://schemas.microsoft.com/office/powerpoint/2010/main" val="377303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3A277-3728-E946-9594-1C0FDF53CE3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D625-5E22-0340-902C-2FB116138777}" type="slidenum">
              <a:rPr lang="en-US" smtClean="0"/>
              <a:t>‹#›</a:t>
            </a:fld>
            <a:endParaRPr lang="en-US"/>
          </a:p>
        </p:txBody>
      </p:sp>
    </p:spTree>
    <p:extLst>
      <p:ext uri="{BB962C8B-B14F-4D97-AF65-F5344CB8AC3E}">
        <p14:creationId xmlns:p14="http://schemas.microsoft.com/office/powerpoint/2010/main" val="3881042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 templete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7309"/>
          </a:xfrm>
          <a:prstGeom prst="rect">
            <a:avLst/>
          </a:prstGeom>
        </p:spPr>
      </p:pic>
      <p:sp>
        <p:nvSpPr>
          <p:cNvPr id="2" name="Title Placeholder 1"/>
          <p:cNvSpPr>
            <a:spLocks noGrp="1"/>
          </p:cNvSpPr>
          <p:nvPr>
            <p:ph type="title"/>
          </p:nvPr>
        </p:nvSpPr>
        <p:spPr>
          <a:xfrm>
            <a:off x="457200" y="516949"/>
            <a:ext cx="8229600" cy="103389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4465"/>
            <a:ext cx="8229600" cy="44517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3A277-3728-E946-9594-1C0FDF53CE35}" type="datetimeFigureOut">
              <a:rPr lang="en-US" smtClean="0"/>
              <a:t>9/20/2017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26FD625-5E22-0340-902C-2FB116138777}" type="slidenum">
              <a:rPr lang="en-US" smtClean="0"/>
              <a:pPr/>
              <a:t>‹#›</a:t>
            </a:fld>
            <a:endParaRPr lang="en-US" dirty="0"/>
          </a:p>
        </p:txBody>
      </p:sp>
    </p:spTree>
    <p:extLst>
      <p:ext uri="{BB962C8B-B14F-4D97-AF65-F5344CB8AC3E}">
        <p14:creationId xmlns:p14="http://schemas.microsoft.com/office/powerpoint/2010/main" val="260947251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3200" b="1" kern="1200">
          <a:solidFill>
            <a:srgbClr val="37609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37609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376092"/>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376092"/>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7609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37609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nationalunitireland@atlanticstrategy.e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atlanticstrategy.e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431" y="2548385"/>
            <a:ext cx="5199735" cy="735269"/>
          </a:xfrm>
        </p:spPr>
        <p:txBody>
          <a:bodyPr>
            <a:noAutofit/>
          </a:bodyPr>
          <a:lstStyle/>
          <a:p>
            <a:r>
              <a:rPr lang="en-US" sz="4000" dirty="0" smtClean="0"/>
              <a:t>Support Team for </a:t>
            </a:r>
            <a:br>
              <a:rPr lang="en-US" sz="4000" dirty="0" smtClean="0"/>
            </a:br>
            <a:r>
              <a:rPr lang="en-US" sz="4000" dirty="0" smtClean="0"/>
              <a:t>the </a:t>
            </a:r>
            <a:r>
              <a:rPr lang="en-US" sz="4000" dirty="0"/>
              <a:t>Atlantic Action Plan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467" y="6341423"/>
            <a:ext cx="1283838" cy="305038"/>
          </a:xfrm>
          <a:prstGeom prst="rect">
            <a:avLst/>
          </a:prstGeom>
        </p:spPr>
      </p:pic>
      <p:sp>
        <p:nvSpPr>
          <p:cNvPr id="5" name="Rounded Rectangle 4"/>
          <p:cNvSpPr/>
          <p:nvPr/>
        </p:nvSpPr>
        <p:spPr>
          <a:xfrm>
            <a:off x="1866900" y="6341422"/>
            <a:ext cx="695325" cy="356261"/>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E"/>
          </a:p>
        </p:txBody>
      </p:sp>
      <p:pic>
        <p:nvPicPr>
          <p:cNvPr id="6" name="Picture 5"/>
          <p:cNvPicPr>
            <a:picLocks noChangeAspect="1"/>
          </p:cNvPicPr>
          <p:nvPr/>
        </p:nvPicPr>
        <p:blipFill>
          <a:blip r:embed="rId4"/>
          <a:stretch>
            <a:fillRect/>
          </a:stretch>
        </p:blipFill>
        <p:spPr>
          <a:xfrm>
            <a:off x="2009775" y="6135708"/>
            <a:ext cx="552450" cy="561975"/>
          </a:xfrm>
          <a:prstGeom prst="rect">
            <a:avLst/>
          </a:prstGeom>
        </p:spPr>
      </p:pic>
      <p:sp>
        <p:nvSpPr>
          <p:cNvPr id="7" name="Rectangle 6"/>
          <p:cNvSpPr/>
          <p:nvPr/>
        </p:nvSpPr>
        <p:spPr>
          <a:xfrm>
            <a:off x="1185862" y="6064270"/>
            <a:ext cx="752475" cy="639783"/>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pic>
        <p:nvPicPr>
          <p:cNvPr id="8" name="Picture 7"/>
          <p:cNvPicPr>
            <a:picLocks noChangeAspect="1"/>
          </p:cNvPicPr>
          <p:nvPr/>
        </p:nvPicPr>
        <p:blipFill>
          <a:blip r:embed="rId5"/>
          <a:stretch>
            <a:fillRect/>
          </a:stretch>
        </p:blipFill>
        <p:spPr>
          <a:xfrm>
            <a:off x="1133474" y="6519552"/>
            <a:ext cx="857250" cy="238125"/>
          </a:xfrm>
          <a:prstGeom prst="rect">
            <a:avLst/>
          </a:prstGeom>
        </p:spPr>
      </p:pic>
      <p:sp>
        <p:nvSpPr>
          <p:cNvPr id="9" name="Rectangle 8"/>
          <p:cNvSpPr/>
          <p:nvPr/>
        </p:nvSpPr>
        <p:spPr>
          <a:xfrm>
            <a:off x="285750" y="6519552"/>
            <a:ext cx="847724" cy="184501"/>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
        <p:nvSpPr>
          <p:cNvPr id="3" name="TextBox 2"/>
          <p:cNvSpPr txBox="1"/>
          <p:nvPr/>
        </p:nvSpPr>
        <p:spPr>
          <a:xfrm>
            <a:off x="142309" y="5076783"/>
            <a:ext cx="3136195" cy="523220"/>
          </a:xfrm>
          <a:prstGeom prst="rect">
            <a:avLst/>
          </a:prstGeom>
          <a:noFill/>
        </p:spPr>
        <p:txBody>
          <a:bodyPr wrap="square" rtlCol="0">
            <a:spAutoFit/>
          </a:bodyPr>
          <a:lstStyle/>
          <a:p>
            <a:r>
              <a:rPr lang="en-IE" sz="1400" dirty="0" smtClean="0">
                <a:solidFill>
                  <a:schemeClr val="tx1">
                    <a:lumMod val="95000"/>
                    <a:lumOff val="5000"/>
                  </a:schemeClr>
                </a:solidFill>
                <a:latin typeface="+mj-lt"/>
                <a:ea typeface="+mj-ea"/>
                <a:cs typeface="+mj-cs"/>
              </a:rPr>
              <a:t>Northern Periphery &amp; Arctic Conference</a:t>
            </a:r>
          </a:p>
          <a:p>
            <a:r>
              <a:rPr lang="en-IE" sz="1400" dirty="0" smtClean="0">
                <a:solidFill>
                  <a:schemeClr val="tx1">
                    <a:lumMod val="95000"/>
                    <a:lumOff val="5000"/>
                  </a:schemeClr>
                </a:solidFill>
                <a:latin typeface="+mj-lt"/>
                <a:ea typeface="+mj-ea"/>
                <a:cs typeface="+mj-cs"/>
              </a:rPr>
              <a:t>Galway, 21</a:t>
            </a:r>
            <a:r>
              <a:rPr lang="en-IE" sz="1400" baseline="30000" dirty="0" smtClean="0">
                <a:solidFill>
                  <a:schemeClr val="tx1">
                    <a:lumMod val="95000"/>
                    <a:lumOff val="5000"/>
                  </a:schemeClr>
                </a:solidFill>
                <a:latin typeface="+mj-lt"/>
                <a:ea typeface="+mj-ea"/>
                <a:cs typeface="+mj-cs"/>
              </a:rPr>
              <a:t>st</a:t>
            </a:r>
            <a:r>
              <a:rPr lang="en-IE" sz="1400" dirty="0" smtClean="0">
                <a:solidFill>
                  <a:schemeClr val="tx1">
                    <a:lumMod val="95000"/>
                    <a:lumOff val="5000"/>
                  </a:schemeClr>
                </a:solidFill>
                <a:latin typeface="+mj-lt"/>
                <a:ea typeface="+mj-ea"/>
                <a:cs typeface="+mj-cs"/>
              </a:rPr>
              <a:t> September 2017</a:t>
            </a:r>
            <a:endParaRPr lang="en-IE" sz="1400" dirty="0">
              <a:solidFill>
                <a:schemeClr val="tx1">
                  <a:lumMod val="95000"/>
                  <a:lumOff val="5000"/>
                </a:schemeClr>
              </a:solidFill>
              <a:latin typeface="+mj-lt"/>
              <a:ea typeface="+mj-ea"/>
              <a:cs typeface="+mj-cs"/>
            </a:endParaRPr>
          </a:p>
        </p:txBody>
      </p:sp>
      <p:sp>
        <p:nvSpPr>
          <p:cNvPr id="10" name="TextBox 9"/>
          <p:cNvSpPr txBox="1"/>
          <p:nvPr/>
        </p:nvSpPr>
        <p:spPr>
          <a:xfrm>
            <a:off x="1243304" y="3790221"/>
            <a:ext cx="6778324" cy="892552"/>
          </a:xfrm>
          <a:prstGeom prst="rect">
            <a:avLst/>
          </a:prstGeom>
          <a:noFill/>
        </p:spPr>
        <p:txBody>
          <a:bodyPr wrap="square" rtlCol="0">
            <a:spAutoFit/>
          </a:bodyPr>
          <a:lstStyle/>
          <a:p>
            <a:pPr algn="ctr"/>
            <a:r>
              <a:rPr lang="en-US" sz="2600" b="1" dirty="0" smtClean="0">
                <a:solidFill>
                  <a:schemeClr val="tx2">
                    <a:lumMod val="60000"/>
                    <a:lumOff val="40000"/>
                  </a:schemeClr>
                </a:solidFill>
              </a:rPr>
              <a:t>The Atlantic Strategy  </a:t>
            </a:r>
          </a:p>
          <a:p>
            <a:pPr algn="ctr"/>
            <a:r>
              <a:rPr lang="en-US" sz="2600" b="1" dirty="0" smtClean="0">
                <a:solidFill>
                  <a:schemeClr val="tx2">
                    <a:lumMod val="60000"/>
                    <a:lumOff val="40000"/>
                  </a:schemeClr>
                </a:solidFill>
              </a:rPr>
              <a:t>Co-operation </a:t>
            </a:r>
            <a:r>
              <a:rPr lang="en-US" sz="2600" b="1" dirty="0">
                <a:solidFill>
                  <a:schemeClr val="tx2">
                    <a:lumMod val="60000"/>
                    <a:lumOff val="40000"/>
                  </a:schemeClr>
                </a:solidFill>
              </a:rPr>
              <a:t>Opportunities with the NPA</a:t>
            </a:r>
            <a:endParaRPr lang="en-IE" sz="2600" b="1" dirty="0">
              <a:solidFill>
                <a:schemeClr val="tx2">
                  <a:lumMod val="60000"/>
                  <a:lumOff val="40000"/>
                </a:schemeClr>
              </a:solidFill>
            </a:endParaRPr>
          </a:p>
        </p:txBody>
      </p:sp>
    </p:spTree>
    <p:extLst>
      <p:ext uri="{BB962C8B-B14F-4D97-AF65-F5344CB8AC3E}">
        <p14:creationId xmlns:p14="http://schemas.microsoft.com/office/powerpoint/2010/main" val="475381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Atlantic Action Plan</a:t>
            </a:r>
            <a:r>
              <a:rPr lang="en-US" sz="2800" dirty="0"/>
              <a:t/>
            </a:r>
            <a:br>
              <a:rPr lang="en-US" sz="2800" dirty="0"/>
            </a:br>
            <a:r>
              <a:rPr lang="en-US" sz="1800" dirty="0" smtClean="0"/>
              <a:t>The “Challenge” – No financial instrument</a:t>
            </a:r>
            <a:endParaRPr lang="en-IE" dirty="0"/>
          </a:p>
        </p:txBody>
      </p:sp>
      <p:pic>
        <p:nvPicPr>
          <p:cNvPr id="4" name="Picture 3"/>
          <p:cNvPicPr>
            <a:picLocks noChangeAspect="1"/>
          </p:cNvPicPr>
          <p:nvPr/>
        </p:nvPicPr>
        <p:blipFill rotWithShape="1">
          <a:blip r:embed="rId3"/>
          <a:srcRect r="54636"/>
          <a:stretch/>
        </p:blipFill>
        <p:spPr>
          <a:xfrm>
            <a:off x="2790701" y="1779588"/>
            <a:ext cx="3325091" cy="3516807"/>
          </a:xfrm>
          <a:prstGeom prst="rect">
            <a:avLst/>
          </a:prstGeom>
        </p:spPr>
      </p:pic>
      <p:sp>
        <p:nvSpPr>
          <p:cNvPr id="5" name="TextBox 4"/>
          <p:cNvSpPr txBox="1"/>
          <p:nvPr/>
        </p:nvSpPr>
        <p:spPr>
          <a:xfrm>
            <a:off x="576180" y="1742633"/>
            <a:ext cx="1205345"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algn="ctr"/>
            <a:r>
              <a:rPr lang="en-IE" b="1" dirty="0" smtClean="0"/>
              <a:t>COST</a:t>
            </a:r>
            <a:endParaRPr lang="en-IE" b="1" dirty="0"/>
          </a:p>
        </p:txBody>
      </p:sp>
      <p:sp>
        <p:nvSpPr>
          <p:cNvPr id="6" name="TextBox 5"/>
          <p:cNvSpPr txBox="1"/>
          <p:nvPr/>
        </p:nvSpPr>
        <p:spPr>
          <a:xfrm>
            <a:off x="7352496" y="1638795"/>
            <a:ext cx="1205345"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algn="ctr"/>
            <a:r>
              <a:rPr lang="en-IE" b="1" dirty="0" smtClean="0"/>
              <a:t>H2020</a:t>
            </a:r>
            <a:endParaRPr lang="en-IE" b="1" dirty="0"/>
          </a:p>
        </p:txBody>
      </p:sp>
      <p:sp>
        <p:nvSpPr>
          <p:cNvPr id="7" name="TextBox 6"/>
          <p:cNvSpPr txBox="1"/>
          <p:nvPr/>
        </p:nvSpPr>
        <p:spPr>
          <a:xfrm>
            <a:off x="1318849" y="2899752"/>
            <a:ext cx="1205345"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algn="ctr"/>
            <a:r>
              <a:rPr lang="en-IE" b="1" dirty="0" smtClean="0"/>
              <a:t>COSME</a:t>
            </a:r>
            <a:endParaRPr lang="en-IE" b="1" dirty="0"/>
          </a:p>
        </p:txBody>
      </p:sp>
      <p:sp>
        <p:nvSpPr>
          <p:cNvPr id="8" name="TextBox 7"/>
          <p:cNvSpPr txBox="1"/>
          <p:nvPr/>
        </p:nvSpPr>
        <p:spPr>
          <a:xfrm>
            <a:off x="555640" y="4273397"/>
            <a:ext cx="1306596"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en-IE" b="1" dirty="0" smtClean="0"/>
              <a:t>ERASMUS+</a:t>
            </a:r>
            <a:endParaRPr lang="en-IE" b="1" dirty="0"/>
          </a:p>
        </p:txBody>
      </p:sp>
      <p:sp>
        <p:nvSpPr>
          <p:cNvPr id="9" name="TextBox 8"/>
          <p:cNvSpPr txBox="1"/>
          <p:nvPr/>
        </p:nvSpPr>
        <p:spPr>
          <a:xfrm>
            <a:off x="7367461" y="4090729"/>
            <a:ext cx="1458996" cy="923330"/>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en-IE" b="1" dirty="0" smtClean="0"/>
              <a:t>Territorial Cooperation Programme</a:t>
            </a:r>
            <a:endParaRPr lang="en-IE" b="1" dirty="0"/>
          </a:p>
        </p:txBody>
      </p:sp>
      <p:sp>
        <p:nvSpPr>
          <p:cNvPr id="10" name="TextBox 9"/>
          <p:cNvSpPr txBox="1"/>
          <p:nvPr/>
        </p:nvSpPr>
        <p:spPr>
          <a:xfrm>
            <a:off x="6749822" y="2908460"/>
            <a:ext cx="1205345"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algn="ctr"/>
            <a:r>
              <a:rPr lang="en-IE" b="1" dirty="0" smtClean="0"/>
              <a:t>LIFE</a:t>
            </a:r>
            <a:endParaRPr lang="en-IE" b="1" dirty="0"/>
          </a:p>
        </p:txBody>
      </p:sp>
      <p:sp>
        <p:nvSpPr>
          <p:cNvPr id="11" name="TextBox 10"/>
          <p:cNvSpPr txBox="1"/>
          <p:nvPr/>
        </p:nvSpPr>
        <p:spPr>
          <a:xfrm>
            <a:off x="2499756" y="5891808"/>
            <a:ext cx="4144488"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algn="ctr"/>
            <a:r>
              <a:rPr lang="en-IE" b="1" dirty="0" smtClean="0"/>
              <a:t>EU Structural and Investment Funds</a:t>
            </a:r>
            <a:endParaRPr lang="en-IE" b="1" dirty="0"/>
          </a:p>
        </p:txBody>
      </p:sp>
      <p:sp>
        <p:nvSpPr>
          <p:cNvPr id="3" name="Right Arrow 2"/>
          <p:cNvSpPr/>
          <p:nvPr/>
        </p:nvSpPr>
        <p:spPr>
          <a:xfrm rot="822926">
            <a:off x="1828801" y="2066648"/>
            <a:ext cx="1591295" cy="1323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2" name="Right Arrow 11"/>
          <p:cNvSpPr/>
          <p:nvPr/>
        </p:nvSpPr>
        <p:spPr>
          <a:xfrm>
            <a:off x="2570518" y="3043781"/>
            <a:ext cx="822372" cy="1323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3" name="Right Arrow 12"/>
          <p:cNvSpPr/>
          <p:nvPr/>
        </p:nvSpPr>
        <p:spPr>
          <a:xfrm rot="20969723">
            <a:off x="1908467" y="4221781"/>
            <a:ext cx="1591295" cy="1323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4" name="Right Arrow 13"/>
          <p:cNvSpPr/>
          <p:nvPr/>
        </p:nvSpPr>
        <p:spPr>
          <a:xfrm rot="11734766">
            <a:off x="5679373" y="4301989"/>
            <a:ext cx="1591295" cy="1323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5" name="Right Arrow 14"/>
          <p:cNvSpPr/>
          <p:nvPr/>
        </p:nvSpPr>
        <p:spPr>
          <a:xfrm rot="10800000">
            <a:off x="5726387" y="3047150"/>
            <a:ext cx="953483" cy="1591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6" name="Right Arrow 15"/>
          <p:cNvSpPr/>
          <p:nvPr/>
        </p:nvSpPr>
        <p:spPr>
          <a:xfrm rot="9757593">
            <a:off x="5669194" y="2066647"/>
            <a:ext cx="1591295" cy="1323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7" name="Right Arrow 16"/>
          <p:cNvSpPr/>
          <p:nvPr/>
        </p:nvSpPr>
        <p:spPr>
          <a:xfrm rot="16200000">
            <a:off x="4149669" y="5359075"/>
            <a:ext cx="822372" cy="1323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5494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rgbClr val="D9C3A5">
                <a:tint val="50000"/>
                <a:satMod val="180000"/>
              </a:srgbClr>
            </a:duotone>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705" y="674993"/>
            <a:ext cx="8229600" cy="1033897"/>
          </a:xfrm>
        </p:spPr>
        <p:txBody>
          <a:bodyPr>
            <a:normAutofit fontScale="90000"/>
          </a:bodyPr>
          <a:lstStyle/>
          <a:p>
            <a:r>
              <a:rPr lang="en-US" sz="4000" dirty="0" smtClean="0"/>
              <a:t>The Atlantic Action Plan</a:t>
            </a:r>
            <a:r>
              <a:rPr lang="en-US" sz="3600" dirty="0" smtClean="0"/>
              <a:t/>
            </a:r>
            <a:br>
              <a:rPr lang="en-US" sz="3600" dirty="0" smtClean="0"/>
            </a:br>
            <a:r>
              <a:rPr lang="en-US" sz="2400" dirty="0" smtClean="0"/>
              <a:t>COM(2013) 279</a:t>
            </a:r>
            <a:endParaRPr lang="en-US" sz="3600" dirty="0"/>
          </a:p>
        </p:txBody>
      </p:sp>
      <p:sp>
        <p:nvSpPr>
          <p:cNvPr id="5" name="Content Placeholder 2"/>
          <p:cNvSpPr txBox="1">
            <a:spLocks/>
          </p:cNvSpPr>
          <p:nvPr/>
        </p:nvSpPr>
        <p:spPr>
          <a:xfrm>
            <a:off x="457200" y="1674465"/>
            <a:ext cx="8229600" cy="44517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37609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376092"/>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376092"/>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7609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37609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IE" dirty="0"/>
          </a:p>
        </p:txBody>
      </p:sp>
      <p:sp>
        <p:nvSpPr>
          <p:cNvPr id="17" name="TextBox 16"/>
          <p:cNvSpPr txBox="1"/>
          <p:nvPr/>
        </p:nvSpPr>
        <p:spPr>
          <a:xfrm>
            <a:off x="457200" y="1840089"/>
            <a:ext cx="1984022" cy="738664"/>
          </a:xfrm>
          <a:prstGeom prst="rect">
            <a:avLst/>
          </a:prstGeom>
          <a:solidFill>
            <a:schemeClr val="tx2"/>
          </a:solidFill>
          <a:ln>
            <a:solidFill>
              <a:schemeClr val="tx2"/>
            </a:solidFill>
          </a:ln>
        </p:spPr>
        <p:txBody>
          <a:bodyPr wrap="square" rtlCol="0">
            <a:spAutoFit/>
          </a:bodyPr>
          <a:lstStyle/>
          <a:p>
            <a:r>
              <a:rPr lang="en-IE" sz="1400" b="1" dirty="0" smtClean="0">
                <a:solidFill>
                  <a:schemeClr val="bg1"/>
                </a:solidFill>
              </a:rPr>
              <a:t>Priority 1:</a:t>
            </a:r>
          </a:p>
          <a:p>
            <a:r>
              <a:rPr lang="en-IE" sz="1400" i="1" dirty="0" smtClean="0">
                <a:solidFill>
                  <a:schemeClr val="bg1"/>
                </a:solidFill>
              </a:rPr>
              <a:t>Entrepreneurship </a:t>
            </a:r>
            <a:r>
              <a:rPr lang="en-IE" sz="1400" i="1" dirty="0">
                <a:solidFill>
                  <a:schemeClr val="bg1"/>
                </a:solidFill>
              </a:rPr>
              <a:t>&amp; </a:t>
            </a:r>
            <a:r>
              <a:rPr lang="en-IE" sz="1400" i="1" dirty="0" smtClean="0">
                <a:solidFill>
                  <a:schemeClr val="bg1"/>
                </a:solidFill>
              </a:rPr>
              <a:t>Innovation                           </a:t>
            </a:r>
            <a:endParaRPr lang="en-IE" sz="1400" i="1" dirty="0">
              <a:solidFill>
                <a:schemeClr val="bg1"/>
              </a:solidFill>
            </a:endParaRPr>
          </a:p>
        </p:txBody>
      </p:sp>
      <p:sp>
        <p:nvSpPr>
          <p:cNvPr id="21" name="TextBox 20"/>
          <p:cNvSpPr txBox="1"/>
          <p:nvPr/>
        </p:nvSpPr>
        <p:spPr>
          <a:xfrm>
            <a:off x="2494844" y="1840088"/>
            <a:ext cx="3107271" cy="738664"/>
          </a:xfrm>
          <a:prstGeom prst="rect">
            <a:avLst/>
          </a:prstGeom>
          <a:solidFill>
            <a:schemeClr val="tx2"/>
          </a:solidFill>
          <a:ln>
            <a:solidFill>
              <a:schemeClr val="tx2"/>
            </a:solidFill>
          </a:ln>
        </p:spPr>
        <p:txBody>
          <a:bodyPr wrap="square" rtlCol="0">
            <a:spAutoFit/>
          </a:bodyPr>
          <a:lstStyle/>
          <a:p>
            <a:r>
              <a:rPr lang="en-IE" sz="1400" b="1" dirty="0">
                <a:solidFill>
                  <a:schemeClr val="bg1"/>
                </a:solidFill>
              </a:rPr>
              <a:t>Priority </a:t>
            </a:r>
            <a:r>
              <a:rPr lang="en-IE" sz="1400" b="1" dirty="0" smtClean="0">
                <a:solidFill>
                  <a:schemeClr val="bg1"/>
                </a:solidFill>
              </a:rPr>
              <a:t>2:</a:t>
            </a:r>
            <a:endParaRPr lang="en-IE" sz="1400" dirty="0" smtClean="0">
              <a:solidFill>
                <a:schemeClr val="bg1"/>
              </a:solidFill>
            </a:endParaRPr>
          </a:p>
          <a:p>
            <a:r>
              <a:rPr lang="en-IE" sz="1400" i="1" dirty="0" smtClean="0">
                <a:solidFill>
                  <a:schemeClr val="bg1"/>
                </a:solidFill>
              </a:rPr>
              <a:t>Protect, secure and enhance the marine and coastal environment</a:t>
            </a:r>
            <a:endParaRPr lang="en-IE" sz="1400" i="1" dirty="0">
              <a:solidFill>
                <a:schemeClr val="bg1"/>
              </a:solidFill>
            </a:endParaRPr>
          </a:p>
        </p:txBody>
      </p:sp>
      <p:sp>
        <p:nvSpPr>
          <p:cNvPr id="22" name="TextBox 21"/>
          <p:cNvSpPr txBox="1"/>
          <p:nvPr/>
        </p:nvSpPr>
        <p:spPr>
          <a:xfrm>
            <a:off x="7145867" y="1840086"/>
            <a:ext cx="1461910" cy="738664"/>
          </a:xfrm>
          <a:prstGeom prst="rect">
            <a:avLst/>
          </a:prstGeom>
          <a:solidFill>
            <a:schemeClr val="tx2"/>
          </a:solidFill>
          <a:ln>
            <a:solidFill>
              <a:schemeClr val="tx2"/>
            </a:solidFill>
          </a:ln>
        </p:spPr>
        <p:txBody>
          <a:bodyPr wrap="square" rtlCol="0">
            <a:spAutoFit/>
          </a:bodyPr>
          <a:lstStyle/>
          <a:p>
            <a:r>
              <a:rPr lang="en-IE" sz="1400" b="1" dirty="0">
                <a:solidFill>
                  <a:schemeClr val="bg1"/>
                </a:solidFill>
              </a:rPr>
              <a:t>Priority </a:t>
            </a:r>
            <a:r>
              <a:rPr lang="en-IE" sz="1400" b="1" dirty="0" smtClean="0">
                <a:solidFill>
                  <a:schemeClr val="bg1"/>
                </a:solidFill>
              </a:rPr>
              <a:t>4:</a:t>
            </a:r>
            <a:endParaRPr lang="en-IE" sz="1400" dirty="0" smtClean="0">
              <a:solidFill>
                <a:schemeClr val="bg1"/>
              </a:solidFill>
            </a:endParaRPr>
          </a:p>
          <a:p>
            <a:r>
              <a:rPr lang="en-IE" sz="1400" i="1" dirty="0" smtClean="0">
                <a:solidFill>
                  <a:schemeClr val="bg1"/>
                </a:solidFill>
              </a:rPr>
              <a:t>Regional Development</a:t>
            </a:r>
            <a:endParaRPr lang="en-IE" sz="1400" i="1" dirty="0">
              <a:solidFill>
                <a:schemeClr val="bg1"/>
              </a:solidFill>
            </a:endParaRPr>
          </a:p>
        </p:txBody>
      </p:sp>
      <p:sp>
        <p:nvSpPr>
          <p:cNvPr id="23" name="TextBox 22"/>
          <p:cNvSpPr txBox="1"/>
          <p:nvPr/>
        </p:nvSpPr>
        <p:spPr>
          <a:xfrm>
            <a:off x="5655737" y="1838068"/>
            <a:ext cx="1436508" cy="738664"/>
          </a:xfrm>
          <a:prstGeom prst="rect">
            <a:avLst/>
          </a:prstGeom>
          <a:solidFill>
            <a:schemeClr val="tx2"/>
          </a:solidFill>
          <a:ln>
            <a:solidFill>
              <a:schemeClr val="tx2"/>
            </a:solidFill>
          </a:ln>
        </p:spPr>
        <p:txBody>
          <a:bodyPr wrap="square" rtlCol="0">
            <a:spAutoFit/>
          </a:bodyPr>
          <a:lstStyle>
            <a:defPPr>
              <a:defRPr lang="en-US"/>
            </a:defPPr>
            <a:lvl1pPr>
              <a:defRPr sz="1400">
                <a:solidFill>
                  <a:schemeClr val="bg1"/>
                </a:solidFill>
              </a:defRPr>
            </a:lvl1pPr>
          </a:lstStyle>
          <a:p>
            <a:r>
              <a:rPr lang="en-IE" b="1" dirty="0"/>
              <a:t>Priority </a:t>
            </a:r>
            <a:r>
              <a:rPr lang="en-IE" b="1" dirty="0" smtClean="0"/>
              <a:t>3:</a:t>
            </a:r>
            <a:endParaRPr lang="en-IE" dirty="0" smtClean="0"/>
          </a:p>
          <a:p>
            <a:r>
              <a:rPr lang="en-IE" i="1" dirty="0" smtClean="0"/>
              <a:t>Accessibility and Connectivity</a:t>
            </a:r>
            <a:endParaRPr lang="en-IE" i="1" dirty="0"/>
          </a:p>
        </p:txBody>
      </p:sp>
      <p:sp>
        <p:nvSpPr>
          <p:cNvPr id="29" name="TextBox 28"/>
          <p:cNvSpPr txBox="1"/>
          <p:nvPr/>
        </p:nvSpPr>
        <p:spPr>
          <a:xfrm>
            <a:off x="457199" y="2678502"/>
            <a:ext cx="1984021" cy="3539430"/>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marL="285750" indent="-285750">
              <a:buFont typeface="Arial" panose="020B0604020202020204" pitchFamily="34" charset="0"/>
              <a:buChar char="•"/>
            </a:pPr>
            <a:r>
              <a:rPr lang="en-IE" sz="1400" dirty="0" smtClean="0"/>
              <a:t>Innovation, research and technology</a:t>
            </a:r>
          </a:p>
          <a:p>
            <a:pPr marL="285750" indent="-285750">
              <a:buFont typeface="Arial" panose="020B0604020202020204" pitchFamily="34" charset="0"/>
              <a:buChar char="•"/>
            </a:pPr>
            <a:r>
              <a:rPr lang="en-IE" sz="1400" dirty="0" smtClean="0"/>
              <a:t>Knowledge transfers, clusters, technology platforms</a:t>
            </a:r>
          </a:p>
          <a:p>
            <a:pPr marL="285750" indent="-285750">
              <a:buFont typeface="Arial" panose="020B0604020202020204" pitchFamily="34" charset="0"/>
              <a:buChar char="•"/>
            </a:pPr>
            <a:r>
              <a:rPr lang="en-IE" sz="1400" dirty="0" smtClean="0"/>
              <a:t>Improving skills in traditional and emerging sectors of the blue economy</a:t>
            </a:r>
          </a:p>
          <a:p>
            <a:pPr marL="285750" indent="-285750">
              <a:buFont typeface="Arial" panose="020B0604020202020204" pitchFamily="34" charset="0"/>
              <a:buChar char="•"/>
            </a:pPr>
            <a:r>
              <a:rPr lang="en-IE" sz="1400" dirty="0" smtClean="0"/>
              <a:t>Adaption and diversification of fisheries and aquaculture</a:t>
            </a:r>
          </a:p>
          <a:p>
            <a:endParaRPr lang="en-IE" sz="1400" dirty="0" smtClean="0"/>
          </a:p>
          <a:p>
            <a:endParaRPr lang="en-IE" sz="1400" dirty="0"/>
          </a:p>
        </p:txBody>
      </p:sp>
      <p:sp>
        <p:nvSpPr>
          <p:cNvPr id="30" name="TextBox 29"/>
          <p:cNvSpPr txBox="1"/>
          <p:nvPr/>
        </p:nvSpPr>
        <p:spPr>
          <a:xfrm>
            <a:off x="2494843" y="2678500"/>
            <a:ext cx="3107272" cy="3539430"/>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marL="285750" indent="-285750">
              <a:buFont typeface="Arial" panose="020B0604020202020204" pitchFamily="34" charset="0"/>
              <a:buChar char="•"/>
            </a:pPr>
            <a:r>
              <a:rPr lang="en-IE" sz="1400" dirty="0" smtClean="0"/>
              <a:t>Improving maritime safety and security</a:t>
            </a:r>
          </a:p>
          <a:p>
            <a:pPr marL="285750" indent="-285750">
              <a:buFont typeface="Arial" panose="020B0604020202020204" pitchFamily="34" charset="0"/>
              <a:buChar char="•"/>
            </a:pPr>
            <a:r>
              <a:rPr lang="en-IE" sz="1400" dirty="0" smtClean="0"/>
              <a:t>Exploring and protecting marine waters and coastal zones</a:t>
            </a:r>
          </a:p>
          <a:p>
            <a:pPr marL="285750" indent="-285750">
              <a:buFont typeface="Arial" panose="020B0604020202020204" pitchFamily="34" charset="0"/>
              <a:buChar char="•"/>
            </a:pPr>
            <a:r>
              <a:rPr lang="en-IE" sz="1400" dirty="0" smtClean="0"/>
              <a:t>Sustainable management of marine resources</a:t>
            </a:r>
          </a:p>
          <a:p>
            <a:pPr marL="285750" indent="-285750">
              <a:buFont typeface="Arial" panose="020B0604020202020204" pitchFamily="34" charset="0"/>
              <a:buChar char="•"/>
            </a:pPr>
            <a:r>
              <a:rPr lang="en-IE" sz="1400" dirty="0" smtClean="0"/>
              <a:t>Supporting marine environment protection, developing MPAs network, </a:t>
            </a:r>
            <a:r>
              <a:rPr lang="en-IE" sz="1400" dirty="0" err="1" smtClean="0"/>
              <a:t>etc</a:t>
            </a:r>
            <a:endParaRPr lang="en-IE" sz="1400" dirty="0" smtClean="0"/>
          </a:p>
          <a:p>
            <a:pPr marL="285750" indent="-285750">
              <a:buFont typeface="Arial" panose="020B0604020202020204" pitchFamily="34" charset="0"/>
              <a:buChar char="•"/>
            </a:pPr>
            <a:r>
              <a:rPr lang="en-IE" sz="1400" dirty="0" smtClean="0"/>
              <a:t>Climate change</a:t>
            </a:r>
          </a:p>
          <a:p>
            <a:pPr marL="285750" indent="-285750">
              <a:buFont typeface="Arial" panose="020B0604020202020204" pitchFamily="34" charset="0"/>
              <a:buChar char="•"/>
            </a:pPr>
            <a:r>
              <a:rPr lang="en-IE" sz="1400" dirty="0" smtClean="0"/>
              <a:t>MSP and ICZM</a:t>
            </a:r>
          </a:p>
          <a:p>
            <a:pPr marL="285750" indent="-285750">
              <a:buFont typeface="Arial" panose="020B0604020202020204" pitchFamily="34" charset="0"/>
              <a:buChar char="•"/>
            </a:pPr>
            <a:r>
              <a:rPr lang="en-IE" sz="1400" dirty="0" smtClean="0"/>
              <a:t>Sustainable management of marine resources: seabed mining and marine biotechnology</a:t>
            </a:r>
          </a:p>
          <a:p>
            <a:pPr marL="285750" indent="-285750">
              <a:buFont typeface="Arial" panose="020B0604020202020204" pitchFamily="34" charset="0"/>
              <a:buChar char="•"/>
            </a:pPr>
            <a:r>
              <a:rPr lang="en-IE" sz="1400" dirty="0" smtClean="0"/>
              <a:t>Exploitation of renewable energy potential</a:t>
            </a:r>
            <a:endParaRPr lang="en-IE" sz="1400" dirty="0"/>
          </a:p>
        </p:txBody>
      </p:sp>
      <p:sp>
        <p:nvSpPr>
          <p:cNvPr id="31" name="TextBox 30"/>
          <p:cNvSpPr txBox="1"/>
          <p:nvPr/>
        </p:nvSpPr>
        <p:spPr>
          <a:xfrm>
            <a:off x="5655737" y="2678500"/>
            <a:ext cx="1436508" cy="3539430"/>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marL="285750" indent="-285750">
              <a:buFont typeface="Arial" panose="020B0604020202020204" pitchFamily="34" charset="0"/>
              <a:buChar char="•"/>
            </a:pPr>
            <a:r>
              <a:rPr lang="en-IE" sz="1400" dirty="0"/>
              <a:t>Promoting cooperation between </a:t>
            </a:r>
            <a:r>
              <a:rPr lang="en-IE" sz="1400" dirty="0" smtClean="0"/>
              <a:t>ports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endParaRPr lang="en-IE" sz="1400" dirty="0"/>
          </a:p>
        </p:txBody>
      </p:sp>
      <p:sp>
        <p:nvSpPr>
          <p:cNvPr id="32" name="TextBox 31"/>
          <p:cNvSpPr txBox="1"/>
          <p:nvPr/>
        </p:nvSpPr>
        <p:spPr>
          <a:xfrm>
            <a:off x="7145867" y="2678500"/>
            <a:ext cx="1461910" cy="3539430"/>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marL="285750" indent="-285750">
              <a:buFont typeface="Arial" panose="020B0604020202020204" pitchFamily="34" charset="0"/>
              <a:buChar char="•"/>
            </a:pPr>
            <a:r>
              <a:rPr lang="en-IE" sz="1400" dirty="0"/>
              <a:t>Better knowledge of social challenges</a:t>
            </a:r>
          </a:p>
          <a:p>
            <a:pPr marL="285750" indent="-285750">
              <a:buFont typeface="Arial" panose="020B0604020202020204" pitchFamily="34" charset="0"/>
              <a:buChar char="•"/>
            </a:pPr>
            <a:r>
              <a:rPr lang="en-IE" sz="1400" dirty="0"/>
              <a:t>Atlantic’s cultural </a:t>
            </a:r>
            <a:r>
              <a:rPr lang="en-IE" sz="1400" dirty="0" smtClean="0"/>
              <a:t>heritage</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p:txBody>
      </p:sp>
      <p:sp>
        <p:nvSpPr>
          <p:cNvPr id="13" name="TextBox 12"/>
          <p:cNvSpPr txBox="1"/>
          <p:nvPr/>
        </p:nvSpPr>
        <p:spPr>
          <a:xfrm rot="20710205">
            <a:off x="460467" y="3402090"/>
            <a:ext cx="1977480" cy="1446550"/>
          </a:xfrm>
          <a:prstGeom prst="rect">
            <a:avLst/>
          </a:prstGeom>
          <a:solidFill>
            <a:schemeClr val="accent3">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E" sz="4400" b="1" u="sng" dirty="0" smtClean="0">
                <a:solidFill>
                  <a:schemeClr val="bg1"/>
                </a:solidFill>
              </a:rPr>
              <a:t>Priority</a:t>
            </a:r>
          </a:p>
          <a:p>
            <a:pPr algn="ctr"/>
            <a:r>
              <a:rPr lang="en-IE" sz="4400" b="1" u="sng" dirty="0" smtClean="0">
                <a:solidFill>
                  <a:schemeClr val="bg1"/>
                </a:solidFill>
              </a:rPr>
              <a:t>1&amp;2</a:t>
            </a:r>
            <a:endParaRPr lang="en-IE" sz="4400" b="1" u="sng" dirty="0">
              <a:solidFill>
                <a:schemeClr val="bg1"/>
              </a:solidFill>
            </a:endParaRPr>
          </a:p>
        </p:txBody>
      </p:sp>
      <p:sp>
        <p:nvSpPr>
          <p:cNvPr id="14" name="TextBox 13"/>
          <p:cNvSpPr txBox="1"/>
          <p:nvPr/>
        </p:nvSpPr>
        <p:spPr>
          <a:xfrm rot="20814038">
            <a:off x="2724592" y="3167578"/>
            <a:ext cx="2647771" cy="1631216"/>
          </a:xfrm>
          <a:prstGeom prst="rect">
            <a:avLst/>
          </a:prstGeom>
          <a:solidFill>
            <a:schemeClr val="accent3">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E" sz="4400" b="1" u="sng" dirty="0" smtClean="0">
                <a:solidFill>
                  <a:schemeClr val="bg1"/>
                </a:solidFill>
              </a:rPr>
              <a:t>Priority 3</a:t>
            </a:r>
          </a:p>
          <a:p>
            <a:pPr algn="ctr"/>
            <a:r>
              <a:rPr lang="en-IE" sz="2800" b="1" u="sng" dirty="0" smtClean="0">
                <a:solidFill>
                  <a:schemeClr val="bg1"/>
                </a:solidFill>
              </a:rPr>
              <a:t>Through energy efficiency</a:t>
            </a:r>
            <a:endParaRPr lang="en-IE" sz="2800" b="1" u="sng" dirty="0">
              <a:solidFill>
                <a:schemeClr val="bg1"/>
              </a:solidFill>
            </a:endParaRPr>
          </a:p>
        </p:txBody>
      </p:sp>
      <p:sp>
        <p:nvSpPr>
          <p:cNvPr id="15" name="TextBox 14"/>
          <p:cNvSpPr txBox="1"/>
          <p:nvPr/>
        </p:nvSpPr>
        <p:spPr>
          <a:xfrm rot="20710205">
            <a:off x="6966877" y="3077689"/>
            <a:ext cx="2025739" cy="1446550"/>
          </a:xfrm>
          <a:prstGeom prst="rect">
            <a:avLst/>
          </a:prstGeom>
          <a:solidFill>
            <a:schemeClr val="accent3">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E" sz="4400" b="1" u="sng" dirty="0" smtClean="0">
                <a:solidFill>
                  <a:schemeClr val="bg1"/>
                </a:solidFill>
              </a:rPr>
              <a:t>Priority</a:t>
            </a:r>
          </a:p>
          <a:p>
            <a:pPr algn="ctr"/>
            <a:r>
              <a:rPr lang="en-IE" sz="4400" b="1" u="sng" dirty="0" smtClean="0">
                <a:solidFill>
                  <a:schemeClr val="bg1"/>
                </a:solidFill>
              </a:rPr>
              <a:t>4</a:t>
            </a:r>
            <a:endParaRPr lang="en-IE" sz="4400" b="1" u="sng" dirty="0">
              <a:solidFill>
                <a:schemeClr val="bg1"/>
              </a:solidFill>
            </a:endParaRPr>
          </a:p>
        </p:txBody>
      </p:sp>
      <p:sp>
        <p:nvSpPr>
          <p:cNvPr id="3" name="TextBox 2"/>
          <p:cNvSpPr txBox="1"/>
          <p:nvPr/>
        </p:nvSpPr>
        <p:spPr>
          <a:xfrm>
            <a:off x="2325458" y="668999"/>
            <a:ext cx="4562229" cy="923330"/>
          </a:xfrm>
          <a:prstGeom prst="rect">
            <a:avLst/>
          </a:prstGeom>
          <a:solidFill>
            <a:schemeClr val="accent3">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E" sz="5400" b="1" u="sng" dirty="0" smtClean="0">
                <a:solidFill>
                  <a:schemeClr val="bg1"/>
                </a:solidFill>
              </a:rPr>
              <a:t>Interreg NPA</a:t>
            </a:r>
            <a:endParaRPr lang="en-IE" sz="5400" b="1" u="sng" dirty="0">
              <a:solidFill>
                <a:schemeClr val="bg1"/>
              </a:solidFill>
            </a:endParaRPr>
          </a:p>
        </p:txBody>
      </p:sp>
    </p:spTree>
    <p:extLst>
      <p:ext uri="{BB962C8B-B14F-4D97-AF65-F5344CB8AC3E}">
        <p14:creationId xmlns:p14="http://schemas.microsoft.com/office/powerpoint/2010/main" val="188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330" t="38093" r="49614" b="210"/>
          <a:stretch/>
        </p:blipFill>
        <p:spPr bwMode="auto">
          <a:xfrm>
            <a:off x="1286540" y="955987"/>
            <a:ext cx="5943600" cy="512736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rot="2286087">
            <a:off x="3602844" y="1584873"/>
            <a:ext cx="1756940" cy="4208746"/>
          </a:xfrm>
          <a:prstGeom prst="ellipse">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9" name="Rectangle 8"/>
          <p:cNvSpPr/>
          <p:nvPr/>
        </p:nvSpPr>
        <p:spPr>
          <a:xfrm rot="19476009">
            <a:off x="1783456" y="1966509"/>
            <a:ext cx="3992796" cy="646331"/>
          </a:xfrm>
          <a:prstGeom prst="rect">
            <a:avLst/>
          </a:prstGeom>
          <a:noFill/>
        </p:spPr>
        <p:txBody>
          <a:bodyPr wrap="square" lIns="91440" tIns="45720" rIns="91440" bIns="45720">
            <a:spAutoFit/>
          </a:bodyPr>
          <a:lstStyle/>
          <a:p>
            <a:pPr algn="ctr"/>
            <a:r>
              <a:rPr lang="en-US" sz="3600" b="1" u="sng" cap="none" spc="0" dirty="0" smtClean="0">
                <a:ln w="0"/>
                <a:solidFill>
                  <a:schemeClr val="tx2">
                    <a:lumMod val="75000"/>
                  </a:schemeClr>
                </a:solidFill>
                <a:effectLst>
                  <a:outerShdw blurRad="38100" dist="25400" dir="5400000" algn="ctr" rotWithShape="0">
                    <a:srgbClr val="6E747A">
                      <a:alpha val="43000"/>
                    </a:srgbClr>
                  </a:outerShdw>
                </a:effectLst>
              </a:rPr>
              <a:t>Common Ground!!!</a:t>
            </a:r>
            <a:endParaRPr lang="en-US" sz="3600" b="1" u="sng" cap="none" spc="0" dirty="0">
              <a:ln w="0"/>
              <a:solidFill>
                <a:schemeClr val="tx2">
                  <a:lumMod val="75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01169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3700" y="990600"/>
            <a:ext cx="8393327" cy="4471987"/>
          </a:xfrm>
          <a:prstGeom prst="rect">
            <a:avLst/>
          </a:prstGeom>
        </p:spPr>
      </p:pic>
      <p:sp>
        <p:nvSpPr>
          <p:cNvPr id="3" name="TextBox 2"/>
          <p:cNvSpPr txBox="1"/>
          <p:nvPr/>
        </p:nvSpPr>
        <p:spPr>
          <a:xfrm>
            <a:off x="6515100" y="3190079"/>
            <a:ext cx="2781300" cy="1508105"/>
          </a:xfrm>
          <a:prstGeom prst="rect">
            <a:avLst/>
          </a:prstGeom>
          <a:noFill/>
        </p:spPr>
        <p:txBody>
          <a:bodyPr wrap="square" rtlCol="0">
            <a:spAutoFit/>
          </a:bodyPr>
          <a:lstStyle/>
          <a:p>
            <a:r>
              <a:rPr lang="en-IE" sz="2600" b="1" u="sng" cap="small" dirty="0" smtClean="0">
                <a:solidFill>
                  <a:schemeClr val="accent2">
                    <a:lumMod val="50000"/>
                  </a:schemeClr>
                </a:solidFill>
              </a:rPr>
              <a:t>Relevance to AAP</a:t>
            </a:r>
          </a:p>
          <a:p>
            <a:pPr marL="342900" indent="-342900">
              <a:buFont typeface="Arial" panose="020B0604020202020204" pitchFamily="34" charset="0"/>
              <a:buChar char="•"/>
            </a:pPr>
            <a:r>
              <a:rPr lang="en-IE" sz="2200" cap="small" dirty="0" smtClean="0">
                <a:solidFill>
                  <a:schemeClr val="accent2">
                    <a:lumMod val="50000"/>
                  </a:schemeClr>
                </a:solidFill>
              </a:rPr>
              <a:t>Member States </a:t>
            </a:r>
            <a:r>
              <a:rPr lang="en-IE" sz="2200" dirty="0" smtClean="0">
                <a:solidFill>
                  <a:schemeClr val="accent2">
                    <a:lumMod val="50000"/>
                  </a:schemeClr>
                </a:solidFill>
                <a:sym typeface="Wingdings" panose="05000000000000000000" pitchFamily="2" charset="2"/>
              </a:rPr>
              <a:t></a:t>
            </a:r>
          </a:p>
          <a:p>
            <a:pPr marL="342900" indent="-342900">
              <a:buFont typeface="Arial" panose="020B0604020202020204" pitchFamily="34" charset="0"/>
              <a:buChar char="•"/>
            </a:pPr>
            <a:r>
              <a:rPr lang="en-IE" sz="2200" cap="small" dirty="0" err="1" smtClean="0">
                <a:solidFill>
                  <a:schemeClr val="accent2">
                    <a:lumMod val="50000"/>
                  </a:schemeClr>
                </a:solidFill>
                <a:sym typeface="Wingdings" panose="05000000000000000000" pitchFamily="2" charset="2"/>
              </a:rPr>
              <a:t>Alligned</a:t>
            </a:r>
            <a:r>
              <a:rPr lang="en-IE" sz="2200" cap="small" dirty="0" smtClean="0">
                <a:solidFill>
                  <a:schemeClr val="accent2">
                    <a:lumMod val="50000"/>
                  </a:schemeClr>
                </a:solidFill>
                <a:sym typeface="Wingdings" panose="05000000000000000000" pitchFamily="2" charset="2"/>
              </a:rPr>
              <a:t> to Priorities </a:t>
            </a:r>
            <a:r>
              <a:rPr lang="en-IE" sz="2200" dirty="0" smtClean="0">
                <a:solidFill>
                  <a:schemeClr val="accent2">
                    <a:lumMod val="50000"/>
                  </a:schemeClr>
                </a:solidFill>
                <a:sym typeface="Wingdings" panose="05000000000000000000" pitchFamily="2" charset="2"/>
              </a:rPr>
              <a:t></a:t>
            </a:r>
          </a:p>
        </p:txBody>
      </p:sp>
    </p:spTree>
    <p:extLst>
      <p:ext uri="{BB962C8B-B14F-4D97-AF65-F5344CB8AC3E}">
        <p14:creationId xmlns:p14="http://schemas.microsoft.com/office/powerpoint/2010/main" val="124118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2582" y="2453134"/>
            <a:ext cx="3945475" cy="2123658"/>
          </a:xfrm>
          <a:prstGeom prst="rect">
            <a:avLst/>
          </a:prstGeom>
          <a:noFill/>
        </p:spPr>
        <p:txBody>
          <a:bodyPr wrap="square" rtlCol="0">
            <a:spAutoFit/>
          </a:bodyPr>
          <a:lstStyle/>
          <a:p>
            <a:r>
              <a:rPr lang="en-US" sz="2000" dirty="0">
                <a:solidFill>
                  <a:srgbClr val="002060"/>
                </a:solidFill>
                <a:latin typeface="+mj-lt"/>
                <a:ea typeface="+mj-ea"/>
                <a:cs typeface="+mj-cs"/>
              </a:rPr>
              <a:t>@EUAtlantic</a:t>
            </a:r>
          </a:p>
          <a:p>
            <a:endParaRPr lang="en-US" sz="2000" dirty="0">
              <a:solidFill>
                <a:srgbClr val="002060"/>
              </a:solidFill>
              <a:latin typeface="+mj-lt"/>
              <a:ea typeface="+mj-ea"/>
              <a:cs typeface="+mj-cs"/>
            </a:endParaRPr>
          </a:p>
          <a:p>
            <a:r>
              <a:rPr lang="en-US" sz="2000" dirty="0">
                <a:solidFill>
                  <a:srgbClr val="002060"/>
                </a:solidFill>
                <a:latin typeface="+mj-lt"/>
                <a:ea typeface="+mj-ea"/>
                <a:cs typeface="+mj-cs"/>
              </a:rPr>
              <a:t>Support Team Atlantic Action Plan</a:t>
            </a:r>
          </a:p>
          <a:p>
            <a:endParaRPr lang="en-US" sz="2000" dirty="0">
              <a:solidFill>
                <a:srgbClr val="002060"/>
              </a:solidFill>
              <a:latin typeface="+mj-lt"/>
              <a:ea typeface="+mj-ea"/>
              <a:cs typeface="+mj-cs"/>
            </a:endParaRPr>
          </a:p>
          <a:p>
            <a:r>
              <a:rPr lang="en-US" sz="2000" dirty="0">
                <a:solidFill>
                  <a:srgbClr val="002060"/>
                </a:solidFill>
                <a:latin typeface="+mj-lt"/>
                <a:ea typeface="+mj-ea"/>
                <a:cs typeface="+mj-cs"/>
              </a:rPr>
              <a:t>Support Team For The Atlantic Action Plan</a:t>
            </a:r>
          </a:p>
          <a:p>
            <a:pPr algn="ctr"/>
            <a:endParaRPr lang="en-GB" sz="1200" dirty="0"/>
          </a:p>
        </p:txBody>
      </p:sp>
      <p:sp>
        <p:nvSpPr>
          <p:cNvPr id="6" name="TextBox 5"/>
          <p:cNvSpPr txBox="1"/>
          <p:nvPr/>
        </p:nvSpPr>
        <p:spPr>
          <a:xfrm>
            <a:off x="4076713" y="1581474"/>
            <a:ext cx="4707794" cy="646331"/>
          </a:xfrm>
          <a:prstGeom prst="rect">
            <a:avLst/>
          </a:prstGeom>
          <a:noFill/>
        </p:spPr>
        <p:txBody>
          <a:bodyPr wrap="square" rtlCol="0">
            <a:spAutoFit/>
          </a:bodyPr>
          <a:lstStyle/>
          <a:p>
            <a:pPr algn="ctr"/>
            <a:r>
              <a:rPr lang="en-US" sz="3600" b="1" i="1" dirty="0">
                <a:solidFill>
                  <a:schemeClr val="accent1">
                    <a:lumMod val="75000"/>
                  </a:schemeClr>
                </a:solidFill>
                <a:latin typeface="+mj-lt"/>
                <a:ea typeface="+mj-ea"/>
                <a:cs typeface="+mj-cs"/>
              </a:rPr>
              <a:t>F</a:t>
            </a:r>
            <a:r>
              <a:rPr lang="en-US" sz="3600" b="1" i="1" dirty="0" smtClean="0">
                <a:solidFill>
                  <a:schemeClr val="accent1">
                    <a:lumMod val="75000"/>
                  </a:schemeClr>
                </a:solidFill>
                <a:latin typeface="+mj-lt"/>
                <a:ea typeface="+mj-ea"/>
                <a:cs typeface="+mj-cs"/>
              </a:rPr>
              <a:t>ollow </a:t>
            </a:r>
            <a:r>
              <a:rPr lang="en-US" sz="3600" b="1" i="1" dirty="0">
                <a:solidFill>
                  <a:schemeClr val="accent1">
                    <a:lumMod val="75000"/>
                  </a:schemeClr>
                </a:solidFill>
                <a:latin typeface="+mj-lt"/>
                <a:ea typeface="+mj-ea"/>
                <a:cs typeface="+mj-cs"/>
              </a:rPr>
              <a:t>us on the web</a:t>
            </a:r>
            <a:r>
              <a:rPr lang="en-US" sz="3600" b="1" i="1" dirty="0" smtClean="0">
                <a:solidFill>
                  <a:schemeClr val="accent1">
                    <a:lumMod val="75000"/>
                  </a:schemeClr>
                </a:solidFill>
                <a:latin typeface="+mj-lt"/>
                <a:ea typeface="+mj-ea"/>
                <a:cs typeface="+mj-cs"/>
              </a:rPr>
              <a:t>!</a:t>
            </a:r>
            <a:endParaRPr lang="en-US" sz="3600" b="1" i="1" dirty="0">
              <a:solidFill>
                <a:schemeClr val="accent1">
                  <a:lumMod val="75000"/>
                </a:schemeClr>
              </a:solidFill>
              <a:latin typeface="+mj-lt"/>
              <a:ea typeface="+mj-ea"/>
              <a:cs typeface="+mj-cs"/>
            </a:endParaRPr>
          </a:p>
        </p:txBody>
      </p:sp>
      <p:sp>
        <p:nvSpPr>
          <p:cNvPr id="7" name="Title 1"/>
          <p:cNvSpPr txBox="1">
            <a:spLocks/>
          </p:cNvSpPr>
          <p:nvPr/>
        </p:nvSpPr>
        <p:spPr>
          <a:xfrm>
            <a:off x="439516" y="1981488"/>
            <a:ext cx="4643066" cy="25953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4000"/>
              </a:lnSpc>
            </a:pPr>
            <a:r>
              <a:rPr lang="en-US" sz="3600" b="1" i="1" dirty="0" smtClean="0">
                <a:solidFill>
                  <a:schemeClr val="accent1">
                    <a:lumMod val="75000"/>
                  </a:schemeClr>
                </a:solidFill>
              </a:rPr>
              <a:t>Contact Me:</a:t>
            </a:r>
          </a:p>
          <a:p>
            <a:pPr algn="l">
              <a:lnSpc>
                <a:spcPct val="114000"/>
              </a:lnSpc>
            </a:pPr>
            <a:r>
              <a:rPr lang="en-US" sz="2400" b="1" dirty="0">
                <a:solidFill>
                  <a:schemeClr val="accent2"/>
                </a:solidFill>
              </a:rPr>
              <a:t>Joanne </a:t>
            </a:r>
            <a:r>
              <a:rPr lang="en-US" sz="2400" b="1" dirty="0" smtClean="0">
                <a:solidFill>
                  <a:schemeClr val="accent2"/>
                </a:solidFill>
              </a:rPr>
              <a:t>Laffey</a:t>
            </a:r>
          </a:p>
          <a:p>
            <a:pPr algn="l">
              <a:lnSpc>
                <a:spcPct val="114000"/>
              </a:lnSpc>
            </a:pPr>
            <a:r>
              <a:rPr lang="en-US" sz="2000" dirty="0" smtClean="0">
                <a:solidFill>
                  <a:schemeClr val="accent2"/>
                </a:solidFill>
              </a:rPr>
              <a:t>National Unit IRELAND  </a:t>
            </a:r>
          </a:p>
          <a:p>
            <a:pPr algn="l">
              <a:lnSpc>
                <a:spcPct val="114000"/>
              </a:lnSpc>
            </a:pPr>
            <a:endParaRPr lang="en-US" sz="1800" b="1" dirty="0" smtClean="0">
              <a:solidFill>
                <a:schemeClr val="accent2"/>
              </a:solidFill>
            </a:endParaRPr>
          </a:p>
          <a:p>
            <a:pPr algn="l">
              <a:lnSpc>
                <a:spcPct val="114000"/>
              </a:lnSpc>
            </a:pPr>
            <a:r>
              <a:rPr lang="fr-BE" sz="1800" dirty="0" smtClean="0">
                <a:solidFill>
                  <a:srgbClr val="002060"/>
                </a:solidFill>
                <a:hlinkClick r:id="rId3"/>
              </a:rPr>
              <a:t>nationalunitireland@atlanticstrategy.eu</a:t>
            </a:r>
            <a:endParaRPr lang="fr-BE" sz="1800" dirty="0">
              <a:solidFill>
                <a:srgbClr val="002060"/>
              </a:solidFill>
            </a:endParaRPr>
          </a:p>
          <a:p>
            <a:pPr algn="l">
              <a:lnSpc>
                <a:spcPct val="114000"/>
              </a:lnSpc>
            </a:pPr>
            <a:r>
              <a:rPr lang="fr-BE" sz="1800" dirty="0">
                <a:solidFill>
                  <a:srgbClr val="002060"/>
                </a:solidFill>
              </a:rPr>
              <a:t>Phone: +353 91 387200</a:t>
            </a:r>
          </a:p>
          <a:p>
            <a:pPr algn="l">
              <a:lnSpc>
                <a:spcPct val="114000"/>
              </a:lnSpc>
            </a:pPr>
            <a:endParaRPr lang="fr-BE" sz="900" dirty="0"/>
          </a:p>
        </p:txBody>
      </p:sp>
      <p:pic>
        <p:nvPicPr>
          <p:cNvPr id="1026" name="Picture 2" descr="Image result for twitter symbol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939" y="2466074"/>
            <a:ext cx="341264" cy="3234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inkedin logo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939" y="3104357"/>
            <a:ext cx="345967" cy="3234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acebook logo png transparent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939" y="3781753"/>
            <a:ext cx="304779" cy="30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32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tlanticstrategy.eu/sites/default/files/images/aap_event_glasgow-ok_en.jpg"/>
          <p:cNvPicPr>
            <a:picLocks noChangeAspect="1" noChangeArrowheads="1"/>
          </p:cNvPicPr>
          <p:nvPr/>
        </p:nvPicPr>
        <p:blipFill rotWithShape="1">
          <a:blip r:embed="rId3">
            <a:extLst>
              <a:ext uri="{28A0092B-C50C-407E-A947-70E740481C1C}">
                <a14:useLocalDpi xmlns:a14="http://schemas.microsoft.com/office/drawing/2010/main" val="0"/>
              </a:ext>
            </a:extLst>
          </a:blip>
          <a:srcRect b="10311"/>
          <a:stretch/>
        </p:blipFill>
        <p:spPr bwMode="auto">
          <a:xfrm>
            <a:off x="635000" y="1476375"/>
            <a:ext cx="7899400" cy="3756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7714" y="5232400"/>
            <a:ext cx="5734582" cy="769441"/>
          </a:xfrm>
          <a:prstGeom prst="rect">
            <a:avLst/>
          </a:prstGeom>
          <a:noFill/>
        </p:spPr>
        <p:txBody>
          <a:bodyPr wrap="none" lIns="91440" tIns="45720" rIns="91440" bIns="45720">
            <a:spAutoFit/>
          </a:bodyPr>
          <a:lstStyle/>
          <a:p>
            <a:pPr algn="ctr"/>
            <a:r>
              <a:rPr lang="en-US" sz="4400" b="0" cap="none" spc="0" dirty="0" smtClean="0">
                <a:ln w="0">
                  <a:solidFill>
                    <a:schemeClr val="tx2">
                      <a:lumMod val="60000"/>
                      <a:lumOff val="40000"/>
                    </a:schemeClr>
                  </a:solidFill>
                </a:ln>
                <a:solidFill>
                  <a:schemeClr val="tx2"/>
                </a:solidFill>
                <a:effectLst>
                  <a:outerShdw blurRad="38100" dist="25400" dir="5400000" algn="ctr" rotWithShape="0">
                    <a:srgbClr val="6E747A">
                      <a:alpha val="43000"/>
                    </a:srgbClr>
                  </a:outerShdw>
                </a:effectLst>
              </a:rPr>
              <a:t>www.atlanticstrategy.eu</a:t>
            </a:r>
            <a:endParaRPr lang="en-US" sz="4400" b="0" cap="none" spc="0" dirty="0">
              <a:ln w="0">
                <a:solidFill>
                  <a:schemeClr val="tx2">
                    <a:lumMod val="60000"/>
                    <a:lumOff val="40000"/>
                  </a:schemeClr>
                </a:solidFill>
              </a:ln>
              <a:solidFill>
                <a:schemeClr val="tx2"/>
              </a:solidFill>
              <a:effectLst>
                <a:outerShdw blurRad="38100" dist="25400" dir="5400000" algn="ctr" rotWithShape="0">
                  <a:srgbClr val="6E747A">
                    <a:alpha val="43000"/>
                  </a:srgbClr>
                </a:outerShdw>
              </a:effectLst>
            </a:endParaRPr>
          </a:p>
        </p:txBody>
      </p:sp>
      <p:sp>
        <p:nvSpPr>
          <p:cNvPr id="7" name="Title 1"/>
          <p:cNvSpPr txBox="1">
            <a:spLocks/>
          </p:cNvSpPr>
          <p:nvPr/>
        </p:nvSpPr>
        <p:spPr>
          <a:xfrm>
            <a:off x="1384885" y="651190"/>
            <a:ext cx="6399630" cy="8209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4000"/>
              </a:lnSpc>
            </a:pPr>
            <a:r>
              <a:rPr lang="fr-BE" sz="5400" b="1" i="1" dirty="0" smtClean="0">
                <a:solidFill>
                  <a:schemeClr val="accent1">
                    <a:lumMod val="75000"/>
                  </a:schemeClr>
                </a:solidFill>
              </a:rPr>
              <a:t>Thank You!!!</a:t>
            </a:r>
            <a:endParaRPr lang="fr-BE" sz="5400" b="1" i="1" dirty="0">
              <a:solidFill>
                <a:schemeClr val="accent1">
                  <a:lumMod val="75000"/>
                </a:schemeClr>
              </a:solidFill>
            </a:endParaRPr>
          </a:p>
        </p:txBody>
      </p:sp>
    </p:spTree>
    <p:extLst>
      <p:ext uri="{BB962C8B-B14F-4D97-AF65-F5344CB8AC3E}">
        <p14:creationId xmlns:p14="http://schemas.microsoft.com/office/powerpoint/2010/main" val="129195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smtClean="0"/>
              <a:t>Content For Today</a:t>
            </a:r>
            <a:endParaRPr lang="en-IE" sz="3600" dirty="0"/>
          </a:p>
        </p:txBody>
      </p:sp>
      <p:sp>
        <p:nvSpPr>
          <p:cNvPr id="3" name="Content Placeholder 2"/>
          <p:cNvSpPr>
            <a:spLocks noGrp="1"/>
          </p:cNvSpPr>
          <p:nvPr>
            <p:ph idx="1"/>
          </p:nvPr>
        </p:nvSpPr>
        <p:spPr>
          <a:xfrm>
            <a:off x="457201" y="1674465"/>
            <a:ext cx="7052310" cy="4451700"/>
          </a:xfrm>
        </p:spPr>
        <p:txBody>
          <a:bodyPr>
            <a:normAutofit/>
          </a:bodyPr>
          <a:lstStyle/>
          <a:p>
            <a:pPr marL="457200" indent="-457200">
              <a:buAutoNum type="arabicParenR"/>
            </a:pPr>
            <a:r>
              <a:rPr lang="en-IE" b="1" dirty="0" smtClean="0">
                <a:solidFill>
                  <a:schemeClr val="tx2"/>
                </a:solidFill>
              </a:rPr>
              <a:t>Introduction to:</a:t>
            </a:r>
          </a:p>
          <a:p>
            <a:pPr lvl="1">
              <a:buFont typeface="Wingdings" panose="05000000000000000000" pitchFamily="2" charset="2"/>
              <a:buChar char="Ø"/>
            </a:pPr>
            <a:r>
              <a:rPr lang="en-IE" dirty="0" smtClean="0">
                <a:solidFill>
                  <a:schemeClr val="tx2">
                    <a:lumMod val="60000"/>
                    <a:lumOff val="40000"/>
                  </a:schemeClr>
                </a:solidFill>
              </a:rPr>
              <a:t>The Atlantic Strategy </a:t>
            </a:r>
          </a:p>
          <a:p>
            <a:pPr lvl="1">
              <a:buFont typeface="Wingdings" panose="05000000000000000000" pitchFamily="2" charset="2"/>
              <a:buChar char="Ø"/>
            </a:pPr>
            <a:r>
              <a:rPr lang="en-IE" dirty="0" smtClean="0">
                <a:solidFill>
                  <a:schemeClr val="tx2">
                    <a:lumMod val="60000"/>
                    <a:lumOff val="40000"/>
                  </a:schemeClr>
                </a:solidFill>
              </a:rPr>
              <a:t>The Atlantic Action Plan</a:t>
            </a:r>
          </a:p>
          <a:p>
            <a:pPr marL="457200" lvl="1" indent="0">
              <a:buNone/>
            </a:pPr>
            <a:endParaRPr lang="en-IE" dirty="0" smtClean="0">
              <a:solidFill>
                <a:schemeClr val="tx2">
                  <a:lumMod val="60000"/>
                  <a:lumOff val="40000"/>
                </a:schemeClr>
              </a:solidFill>
            </a:endParaRPr>
          </a:p>
          <a:p>
            <a:pPr marL="457200" indent="-457200">
              <a:buAutoNum type="arabicParenR"/>
            </a:pPr>
            <a:r>
              <a:rPr lang="en-IE" b="1" dirty="0" smtClean="0">
                <a:solidFill>
                  <a:schemeClr val="tx2"/>
                </a:solidFill>
              </a:rPr>
              <a:t>The Support Team for the Atlantic Action Plan</a:t>
            </a:r>
            <a:endParaRPr lang="en-IE" b="1" dirty="0">
              <a:solidFill>
                <a:schemeClr val="tx2"/>
              </a:solidFill>
            </a:endParaRPr>
          </a:p>
          <a:p>
            <a:pPr marL="457200" lvl="1" indent="0">
              <a:buNone/>
            </a:pPr>
            <a:endParaRPr lang="en-IE" dirty="0">
              <a:solidFill>
                <a:schemeClr val="tx2">
                  <a:lumMod val="60000"/>
                  <a:lumOff val="40000"/>
                </a:schemeClr>
              </a:solidFill>
            </a:endParaRPr>
          </a:p>
          <a:p>
            <a:pPr marL="457200" indent="-457200">
              <a:buAutoNum type="arabicParenR"/>
            </a:pPr>
            <a:r>
              <a:rPr lang="en-IE" b="1" dirty="0" smtClean="0">
                <a:solidFill>
                  <a:schemeClr val="tx2"/>
                </a:solidFill>
              </a:rPr>
              <a:t>Co-operation opportunities between the AAP and the NPA</a:t>
            </a:r>
            <a:endParaRPr lang="en-IE" b="1" dirty="0">
              <a:solidFill>
                <a:schemeClr val="tx2"/>
              </a:solidFill>
            </a:endParaRPr>
          </a:p>
          <a:p>
            <a:pPr lvl="1">
              <a:buFont typeface="Wingdings" panose="05000000000000000000" pitchFamily="2" charset="2"/>
              <a:buChar char="Ø"/>
            </a:pPr>
            <a:endParaRPr lang="en-IE" dirty="0"/>
          </a:p>
        </p:txBody>
      </p:sp>
    </p:spTree>
    <p:extLst>
      <p:ext uri="{BB962C8B-B14F-4D97-AF65-F5344CB8AC3E}">
        <p14:creationId xmlns:p14="http://schemas.microsoft.com/office/powerpoint/2010/main" val="3039516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smtClean="0"/>
              <a:t>The Atlantic Strategy</a:t>
            </a:r>
            <a:r>
              <a:rPr lang="en-IE" dirty="0" smtClean="0"/>
              <a:t/>
            </a:r>
            <a:br>
              <a:rPr lang="en-IE" dirty="0" smtClean="0"/>
            </a:br>
            <a:r>
              <a:rPr lang="en-IE" sz="2400" dirty="0" smtClean="0"/>
              <a:t>COM(2011) 782</a:t>
            </a:r>
            <a:endParaRPr lang="en-IE" sz="2400" dirty="0"/>
          </a:p>
        </p:txBody>
      </p:sp>
      <p:sp>
        <p:nvSpPr>
          <p:cNvPr id="3" name="Content Placeholder 2"/>
          <p:cNvSpPr>
            <a:spLocks noGrp="1"/>
          </p:cNvSpPr>
          <p:nvPr>
            <p:ph idx="1"/>
          </p:nvPr>
        </p:nvSpPr>
        <p:spPr>
          <a:xfrm>
            <a:off x="208843" y="1674465"/>
            <a:ext cx="9375423" cy="4451700"/>
          </a:xfrm>
        </p:spPr>
        <p:txBody>
          <a:bodyPr>
            <a:normAutofit/>
          </a:bodyPr>
          <a:lstStyle/>
          <a:p>
            <a:pPr marL="0" indent="0">
              <a:buNone/>
            </a:pPr>
            <a:r>
              <a:rPr lang="en-IE" sz="2600" b="1" i="1" dirty="0" smtClean="0">
                <a:solidFill>
                  <a:schemeClr val="tx2"/>
                </a:solidFill>
              </a:rPr>
              <a:t>Challenges and Opportunities facing the Atlantic Ocean Area:</a:t>
            </a:r>
          </a:p>
          <a:p>
            <a:pPr marL="0" indent="0">
              <a:buNone/>
            </a:pPr>
            <a:endParaRPr lang="en-IE" sz="1400" b="1" dirty="0" smtClean="0">
              <a:solidFill>
                <a:schemeClr val="tx2">
                  <a:lumMod val="60000"/>
                  <a:lumOff val="40000"/>
                </a:schemeClr>
              </a:solidFill>
            </a:endParaRPr>
          </a:p>
          <a:p>
            <a:pPr marL="457200" indent="-457200">
              <a:lnSpc>
                <a:spcPct val="150000"/>
              </a:lnSpc>
              <a:buFont typeface="+mj-lt"/>
              <a:buAutoNum type="arabicPeriod"/>
            </a:pPr>
            <a:r>
              <a:rPr lang="en-IE" dirty="0">
                <a:solidFill>
                  <a:schemeClr val="tx2">
                    <a:lumMod val="60000"/>
                    <a:lumOff val="40000"/>
                  </a:schemeClr>
                </a:solidFill>
              </a:rPr>
              <a:t>Socially inclusive </a:t>
            </a:r>
            <a:r>
              <a:rPr lang="en-IE" dirty="0" smtClean="0">
                <a:solidFill>
                  <a:schemeClr val="tx2">
                    <a:lumMod val="60000"/>
                    <a:lumOff val="40000"/>
                  </a:schemeClr>
                </a:solidFill>
              </a:rPr>
              <a:t>growth</a:t>
            </a:r>
            <a:endParaRPr lang="en-IE" dirty="0">
              <a:solidFill>
                <a:schemeClr val="tx2">
                  <a:lumMod val="60000"/>
                  <a:lumOff val="40000"/>
                </a:schemeClr>
              </a:solidFill>
            </a:endParaRPr>
          </a:p>
          <a:p>
            <a:pPr marL="457200" indent="-457200">
              <a:lnSpc>
                <a:spcPct val="150000"/>
              </a:lnSpc>
              <a:buFont typeface="+mj-lt"/>
              <a:buAutoNum type="arabicPeriod"/>
            </a:pPr>
            <a:r>
              <a:rPr lang="en-IE" dirty="0" smtClean="0">
                <a:solidFill>
                  <a:schemeClr val="tx2">
                    <a:lumMod val="60000"/>
                    <a:lumOff val="40000"/>
                  </a:schemeClr>
                </a:solidFill>
              </a:rPr>
              <a:t>Reducing </a:t>
            </a:r>
            <a:r>
              <a:rPr lang="en-IE" dirty="0">
                <a:solidFill>
                  <a:schemeClr val="tx2">
                    <a:lumMod val="60000"/>
                    <a:lumOff val="40000"/>
                  </a:schemeClr>
                </a:solidFill>
              </a:rPr>
              <a:t>Europe’s carbon footprint</a:t>
            </a:r>
          </a:p>
          <a:p>
            <a:pPr marL="457200" indent="-457200">
              <a:lnSpc>
                <a:spcPct val="150000"/>
              </a:lnSpc>
              <a:buFont typeface="+mj-lt"/>
              <a:buAutoNum type="arabicPeriod"/>
            </a:pPr>
            <a:r>
              <a:rPr lang="en-IE" dirty="0">
                <a:solidFill>
                  <a:schemeClr val="tx2">
                    <a:lumMod val="60000"/>
                    <a:lumOff val="40000"/>
                  </a:schemeClr>
                </a:solidFill>
              </a:rPr>
              <a:t>Sustainable exploitation of the Atlantic seafloor’s natural resources</a:t>
            </a:r>
          </a:p>
          <a:p>
            <a:pPr marL="457200" indent="-457200">
              <a:lnSpc>
                <a:spcPct val="150000"/>
              </a:lnSpc>
              <a:buFont typeface="+mj-lt"/>
              <a:buAutoNum type="arabicPeriod"/>
            </a:pPr>
            <a:r>
              <a:rPr lang="en-IE" dirty="0" smtClean="0">
                <a:solidFill>
                  <a:schemeClr val="tx2">
                    <a:lumMod val="60000"/>
                    <a:lumOff val="40000"/>
                  </a:schemeClr>
                </a:solidFill>
              </a:rPr>
              <a:t>Responding to threats </a:t>
            </a:r>
            <a:r>
              <a:rPr lang="en-IE" dirty="0">
                <a:solidFill>
                  <a:schemeClr val="tx2">
                    <a:lumMod val="60000"/>
                    <a:lumOff val="40000"/>
                  </a:schemeClr>
                </a:solidFill>
              </a:rPr>
              <a:t>and </a:t>
            </a:r>
            <a:r>
              <a:rPr lang="en-IE" dirty="0" smtClean="0">
                <a:solidFill>
                  <a:schemeClr val="tx2">
                    <a:lumMod val="60000"/>
                    <a:lumOff val="40000"/>
                  </a:schemeClr>
                </a:solidFill>
              </a:rPr>
              <a:t>emergencies</a:t>
            </a:r>
          </a:p>
          <a:p>
            <a:pPr marL="457200" indent="-457200">
              <a:lnSpc>
                <a:spcPct val="150000"/>
              </a:lnSpc>
              <a:buFont typeface="+mj-lt"/>
              <a:buAutoNum type="arabicPeriod"/>
            </a:pPr>
            <a:r>
              <a:rPr lang="en-IE" dirty="0">
                <a:solidFill>
                  <a:schemeClr val="tx2">
                    <a:lumMod val="60000"/>
                    <a:lumOff val="40000"/>
                  </a:schemeClr>
                </a:solidFill>
              </a:rPr>
              <a:t>Implementing the Ecosystem </a:t>
            </a:r>
            <a:r>
              <a:rPr lang="en-IE" dirty="0" smtClean="0">
                <a:solidFill>
                  <a:schemeClr val="tx2">
                    <a:lumMod val="60000"/>
                    <a:lumOff val="40000"/>
                  </a:schemeClr>
                </a:solidFill>
              </a:rPr>
              <a:t>Approach</a:t>
            </a:r>
            <a:endParaRPr lang="en-IE" dirty="0">
              <a:solidFill>
                <a:schemeClr val="tx2">
                  <a:lumMod val="60000"/>
                  <a:lumOff val="40000"/>
                </a:schemeClr>
              </a:solidFill>
            </a:endParaRPr>
          </a:p>
        </p:txBody>
      </p:sp>
    </p:spTree>
    <p:extLst>
      <p:ext uri="{BB962C8B-B14F-4D97-AF65-F5344CB8AC3E}">
        <p14:creationId xmlns:p14="http://schemas.microsoft.com/office/powerpoint/2010/main" val="1359435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993"/>
            <a:ext cx="8229600" cy="1033897"/>
          </a:xfrm>
        </p:spPr>
        <p:txBody>
          <a:bodyPr>
            <a:normAutofit fontScale="90000"/>
          </a:bodyPr>
          <a:lstStyle/>
          <a:p>
            <a:r>
              <a:rPr lang="en-US" sz="4000" dirty="0" smtClean="0"/>
              <a:t>The Atlantic Action Plan</a:t>
            </a:r>
            <a:r>
              <a:rPr lang="en-US" sz="3600" dirty="0" smtClean="0"/>
              <a:t/>
            </a:r>
            <a:br>
              <a:rPr lang="en-US" sz="3600" dirty="0" smtClean="0"/>
            </a:br>
            <a:r>
              <a:rPr lang="en-US" sz="2400" dirty="0" smtClean="0"/>
              <a:t>COM(2013) 279</a:t>
            </a:r>
            <a:endParaRPr lang="en-US" sz="3600" dirty="0"/>
          </a:p>
        </p:txBody>
      </p:sp>
      <p:sp>
        <p:nvSpPr>
          <p:cNvPr id="5" name="Content Placeholder 2"/>
          <p:cNvSpPr txBox="1">
            <a:spLocks/>
          </p:cNvSpPr>
          <p:nvPr/>
        </p:nvSpPr>
        <p:spPr>
          <a:xfrm>
            <a:off x="457200" y="1674465"/>
            <a:ext cx="8229600" cy="44517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37609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376092"/>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376092"/>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7609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37609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IE" dirty="0"/>
          </a:p>
        </p:txBody>
      </p:sp>
      <p:sp>
        <p:nvSpPr>
          <p:cNvPr id="17" name="TextBox 16"/>
          <p:cNvSpPr txBox="1"/>
          <p:nvPr/>
        </p:nvSpPr>
        <p:spPr>
          <a:xfrm>
            <a:off x="457200" y="1840089"/>
            <a:ext cx="1984022" cy="738664"/>
          </a:xfrm>
          <a:prstGeom prst="rect">
            <a:avLst/>
          </a:prstGeom>
          <a:solidFill>
            <a:schemeClr val="tx2"/>
          </a:solidFill>
          <a:ln>
            <a:solidFill>
              <a:schemeClr val="tx2"/>
            </a:solidFill>
          </a:ln>
        </p:spPr>
        <p:txBody>
          <a:bodyPr wrap="square" rtlCol="0">
            <a:spAutoFit/>
          </a:bodyPr>
          <a:lstStyle/>
          <a:p>
            <a:r>
              <a:rPr lang="en-IE" sz="1400" b="1" dirty="0" smtClean="0">
                <a:solidFill>
                  <a:schemeClr val="bg1"/>
                </a:solidFill>
              </a:rPr>
              <a:t>Priority 1:</a:t>
            </a:r>
          </a:p>
          <a:p>
            <a:r>
              <a:rPr lang="en-IE" sz="1400" i="1" dirty="0" smtClean="0">
                <a:solidFill>
                  <a:schemeClr val="bg1"/>
                </a:solidFill>
              </a:rPr>
              <a:t>Entrepreneurship </a:t>
            </a:r>
            <a:r>
              <a:rPr lang="en-IE" sz="1400" i="1" dirty="0">
                <a:solidFill>
                  <a:schemeClr val="bg1"/>
                </a:solidFill>
              </a:rPr>
              <a:t>&amp; </a:t>
            </a:r>
            <a:r>
              <a:rPr lang="en-IE" sz="1400" i="1" dirty="0" smtClean="0">
                <a:solidFill>
                  <a:schemeClr val="bg1"/>
                </a:solidFill>
              </a:rPr>
              <a:t>Innovation                           </a:t>
            </a:r>
            <a:endParaRPr lang="en-IE" sz="1400" i="1" dirty="0">
              <a:solidFill>
                <a:schemeClr val="bg1"/>
              </a:solidFill>
            </a:endParaRPr>
          </a:p>
        </p:txBody>
      </p:sp>
      <p:sp>
        <p:nvSpPr>
          <p:cNvPr id="21" name="TextBox 20"/>
          <p:cNvSpPr txBox="1"/>
          <p:nvPr/>
        </p:nvSpPr>
        <p:spPr>
          <a:xfrm>
            <a:off x="2494844" y="1840088"/>
            <a:ext cx="3107271" cy="738664"/>
          </a:xfrm>
          <a:prstGeom prst="rect">
            <a:avLst/>
          </a:prstGeom>
          <a:solidFill>
            <a:schemeClr val="tx2"/>
          </a:solidFill>
          <a:ln>
            <a:solidFill>
              <a:schemeClr val="tx2"/>
            </a:solidFill>
          </a:ln>
        </p:spPr>
        <p:txBody>
          <a:bodyPr wrap="square" rtlCol="0">
            <a:spAutoFit/>
          </a:bodyPr>
          <a:lstStyle/>
          <a:p>
            <a:r>
              <a:rPr lang="en-IE" sz="1400" b="1" dirty="0">
                <a:solidFill>
                  <a:schemeClr val="bg1"/>
                </a:solidFill>
              </a:rPr>
              <a:t>Priority </a:t>
            </a:r>
            <a:r>
              <a:rPr lang="en-IE" sz="1400" b="1" dirty="0" smtClean="0">
                <a:solidFill>
                  <a:schemeClr val="bg1"/>
                </a:solidFill>
              </a:rPr>
              <a:t>2:</a:t>
            </a:r>
            <a:endParaRPr lang="en-IE" sz="1400" dirty="0" smtClean="0">
              <a:solidFill>
                <a:schemeClr val="bg1"/>
              </a:solidFill>
            </a:endParaRPr>
          </a:p>
          <a:p>
            <a:r>
              <a:rPr lang="en-IE" sz="1400" i="1" dirty="0" smtClean="0">
                <a:solidFill>
                  <a:schemeClr val="bg1"/>
                </a:solidFill>
              </a:rPr>
              <a:t>Protect, secure and enhance the marine and coastal environment</a:t>
            </a:r>
            <a:endParaRPr lang="en-IE" sz="1400" i="1" dirty="0">
              <a:solidFill>
                <a:schemeClr val="bg1"/>
              </a:solidFill>
            </a:endParaRPr>
          </a:p>
        </p:txBody>
      </p:sp>
      <p:sp>
        <p:nvSpPr>
          <p:cNvPr id="22" name="TextBox 21"/>
          <p:cNvSpPr txBox="1"/>
          <p:nvPr/>
        </p:nvSpPr>
        <p:spPr>
          <a:xfrm>
            <a:off x="7145867" y="1840086"/>
            <a:ext cx="1461910" cy="738664"/>
          </a:xfrm>
          <a:prstGeom prst="rect">
            <a:avLst/>
          </a:prstGeom>
          <a:solidFill>
            <a:schemeClr val="tx2"/>
          </a:solidFill>
          <a:ln>
            <a:solidFill>
              <a:schemeClr val="tx2"/>
            </a:solidFill>
          </a:ln>
        </p:spPr>
        <p:txBody>
          <a:bodyPr wrap="square" rtlCol="0">
            <a:spAutoFit/>
          </a:bodyPr>
          <a:lstStyle/>
          <a:p>
            <a:r>
              <a:rPr lang="en-IE" sz="1400" b="1" dirty="0">
                <a:solidFill>
                  <a:schemeClr val="bg1"/>
                </a:solidFill>
              </a:rPr>
              <a:t>Priority </a:t>
            </a:r>
            <a:r>
              <a:rPr lang="en-IE" sz="1400" b="1" dirty="0" smtClean="0">
                <a:solidFill>
                  <a:schemeClr val="bg1"/>
                </a:solidFill>
              </a:rPr>
              <a:t>4:</a:t>
            </a:r>
            <a:endParaRPr lang="en-IE" sz="1400" dirty="0" smtClean="0">
              <a:solidFill>
                <a:schemeClr val="bg1"/>
              </a:solidFill>
            </a:endParaRPr>
          </a:p>
          <a:p>
            <a:r>
              <a:rPr lang="en-IE" sz="1400" i="1" dirty="0" smtClean="0">
                <a:solidFill>
                  <a:schemeClr val="bg1"/>
                </a:solidFill>
              </a:rPr>
              <a:t>Regional Development</a:t>
            </a:r>
            <a:endParaRPr lang="en-IE" sz="1400" i="1" dirty="0">
              <a:solidFill>
                <a:schemeClr val="bg1"/>
              </a:solidFill>
            </a:endParaRPr>
          </a:p>
        </p:txBody>
      </p:sp>
      <p:sp>
        <p:nvSpPr>
          <p:cNvPr id="23" name="TextBox 22"/>
          <p:cNvSpPr txBox="1"/>
          <p:nvPr/>
        </p:nvSpPr>
        <p:spPr>
          <a:xfrm>
            <a:off x="5655737" y="1838068"/>
            <a:ext cx="1436508" cy="738664"/>
          </a:xfrm>
          <a:prstGeom prst="rect">
            <a:avLst/>
          </a:prstGeom>
          <a:solidFill>
            <a:schemeClr val="tx2"/>
          </a:solidFill>
          <a:ln>
            <a:solidFill>
              <a:schemeClr val="tx2"/>
            </a:solidFill>
          </a:ln>
        </p:spPr>
        <p:txBody>
          <a:bodyPr wrap="square" rtlCol="0">
            <a:spAutoFit/>
          </a:bodyPr>
          <a:lstStyle>
            <a:defPPr>
              <a:defRPr lang="en-US"/>
            </a:defPPr>
            <a:lvl1pPr>
              <a:defRPr sz="1400">
                <a:solidFill>
                  <a:schemeClr val="bg1"/>
                </a:solidFill>
              </a:defRPr>
            </a:lvl1pPr>
          </a:lstStyle>
          <a:p>
            <a:r>
              <a:rPr lang="en-IE" b="1" dirty="0"/>
              <a:t>Priority </a:t>
            </a:r>
            <a:r>
              <a:rPr lang="en-IE" b="1" dirty="0" smtClean="0"/>
              <a:t>3:</a:t>
            </a:r>
            <a:endParaRPr lang="en-IE" dirty="0" smtClean="0"/>
          </a:p>
          <a:p>
            <a:r>
              <a:rPr lang="en-IE" i="1" dirty="0" smtClean="0"/>
              <a:t>Accessibility and Connectivity</a:t>
            </a:r>
            <a:endParaRPr lang="en-IE" i="1" dirty="0"/>
          </a:p>
        </p:txBody>
      </p:sp>
      <p:sp>
        <p:nvSpPr>
          <p:cNvPr id="29" name="TextBox 28"/>
          <p:cNvSpPr txBox="1"/>
          <p:nvPr/>
        </p:nvSpPr>
        <p:spPr>
          <a:xfrm>
            <a:off x="457199" y="2678502"/>
            <a:ext cx="1984021" cy="3539430"/>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marL="285750" indent="-285750">
              <a:buFont typeface="Arial" panose="020B0604020202020204" pitchFamily="34" charset="0"/>
              <a:buChar char="•"/>
            </a:pPr>
            <a:r>
              <a:rPr lang="en-IE" sz="1400" dirty="0" smtClean="0"/>
              <a:t>Innovation, research and technology</a:t>
            </a:r>
          </a:p>
          <a:p>
            <a:pPr marL="285750" indent="-285750">
              <a:buFont typeface="Arial" panose="020B0604020202020204" pitchFamily="34" charset="0"/>
              <a:buChar char="•"/>
            </a:pPr>
            <a:r>
              <a:rPr lang="en-IE" sz="1400" dirty="0" smtClean="0"/>
              <a:t>Knowledge transfers, clusters, technology platforms</a:t>
            </a:r>
          </a:p>
          <a:p>
            <a:pPr marL="285750" indent="-285750">
              <a:buFont typeface="Arial" panose="020B0604020202020204" pitchFamily="34" charset="0"/>
              <a:buChar char="•"/>
            </a:pPr>
            <a:r>
              <a:rPr lang="en-IE" sz="1400" dirty="0" smtClean="0"/>
              <a:t>Improving skills in traditional and emerging sectors of the blue economy</a:t>
            </a:r>
          </a:p>
          <a:p>
            <a:pPr marL="285750" indent="-285750">
              <a:buFont typeface="Arial" panose="020B0604020202020204" pitchFamily="34" charset="0"/>
              <a:buChar char="•"/>
            </a:pPr>
            <a:r>
              <a:rPr lang="en-IE" sz="1400" dirty="0" smtClean="0"/>
              <a:t>Adaption and diversification of fisheries and aquaculture</a:t>
            </a:r>
          </a:p>
          <a:p>
            <a:endParaRPr lang="en-IE" sz="1400" dirty="0" smtClean="0"/>
          </a:p>
          <a:p>
            <a:endParaRPr lang="en-IE" sz="1400" dirty="0"/>
          </a:p>
        </p:txBody>
      </p:sp>
      <p:sp>
        <p:nvSpPr>
          <p:cNvPr id="30" name="TextBox 29"/>
          <p:cNvSpPr txBox="1"/>
          <p:nvPr/>
        </p:nvSpPr>
        <p:spPr>
          <a:xfrm>
            <a:off x="2494843" y="2678500"/>
            <a:ext cx="3107272" cy="3539430"/>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marL="285750" indent="-285750">
              <a:buFont typeface="Arial" panose="020B0604020202020204" pitchFamily="34" charset="0"/>
              <a:buChar char="•"/>
            </a:pPr>
            <a:r>
              <a:rPr lang="en-IE" sz="1400" dirty="0" smtClean="0"/>
              <a:t>Improving maritime safety and security</a:t>
            </a:r>
          </a:p>
          <a:p>
            <a:pPr marL="285750" indent="-285750">
              <a:buFont typeface="Arial" panose="020B0604020202020204" pitchFamily="34" charset="0"/>
              <a:buChar char="•"/>
            </a:pPr>
            <a:r>
              <a:rPr lang="en-IE" sz="1400" dirty="0" smtClean="0"/>
              <a:t>Exploring and protecting marine waters and coastal zones</a:t>
            </a:r>
          </a:p>
          <a:p>
            <a:pPr marL="285750" indent="-285750">
              <a:buFont typeface="Arial" panose="020B0604020202020204" pitchFamily="34" charset="0"/>
              <a:buChar char="•"/>
            </a:pPr>
            <a:r>
              <a:rPr lang="en-IE" sz="1400" dirty="0" smtClean="0"/>
              <a:t>Sustainable management of marine resources</a:t>
            </a:r>
          </a:p>
          <a:p>
            <a:pPr marL="285750" indent="-285750">
              <a:buFont typeface="Arial" panose="020B0604020202020204" pitchFamily="34" charset="0"/>
              <a:buChar char="•"/>
            </a:pPr>
            <a:r>
              <a:rPr lang="en-IE" sz="1400" dirty="0" smtClean="0"/>
              <a:t>Supporting marine environment protection, developing MPAs network, etc.</a:t>
            </a:r>
          </a:p>
          <a:p>
            <a:pPr marL="285750" indent="-285750">
              <a:buFont typeface="Arial" panose="020B0604020202020204" pitchFamily="34" charset="0"/>
              <a:buChar char="•"/>
            </a:pPr>
            <a:r>
              <a:rPr lang="en-IE" sz="1400" dirty="0" smtClean="0"/>
              <a:t>Climate change</a:t>
            </a:r>
          </a:p>
          <a:p>
            <a:pPr marL="285750" indent="-285750">
              <a:buFont typeface="Arial" panose="020B0604020202020204" pitchFamily="34" charset="0"/>
              <a:buChar char="•"/>
            </a:pPr>
            <a:r>
              <a:rPr lang="en-IE" sz="1400" dirty="0" smtClean="0"/>
              <a:t>MSP </a:t>
            </a:r>
          </a:p>
          <a:p>
            <a:pPr marL="285750" indent="-285750">
              <a:buFont typeface="Arial" panose="020B0604020202020204" pitchFamily="34" charset="0"/>
              <a:buChar char="•"/>
            </a:pPr>
            <a:r>
              <a:rPr lang="en-IE" sz="1400" dirty="0" smtClean="0"/>
              <a:t>Sustainable management of marine resources: seabed mining and marine biotechnology</a:t>
            </a:r>
          </a:p>
          <a:p>
            <a:pPr marL="285750" indent="-285750">
              <a:buFont typeface="Arial" panose="020B0604020202020204" pitchFamily="34" charset="0"/>
              <a:buChar char="•"/>
            </a:pPr>
            <a:r>
              <a:rPr lang="en-IE" sz="1400" dirty="0" smtClean="0"/>
              <a:t>Exploitation of renewable energy potential</a:t>
            </a:r>
            <a:endParaRPr lang="en-IE" sz="1400" dirty="0"/>
          </a:p>
        </p:txBody>
      </p:sp>
      <p:sp>
        <p:nvSpPr>
          <p:cNvPr id="31" name="TextBox 30"/>
          <p:cNvSpPr txBox="1"/>
          <p:nvPr/>
        </p:nvSpPr>
        <p:spPr>
          <a:xfrm>
            <a:off x="5655737" y="2678500"/>
            <a:ext cx="1436508" cy="3539430"/>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marL="285750" indent="-285750">
              <a:buFont typeface="Arial" panose="020B0604020202020204" pitchFamily="34" charset="0"/>
              <a:buChar char="•"/>
            </a:pPr>
            <a:r>
              <a:rPr lang="en-IE" sz="1400" dirty="0"/>
              <a:t>Promoting cooperation between </a:t>
            </a:r>
            <a:r>
              <a:rPr lang="en-IE" sz="1400" dirty="0" smtClean="0"/>
              <a:t>ports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endParaRPr lang="en-IE" sz="1400" dirty="0"/>
          </a:p>
        </p:txBody>
      </p:sp>
      <p:sp>
        <p:nvSpPr>
          <p:cNvPr id="32" name="TextBox 31"/>
          <p:cNvSpPr txBox="1"/>
          <p:nvPr/>
        </p:nvSpPr>
        <p:spPr>
          <a:xfrm>
            <a:off x="7145867" y="2678500"/>
            <a:ext cx="1461910" cy="3539430"/>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pPr marL="285750" indent="-285750">
              <a:buFont typeface="Arial" panose="020B0604020202020204" pitchFamily="34" charset="0"/>
              <a:buChar char="•"/>
            </a:pPr>
            <a:r>
              <a:rPr lang="en-IE" sz="1400" dirty="0"/>
              <a:t>Better knowledge of social challenges</a:t>
            </a:r>
          </a:p>
          <a:p>
            <a:pPr marL="285750" indent="-285750">
              <a:buFont typeface="Arial" panose="020B0604020202020204" pitchFamily="34" charset="0"/>
              <a:buChar char="•"/>
            </a:pPr>
            <a:r>
              <a:rPr lang="en-IE" sz="1400" dirty="0"/>
              <a:t>Atlantic’s cultural </a:t>
            </a:r>
            <a:r>
              <a:rPr lang="en-IE" sz="1400" dirty="0" smtClean="0"/>
              <a:t>heritage</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sz="1400" dirty="0"/>
          </a:p>
        </p:txBody>
      </p:sp>
    </p:spTree>
    <p:extLst>
      <p:ext uri="{BB962C8B-B14F-4D97-AF65-F5344CB8AC3E}">
        <p14:creationId xmlns:p14="http://schemas.microsoft.com/office/powerpoint/2010/main" val="4157536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044"/>
            <a:ext cx="8229600" cy="776782"/>
          </a:xfrm>
        </p:spPr>
        <p:txBody>
          <a:bodyPr>
            <a:normAutofit fontScale="90000"/>
          </a:bodyPr>
          <a:lstStyle/>
          <a:p>
            <a:r>
              <a:rPr lang="en-US" sz="4000" dirty="0" smtClean="0">
                <a:solidFill>
                  <a:schemeClr val="accent1">
                    <a:lumMod val="75000"/>
                  </a:schemeClr>
                </a:solidFill>
              </a:rPr>
              <a:t>The Support Team of the AAP</a:t>
            </a:r>
            <a:r>
              <a:rPr lang="en-US" dirty="0" smtClean="0">
                <a:solidFill>
                  <a:schemeClr val="accent1">
                    <a:lumMod val="75000"/>
                  </a:schemeClr>
                </a:solidFill>
              </a:rPr>
              <a:t/>
            </a:r>
            <a:br>
              <a:rPr lang="en-US" dirty="0" smtClean="0">
                <a:solidFill>
                  <a:schemeClr val="accent1">
                    <a:lumMod val="75000"/>
                  </a:schemeClr>
                </a:solidFill>
              </a:rPr>
            </a:br>
            <a:endParaRPr lang="en-US" i="1" dirty="0"/>
          </a:p>
        </p:txBody>
      </p:sp>
      <p:pic>
        <p:nvPicPr>
          <p:cNvPr id="4" name="Picture 3"/>
          <p:cNvPicPr>
            <a:picLocks noChangeAspect="1"/>
          </p:cNvPicPr>
          <p:nvPr/>
        </p:nvPicPr>
        <p:blipFill>
          <a:blip r:embed="rId3"/>
          <a:stretch>
            <a:fillRect/>
          </a:stretch>
        </p:blipFill>
        <p:spPr>
          <a:xfrm>
            <a:off x="457200" y="1435101"/>
            <a:ext cx="8229599" cy="4564064"/>
          </a:xfrm>
          <a:prstGeom prst="rect">
            <a:avLst/>
          </a:prstGeom>
        </p:spPr>
      </p:pic>
    </p:spTree>
    <p:extLst>
      <p:ext uri="{BB962C8B-B14F-4D97-AF65-F5344CB8AC3E}">
        <p14:creationId xmlns:p14="http://schemas.microsoft.com/office/powerpoint/2010/main" val="2959281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6395"/>
          <a:stretch/>
        </p:blipFill>
        <p:spPr>
          <a:xfrm>
            <a:off x="265289" y="3458953"/>
            <a:ext cx="3100226" cy="2738647"/>
          </a:xfrm>
          <a:prstGeom prst="rect">
            <a:avLst/>
          </a:prstGeom>
        </p:spPr>
      </p:pic>
      <p:pic>
        <p:nvPicPr>
          <p:cNvPr id="1026" name="Picture 2" descr="Image result for guidance clipart"/>
          <p:cNvPicPr>
            <a:picLocks noChangeAspect="1" noChangeArrowheads="1"/>
          </p:cNvPicPr>
          <p:nvPr/>
        </p:nvPicPr>
        <p:blipFill rotWithShape="1">
          <a:blip r:embed="rId4">
            <a:extLst>
              <a:ext uri="{28A0092B-C50C-407E-A947-70E740481C1C}">
                <a14:useLocalDpi xmlns:a14="http://schemas.microsoft.com/office/drawing/2010/main" val="0"/>
              </a:ext>
            </a:extLst>
          </a:blip>
          <a:srcRect b="7212"/>
          <a:stretch/>
        </p:blipFill>
        <p:spPr bwMode="auto">
          <a:xfrm rot="1302501">
            <a:off x="5732209" y="1104425"/>
            <a:ext cx="2568221" cy="25815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16254"/>
            <a:ext cx="8229600" cy="1033897"/>
          </a:xfrm>
        </p:spPr>
        <p:txBody>
          <a:bodyPr>
            <a:normAutofit/>
          </a:bodyPr>
          <a:lstStyle/>
          <a:p>
            <a:r>
              <a:rPr lang="en-US" sz="3600" dirty="0" smtClean="0"/>
              <a:t>What do we do?</a:t>
            </a:r>
            <a:r>
              <a:rPr lang="en-US" dirty="0" smtClean="0"/>
              <a:t/>
            </a:r>
            <a:br>
              <a:rPr lang="en-US" dirty="0" smtClean="0"/>
            </a:br>
            <a:endParaRPr lang="en-US" sz="1800" i="1" dirty="0"/>
          </a:p>
        </p:txBody>
      </p:sp>
      <p:sp>
        <p:nvSpPr>
          <p:cNvPr id="7" name="Rectangle 6"/>
          <p:cNvSpPr/>
          <p:nvPr/>
        </p:nvSpPr>
        <p:spPr>
          <a:xfrm>
            <a:off x="98793" y="1430947"/>
            <a:ext cx="5652912" cy="2154436"/>
          </a:xfrm>
          <a:prstGeom prst="rect">
            <a:avLst/>
          </a:prstGeom>
        </p:spPr>
        <p:txBody>
          <a:bodyPr wrap="square">
            <a:spAutoFit/>
          </a:bodyPr>
          <a:lstStyle/>
          <a:p>
            <a:pPr marL="800100" lvl="1" indent="-342900">
              <a:buFont typeface="Wingdings" panose="05000000000000000000" pitchFamily="2" charset="2"/>
              <a:buChar char="Ø"/>
            </a:pPr>
            <a:r>
              <a:rPr lang="en-GB" sz="2200" b="1" dirty="0" smtClean="0">
                <a:solidFill>
                  <a:schemeClr val="tx2"/>
                </a:solidFill>
              </a:rPr>
              <a:t>GUIDANCE</a:t>
            </a:r>
          </a:p>
          <a:p>
            <a:pPr lvl="1"/>
            <a:endParaRPr lang="en-GB" sz="800" b="1" dirty="0" smtClean="0">
              <a:solidFill>
                <a:schemeClr val="tx2"/>
              </a:solidFill>
            </a:endParaRPr>
          </a:p>
          <a:p>
            <a:pPr lvl="1"/>
            <a:r>
              <a:rPr lang="en-GB" sz="2000" b="1" dirty="0">
                <a:solidFill>
                  <a:schemeClr val="tx2">
                    <a:lumMod val="60000"/>
                    <a:lumOff val="40000"/>
                  </a:schemeClr>
                </a:solidFill>
              </a:rPr>
              <a:t>	</a:t>
            </a:r>
            <a:r>
              <a:rPr lang="en-GB" sz="2000" b="1" dirty="0" smtClean="0">
                <a:solidFill>
                  <a:schemeClr val="tx2">
                    <a:lumMod val="60000"/>
                    <a:lumOff val="40000"/>
                  </a:schemeClr>
                </a:solidFill>
              </a:rPr>
              <a:t>• </a:t>
            </a:r>
            <a:r>
              <a:rPr lang="en-GB" sz="2000" dirty="0" smtClean="0">
                <a:solidFill>
                  <a:schemeClr val="tx2">
                    <a:lumMod val="60000"/>
                    <a:lumOff val="40000"/>
                  </a:schemeClr>
                </a:solidFill>
              </a:rPr>
              <a:t>Updated </a:t>
            </a:r>
            <a:r>
              <a:rPr lang="en-GB" sz="2000" dirty="0">
                <a:solidFill>
                  <a:schemeClr val="tx2">
                    <a:lumMod val="60000"/>
                    <a:lumOff val="40000"/>
                  </a:schemeClr>
                </a:solidFill>
              </a:rPr>
              <a:t>information </a:t>
            </a:r>
            <a:r>
              <a:rPr lang="en-GB" sz="2000" dirty="0" smtClean="0">
                <a:solidFill>
                  <a:schemeClr val="tx2">
                    <a:lumMod val="60000"/>
                    <a:lumOff val="40000"/>
                  </a:schemeClr>
                </a:solidFill>
              </a:rPr>
              <a:t>on AAP</a:t>
            </a:r>
            <a:r>
              <a:rPr lang="en-GB" sz="2000" dirty="0">
                <a:solidFill>
                  <a:schemeClr val="tx2">
                    <a:lumMod val="60000"/>
                    <a:lumOff val="40000"/>
                  </a:schemeClr>
                </a:solidFill>
              </a:rPr>
              <a:t>, </a:t>
            </a:r>
            <a:r>
              <a:rPr lang="en-GB" sz="2000" dirty="0" smtClean="0">
                <a:solidFill>
                  <a:schemeClr val="tx2">
                    <a:lumMod val="60000"/>
                    <a:lumOff val="40000"/>
                  </a:schemeClr>
                </a:solidFill>
              </a:rPr>
              <a:t>its research 	and investment </a:t>
            </a:r>
            <a:r>
              <a:rPr lang="en-GB" sz="2000" dirty="0">
                <a:solidFill>
                  <a:schemeClr val="tx2">
                    <a:lumMod val="60000"/>
                    <a:lumOff val="40000"/>
                  </a:schemeClr>
                </a:solidFill>
              </a:rPr>
              <a:t>priorities</a:t>
            </a:r>
          </a:p>
          <a:p>
            <a:pPr lvl="1"/>
            <a:endParaRPr lang="en-GB" sz="800" b="1" dirty="0" smtClean="0">
              <a:solidFill>
                <a:schemeClr val="tx2">
                  <a:lumMod val="60000"/>
                  <a:lumOff val="40000"/>
                </a:schemeClr>
              </a:solidFill>
            </a:endParaRPr>
          </a:p>
          <a:p>
            <a:pPr lvl="1"/>
            <a:r>
              <a:rPr lang="en-GB" sz="2000" dirty="0" smtClean="0">
                <a:solidFill>
                  <a:schemeClr val="tx2">
                    <a:lumMod val="60000"/>
                    <a:lumOff val="40000"/>
                  </a:schemeClr>
                </a:solidFill>
              </a:rPr>
              <a:t>	• Tailor-made answers to queries and 		face to face support in each member state</a:t>
            </a:r>
          </a:p>
          <a:p>
            <a:pPr lvl="1"/>
            <a:endParaRPr lang="en-GB" sz="800" b="1" dirty="0" smtClean="0">
              <a:solidFill>
                <a:schemeClr val="tx2">
                  <a:lumMod val="60000"/>
                  <a:lumOff val="40000"/>
                </a:schemeClr>
              </a:solidFill>
            </a:endParaRPr>
          </a:p>
          <a:p>
            <a:pPr lvl="1"/>
            <a:endParaRPr lang="en-GB" sz="800" b="1" dirty="0" smtClean="0">
              <a:solidFill>
                <a:schemeClr val="tx2">
                  <a:lumMod val="60000"/>
                  <a:lumOff val="40000"/>
                </a:schemeClr>
              </a:solidFill>
            </a:endParaRPr>
          </a:p>
        </p:txBody>
      </p:sp>
      <p:sp>
        <p:nvSpPr>
          <p:cNvPr id="3" name="TextBox 2"/>
          <p:cNvSpPr txBox="1"/>
          <p:nvPr/>
        </p:nvSpPr>
        <p:spPr>
          <a:xfrm>
            <a:off x="2925249" y="3935724"/>
            <a:ext cx="5364736" cy="1908215"/>
          </a:xfrm>
          <a:prstGeom prst="rect">
            <a:avLst/>
          </a:prstGeom>
          <a:noFill/>
        </p:spPr>
        <p:txBody>
          <a:bodyPr wrap="square" rtlCol="0">
            <a:spAutoFit/>
          </a:bodyPr>
          <a:lstStyle/>
          <a:p>
            <a:pPr marL="800100" lvl="1" indent="-342900">
              <a:buFont typeface="Wingdings" panose="05000000000000000000" pitchFamily="2" charset="2"/>
              <a:buChar char="Ø"/>
            </a:pPr>
            <a:r>
              <a:rPr lang="en-GB" sz="2200" b="1" dirty="0" smtClean="0">
                <a:solidFill>
                  <a:schemeClr val="tx2"/>
                </a:solidFill>
              </a:rPr>
              <a:t>PRO-ACTIVE PROJECT DEVELOPMENT</a:t>
            </a:r>
          </a:p>
          <a:p>
            <a:pPr lvl="1"/>
            <a:endParaRPr lang="en-GB" sz="800" b="1" dirty="0">
              <a:solidFill>
                <a:schemeClr val="tx2"/>
              </a:solidFill>
            </a:endParaRPr>
          </a:p>
          <a:p>
            <a:pPr lvl="1"/>
            <a:r>
              <a:rPr lang="en-GB" sz="2000" b="1" dirty="0">
                <a:solidFill>
                  <a:schemeClr val="tx2">
                    <a:lumMod val="60000"/>
                    <a:lumOff val="40000"/>
                  </a:schemeClr>
                </a:solidFill>
              </a:rPr>
              <a:t>	</a:t>
            </a:r>
            <a:r>
              <a:rPr lang="en-GB" sz="2000" dirty="0">
                <a:solidFill>
                  <a:schemeClr val="tx2">
                    <a:lumMod val="60000"/>
                    <a:lumOff val="40000"/>
                  </a:schemeClr>
                </a:solidFill>
              </a:rPr>
              <a:t>• Provides </a:t>
            </a:r>
            <a:r>
              <a:rPr lang="en-GB" sz="2000" dirty="0" smtClean="0">
                <a:solidFill>
                  <a:schemeClr val="tx2">
                    <a:lumMod val="60000"/>
                    <a:lumOff val="40000"/>
                  </a:schemeClr>
                </a:solidFill>
              </a:rPr>
              <a:t>a </a:t>
            </a:r>
            <a:r>
              <a:rPr lang="en-GB" sz="2000" dirty="0">
                <a:solidFill>
                  <a:schemeClr val="tx2">
                    <a:lumMod val="60000"/>
                    <a:lumOff val="40000"/>
                  </a:schemeClr>
                </a:solidFill>
              </a:rPr>
              <a:t>“</a:t>
            </a:r>
            <a:r>
              <a:rPr lang="en-GB" sz="2000" dirty="0" smtClean="0">
                <a:solidFill>
                  <a:schemeClr val="tx2">
                    <a:lumMod val="60000"/>
                    <a:lumOff val="40000"/>
                  </a:schemeClr>
                </a:solidFill>
              </a:rPr>
              <a:t>match-making” platform 	to </a:t>
            </a:r>
            <a:r>
              <a:rPr lang="en-GB" sz="2000" dirty="0">
                <a:solidFill>
                  <a:schemeClr val="tx2">
                    <a:lumMod val="60000"/>
                    <a:lumOff val="40000"/>
                  </a:schemeClr>
                </a:solidFill>
              </a:rPr>
              <a:t>find potential project </a:t>
            </a:r>
            <a:r>
              <a:rPr lang="en-GB" sz="2000" dirty="0" smtClean="0">
                <a:solidFill>
                  <a:schemeClr val="tx2">
                    <a:lumMod val="60000"/>
                    <a:lumOff val="40000"/>
                  </a:schemeClr>
                </a:solidFill>
              </a:rPr>
              <a:t>partners</a:t>
            </a:r>
            <a:endParaRPr lang="en-GB" sz="2000" dirty="0">
              <a:solidFill>
                <a:schemeClr val="tx2">
                  <a:lumMod val="60000"/>
                  <a:lumOff val="40000"/>
                </a:schemeClr>
              </a:solidFill>
            </a:endParaRPr>
          </a:p>
          <a:p>
            <a:pPr lvl="1"/>
            <a:endParaRPr lang="en-GB" sz="800" dirty="0">
              <a:solidFill>
                <a:schemeClr val="tx2">
                  <a:lumMod val="60000"/>
                  <a:lumOff val="40000"/>
                </a:schemeClr>
              </a:solidFill>
            </a:endParaRPr>
          </a:p>
          <a:p>
            <a:pPr lvl="1"/>
            <a:r>
              <a:rPr lang="en-GB" sz="2000" dirty="0" smtClean="0">
                <a:solidFill>
                  <a:schemeClr val="tx2">
                    <a:lumMod val="60000"/>
                    <a:lumOff val="40000"/>
                  </a:schemeClr>
                </a:solidFill>
              </a:rPr>
              <a:t> </a:t>
            </a:r>
            <a:r>
              <a:rPr lang="en-GB" sz="2000" dirty="0">
                <a:solidFill>
                  <a:schemeClr val="tx2">
                    <a:lumMod val="60000"/>
                    <a:lumOff val="40000"/>
                  </a:schemeClr>
                </a:solidFill>
              </a:rPr>
              <a:t>	• Advise on EU </a:t>
            </a:r>
            <a:r>
              <a:rPr lang="en-GB" sz="2000" dirty="0" smtClean="0">
                <a:solidFill>
                  <a:schemeClr val="tx2">
                    <a:lumMod val="60000"/>
                    <a:lumOff val="40000"/>
                  </a:schemeClr>
                </a:solidFill>
              </a:rPr>
              <a:t>financial instruments </a:t>
            </a:r>
            <a:r>
              <a:rPr lang="en-GB" sz="2000" dirty="0">
                <a:solidFill>
                  <a:schemeClr val="tx2">
                    <a:lumMod val="60000"/>
                    <a:lumOff val="40000"/>
                  </a:schemeClr>
                </a:solidFill>
              </a:rPr>
              <a:t>for </a:t>
            </a:r>
            <a:r>
              <a:rPr lang="en-GB" sz="2000" dirty="0" smtClean="0">
                <a:solidFill>
                  <a:schemeClr val="tx2">
                    <a:lumMod val="60000"/>
                    <a:lumOff val="40000"/>
                  </a:schemeClr>
                </a:solidFill>
              </a:rPr>
              <a:t>	projects implementing </a:t>
            </a:r>
            <a:r>
              <a:rPr lang="en-GB" sz="2000" dirty="0">
                <a:solidFill>
                  <a:schemeClr val="tx2">
                    <a:lumMod val="60000"/>
                    <a:lumOff val="40000"/>
                  </a:schemeClr>
                </a:solidFill>
              </a:rPr>
              <a:t>the AAP</a:t>
            </a:r>
          </a:p>
        </p:txBody>
      </p:sp>
    </p:spTree>
    <p:extLst>
      <p:ext uri="{BB962C8B-B14F-4D97-AF65-F5344CB8AC3E}">
        <p14:creationId xmlns:p14="http://schemas.microsoft.com/office/powerpoint/2010/main" val="696625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065" t="4685" r="4181" b="8006"/>
          <a:stretch/>
        </p:blipFill>
        <p:spPr bwMode="auto">
          <a:xfrm rot="21263560">
            <a:off x="2669643" y="3949134"/>
            <a:ext cx="3139647" cy="22653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16254"/>
            <a:ext cx="8229600" cy="1033897"/>
          </a:xfrm>
        </p:spPr>
        <p:txBody>
          <a:bodyPr>
            <a:normAutofit/>
          </a:bodyPr>
          <a:lstStyle/>
          <a:p>
            <a:r>
              <a:rPr lang="en-US" sz="3600" dirty="0" smtClean="0"/>
              <a:t>What do we do?</a:t>
            </a:r>
            <a:r>
              <a:rPr lang="en-US" dirty="0" smtClean="0"/>
              <a:t/>
            </a:r>
            <a:br>
              <a:rPr lang="en-US" dirty="0" smtClean="0"/>
            </a:br>
            <a:endParaRPr lang="en-US" sz="1800" i="1" dirty="0"/>
          </a:p>
        </p:txBody>
      </p:sp>
      <p:sp>
        <p:nvSpPr>
          <p:cNvPr id="4" name="TextBox 3"/>
          <p:cNvSpPr txBox="1"/>
          <p:nvPr/>
        </p:nvSpPr>
        <p:spPr>
          <a:xfrm>
            <a:off x="106009" y="1249817"/>
            <a:ext cx="5921022" cy="2585323"/>
          </a:xfrm>
          <a:prstGeom prst="rect">
            <a:avLst/>
          </a:prstGeom>
          <a:noFill/>
        </p:spPr>
        <p:txBody>
          <a:bodyPr wrap="square" rtlCol="0">
            <a:spAutoFit/>
          </a:bodyPr>
          <a:lstStyle/>
          <a:p>
            <a:pPr marL="800100" lvl="1" indent="-342900">
              <a:buFont typeface="Wingdings" panose="05000000000000000000" pitchFamily="2" charset="2"/>
              <a:buChar char="Ø"/>
            </a:pPr>
            <a:r>
              <a:rPr lang="en-GB" sz="2200" b="1" dirty="0" smtClean="0">
                <a:solidFill>
                  <a:schemeClr val="tx2"/>
                </a:solidFill>
              </a:rPr>
              <a:t>OUTREACH</a:t>
            </a:r>
          </a:p>
          <a:p>
            <a:pPr lvl="1"/>
            <a:endParaRPr lang="en-GB" sz="800" b="1" dirty="0">
              <a:solidFill>
                <a:schemeClr val="tx2"/>
              </a:solidFill>
            </a:endParaRPr>
          </a:p>
          <a:p>
            <a:pPr lvl="1"/>
            <a:r>
              <a:rPr lang="en-GB" sz="2000" b="1" dirty="0">
                <a:solidFill>
                  <a:schemeClr val="tx2">
                    <a:lumMod val="60000"/>
                    <a:lumOff val="40000"/>
                  </a:schemeClr>
                </a:solidFill>
              </a:rPr>
              <a:t>	</a:t>
            </a:r>
            <a:r>
              <a:rPr lang="en-GB" sz="2000" dirty="0">
                <a:solidFill>
                  <a:schemeClr val="tx2">
                    <a:lumMod val="60000"/>
                    <a:lumOff val="40000"/>
                  </a:schemeClr>
                </a:solidFill>
              </a:rPr>
              <a:t>• </a:t>
            </a:r>
            <a:r>
              <a:rPr lang="en-GB" sz="2000" dirty="0" smtClean="0">
                <a:solidFill>
                  <a:schemeClr val="tx2">
                    <a:lumMod val="60000"/>
                    <a:lumOff val="40000"/>
                  </a:schemeClr>
                </a:solidFill>
              </a:rPr>
              <a:t>Website </a:t>
            </a:r>
            <a:r>
              <a:rPr lang="en-GB" sz="1600" dirty="0" smtClean="0">
                <a:solidFill>
                  <a:schemeClr val="tx2">
                    <a:lumMod val="60000"/>
                    <a:lumOff val="40000"/>
                  </a:schemeClr>
                </a:solidFill>
              </a:rPr>
              <a:t>(</a:t>
            </a:r>
            <a:r>
              <a:rPr lang="en-GB" sz="1600" dirty="0" smtClean="0">
                <a:solidFill>
                  <a:schemeClr val="tx2">
                    <a:lumMod val="60000"/>
                    <a:lumOff val="40000"/>
                  </a:schemeClr>
                </a:solidFill>
                <a:hlinkClick r:id="rId4"/>
              </a:rPr>
              <a:t>www.atlanticstrategy.eu</a:t>
            </a:r>
            <a:r>
              <a:rPr lang="en-GB" sz="1600" dirty="0" smtClean="0">
                <a:solidFill>
                  <a:schemeClr val="tx2">
                    <a:lumMod val="60000"/>
                    <a:lumOff val="40000"/>
                  </a:schemeClr>
                </a:solidFill>
              </a:rPr>
              <a:t>)</a:t>
            </a:r>
          </a:p>
          <a:p>
            <a:pPr lvl="1"/>
            <a:endParaRPr lang="en-GB" sz="800" dirty="0" smtClean="0">
              <a:solidFill>
                <a:schemeClr val="tx2">
                  <a:lumMod val="60000"/>
                  <a:lumOff val="40000"/>
                </a:schemeClr>
              </a:solidFill>
            </a:endParaRPr>
          </a:p>
          <a:p>
            <a:pPr lvl="1"/>
            <a:r>
              <a:rPr lang="en-GB" sz="2000" dirty="0" smtClean="0">
                <a:solidFill>
                  <a:schemeClr val="tx2">
                    <a:lumMod val="60000"/>
                    <a:lumOff val="40000"/>
                  </a:schemeClr>
                </a:solidFill>
              </a:rPr>
              <a:t>	• Attend 3</a:t>
            </a:r>
            <a:r>
              <a:rPr lang="en-GB" sz="2000" baseline="30000" dirty="0" smtClean="0">
                <a:solidFill>
                  <a:schemeClr val="tx2">
                    <a:lumMod val="60000"/>
                    <a:lumOff val="40000"/>
                  </a:schemeClr>
                </a:solidFill>
              </a:rPr>
              <a:t>rd</a:t>
            </a:r>
            <a:r>
              <a:rPr lang="en-GB" sz="2000" dirty="0" smtClean="0">
                <a:solidFill>
                  <a:schemeClr val="tx2">
                    <a:lumMod val="60000"/>
                    <a:lumOff val="40000"/>
                  </a:schemeClr>
                </a:solidFill>
              </a:rPr>
              <a:t> party events</a:t>
            </a:r>
            <a:endParaRPr lang="en-GB" sz="2000" dirty="0">
              <a:solidFill>
                <a:schemeClr val="tx2">
                  <a:lumMod val="60000"/>
                  <a:lumOff val="40000"/>
                </a:schemeClr>
              </a:solidFill>
            </a:endParaRPr>
          </a:p>
          <a:p>
            <a:pPr lvl="1"/>
            <a:endParaRPr lang="en-GB" sz="800" dirty="0">
              <a:solidFill>
                <a:schemeClr val="tx2">
                  <a:lumMod val="60000"/>
                  <a:lumOff val="40000"/>
                </a:schemeClr>
              </a:solidFill>
            </a:endParaRPr>
          </a:p>
          <a:p>
            <a:pPr lvl="1"/>
            <a:r>
              <a:rPr lang="en-GB" sz="2000" dirty="0">
                <a:solidFill>
                  <a:schemeClr val="tx2">
                    <a:lumMod val="60000"/>
                    <a:lumOff val="40000"/>
                  </a:schemeClr>
                </a:solidFill>
              </a:rPr>
              <a:t>	• Roadshows </a:t>
            </a:r>
          </a:p>
          <a:p>
            <a:pPr lvl="1"/>
            <a:endParaRPr lang="en-GB" sz="800" dirty="0">
              <a:solidFill>
                <a:schemeClr val="tx2">
                  <a:lumMod val="60000"/>
                  <a:lumOff val="40000"/>
                </a:schemeClr>
              </a:solidFill>
            </a:endParaRPr>
          </a:p>
          <a:p>
            <a:pPr lvl="1"/>
            <a:r>
              <a:rPr lang="en-GB" sz="2000" dirty="0">
                <a:solidFill>
                  <a:schemeClr val="tx2">
                    <a:lumMod val="60000"/>
                    <a:lumOff val="40000"/>
                  </a:schemeClr>
                </a:solidFill>
              </a:rPr>
              <a:t>	• National </a:t>
            </a:r>
            <a:r>
              <a:rPr lang="en-GB" sz="2000" dirty="0" smtClean="0">
                <a:solidFill>
                  <a:schemeClr val="tx2">
                    <a:lumMod val="60000"/>
                    <a:lumOff val="40000"/>
                  </a:schemeClr>
                </a:solidFill>
              </a:rPr>
              <a:t>Events </a:t>
            </a:r>
            <a:endParaRPr lang="en-GB" sz="2000" dirty="0">
              <a:solidFill>
                <a:schemeClr val="tx2">
                  <a:lumMod val="60000"/>
                  <a:lumOff val="40000"/>
                </a:schemeClr>
              </a:solidFill>
            </a:endParaRPr>
          </a:p>
          <a:p>
            <a:pPr lvl="1"/>
            <a:endParaRPr lang="en-GB" sz="800" dirty="0">
              <a:solidFill>
                <a:schemeClr val="tx2">
                  <a:lumMod val="60000"/>
                  <a:lumOff val="40000"/>
                </a:schemeClr>
              </a:solidFill>
            </a:endParaRPr>
          </a:p>
          <a:p>
            <a:pPr lvl="1"/>
            <a:r>
              <a:rPr lang="en-GB" sz="2000" dirty="0">
                <a:solidFill>
                  <a:schemeClr val="tx2">
                    <a:lumMod val="60000"/>
                    <a:lumOff val="40000"/>
                  </a:schemeClr>
                </a:solidFill>
              </a:rPr>
              <a:t>	</a:t>
            </a:r>
            <a:r>
              <a:rPr lang="en-GB" sz="2000" dirty="0" smtClean="0">
                <a:solidFill>
                  <a:schemeClr val="tx2">
                    <a:lumMod val="60000"/>
                    <a:lumOff val="40000"/>
                  </a:schemeClr>
                </a:solidFill>
              </a:rPr>
              <a:t>• Atlantic </a:t>
            </a:r>
            <a:r>
              <a:rPr lang="en-GB" sz="2000" dirty="0">
                <a:solidFill>
                  <a:schemeClr val="tx2">
                    <a:lumMod val="60000"/>
                    <a:lumOff val="40000"/>
                  </a:schemeClr>
                </a:solidFill>
              </a:rPr>
              <a:t>Stakeholder Platform </a:t>
            </a:r>
            <a:r>
              <a:rPr lang="en-GB" sz="2000" dirty="0" smtClean="0">
                <a:solidFill>
                  <a:schemeClr val="tx2">
                    <a:lumMod val="60000"/>
                    <a:lumOff val="40000"/>
                  </a:schemeClr>
                </a:solidFill>
              </a:rPr>
              <a:t>Conference</a:t>
            </a:r>
            <a:endParaRPr lang="en-GB" sz="2000" dirty="0">
              <a:solidFill>
                <a:schemeClr val="tx2">
                  <a:lumMod val="60000"/>
                  <a:lumOff val="40000"/>
                </a:schemeClr>
              </a:solidFill>
            </a:endParaRPr>
          </a:p>
        </p:txBody>
      </p:sp>
    </p:spTree>
    <p:extLst>
      <p:ext uri="{BB962C8B-B14F-4D97-AF65-F5344CB8AC3E}">
        <p14:creationId xmlns:p14="http://schemas.microsoft.com/office/powerpoint/2010/main" val="2370564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9390" y="745958"/>
            <a:ext cx="8037094" cy="5702968"/>
          </a:xfrm>
          <a:prstGeom prst="rect">
            <a:avLst/>
          </a:prstGeom>
        </p:spPr>
      </p:pic>
      <p:sp>
        <p:nvSpPr>
          <p:cNvPr id="6" name="Oval 5"/>
          <p:cNvSpPr/>
          <p:nvPr/>
        </p:nvSpPr>
        <p:spPr>
          <a:xfrm rot="21366337">
            <a:off x="1755776" y="690291"/>
            <a:ext cx="1623026" cy="47742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Oval 6"/>
          <p:cNvSpPr/>
          <p:nvPr/>
        </p:nvSpPr>
        <p:spPr>
          <a:xfrm rot="21366337">
            <a:off x="5882608" y="2907307"/>
            <a:ext cx="1484902" cy="381373"/>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Oval 7"/>
          <p:cNvSpPr/>
          <p:nvPr/>
        </p:nvSpPr>
        <p:spPr>
          <a:xfrm rot="21366337">
            <a:off x="5804947" y="5986075"/>
            <a:ext cx="1623026" cy="36265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5224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nterreg n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209" y="2695110"/>
            <a:ext cx="6118465" cy="2875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208" y="1013968"/>
            <a:ext cx="5148468" cy="2390884"/>
          </a:xfrm>
          <a:prstGeom prst="rect">
            <a:avLst/>
          </a:prstGeom>
        </p:spPr>
      </p:pic>
      <p:sp>
        <p:nvSpPr>
          <p:cNvPr id="5" name="TextBox 4"/>
          <p:cNvSpPr txBox="1"/>
          <p:nvPr/>
        </p:nvSpPr>
        <p:spPr>
          <a:xfrm rot="20382537">
            <a:off x="635910" y="1852845"/>
            <a:ext cx="7543800" cy="2554545"/>
          </a:xfrm>
          <a:prstGeom prst="rect">
            <a:avLst/>
          </a:prstGeom>
          <a:noFill/>
        </p:spPr>
        <p:txBody>
          <a:bodyPr wrap="square" rtlCol="0">
            <a:spAutoFit/>
          </a:bodyPr>
          <a:lstStyle/>
          <a:p>
            <a:pPr algn="ctr"/>
            <a:r>
              <a:rPr lang="en-IE" sz="8000" b="1" dirty="0" smtClean="0"/>
              <a:t>Co-operation</a:t>
            </a:r>
          </a:p>
          <a:p>
            <a:pPr algn="ctr"/>
            <a:r>
              <a:rPr lang="en-IE" sz="8000" b="1" dirty="0" smtClean="0"/>
              <a:t>Opportunities???</a:t>
            </a:r>
            <a:endParaRPr lang="en-IE" sz="8000" b="1" dirty="0"/>
          </a:p>
        </p:txBody>
      </p:sp>
    </p:spTree>
    <p:extLst>
      <p:ext uri="{BB962C8B-B14F-4D97-AF65-F5344CB8AC3E}">
        <p14:creationId xmlns:p14="http://schemas.microsoft.com/office/powerpoint/2010/main" val="42855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5486</TotalTime>
  <Words>1729</Words>
  <Application>Microsoft Office PowerPoint</Application>
  <PresentationFormat>On-screen Show (4:3)</PresentationFormat>
  <Paragraphs>238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Support Team for  the Atlantic Action Plan</vt:lpstr>
      <vt:lpstr>Content For Today</vt:lpstr>
      <vt:lpstr>The Atlantic Strategy COM(2011) 782</vt:lpstr>
      <vt:lpstr>The Atlantic Action Plan COM(2013) 279</vt:lpstr>
      <vt:lpstr>The Support Team of the AAP </vt:lpstr>
      <vt:lpstr>What do we do? </vt:lpstr>
      <vt:lpstr>What do we do? </vt:lpstr>
      <vt:lpstr>PowerPoint Presentation</vt:lpstr>
      <vt:lpstr>PowerPoint Presentation</vt:lpstr>
      <vt:lpstr>The Atlantic Action Plan The “Challenge” – No financial instrument</vt:lpstr>
      <vt:lpstr>The Atlantic Action Plan COM(2013) 279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ryoko abe</dc:creator>
  <cp:lastModifiedBy>Joanne Laffey</cp:lastModifiedBy>
  <cp:revision>189</cp:revision>
  <cp:lastPrinted>2017-09-20T15:01:35Z</cp:lastPrinted>
  <dcterms:created xsi:type="dcterms:W3CDTF">2014-11-17T20:59:41Z</dcterms:created>
  <dcterms:modified xsi:type="dcterms:W3CDTF">2017-09-20T16:28:50Z</dcterms:modified>
</cp:coreProperties>
</file>