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8"/>
  </p:notesMasterIdLst>
  <p:handoutMasterIdLst>
    <p:handoutMasterId r:id="rId39"/>
  </p:handoutMasterIdLst>
  <p:sldIdLst>
    <p:sldId id="291" r:id="rId2"/>
    <p:sldId id="442" r:id="rId3"/>
    <p:sldId id="598" r:id="rId4"/>
    <p:sldId id="588" r:id="rId5"/>
    <p:sldId id="560" r:id="rId6"/>
    <p:sldId id="543" r:id="rId7"/>
    <p:sldId id="561" r:id="rId8"/>
    <p:sldId id="547" r:id="rId9"/>
    <p:sldId id="589" r:id="rId10"/>
    <p:sldId id="565" r:id="rId11"/>
    <p:sldId id="551" r:id="rId12"/>
    <p:sldId id="576" r:id="rId13"/>
    <p:sldId id="571" r:id="rId14"/>
    <p:sldId id="600" r:id="rId15"/>
    <p:sldId id="562" r:id="rId16"/>
    <p:sldId id="593" r:id="rId17"/>
    <p:sldId id="563" r:id="rId18"/>
    <p:sldId id="552" r:id="rId19"/>
    <p:sldId id="580" r:id="rId20"/>
    <p:sldId id="586" r:id="rId21"/>
    <p:sldId id="587" r:id="rId22"/>
    <p:sldId id="581" r:id="rId23"/>
    <p:sldId id="582" r:id="rId24"/>
    <p:sldId id="585" r:id="rId25"/>
    <p:sldId id="583" r:id="rId26"/>
    <p:sldId id="584" r:id="rId27"/>
    <p:sldId id="577" r:id="rId28"/>
    <p:sldId id="596" r:id="rId29"/>
    <p:sldId id="595" r:id="rId30"/>
    <p:sldId id="556" r:id="rId31"/>
    <p:sldId id="564" r:id="rId32"/>
    <p:sldId id="590" r:id="rId33"/>
    <p:sldId id="591" r:id="rId34"/>
    <p:sldId id="592" r:id="rId35"/>
    <p:sldId id="599" r:id="rId36"/>
    <p:sldId id="575" r:id="rId37"/>
  </p:sldIdLst>
  <p:sldSz cx="9144000" cy="6858000" type="screen4x3"/>
  <p:notesSz cx="6797675" cy="9926638"/>
  <p:defaultTex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ragh Kelly (Ext)" initials="DK(" lastIdx="1" clrIdx="0">
    <p:extLst>
      <p:ext uri="{19B8F6BF-5375-455C-9EA6-DF929625EA0E}">
        <p15:presenceInfo xmlns:p15="http://schemas.microsoft.com/office/powerpoint/2012/main" userId="S-1-5-21-75260257-1270688730-1705136970-172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6D8"/>
    <a:srgbClr val="00CC99"/>
    <a:srgbClr val="BFCF01"/>
    <a:srgbClr val="0F2345"/>
    <a:srgbClr val="182D85"/>
    <a:srgbClr val="5DA816"/>
    <a:srgbClr val="37ABDD"/>
    <a:srgbClr val="005C4F"/>
    <a:srgbClr val="56A77D"/>
    <a:srgbClr val="80B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71" autoAdjust="0"/>
  </p:normalViewPr>
  <p:slideViewPr>
    <p:cSldViewPr snapToGrid="0">
      <p:cViewPr varScale="1">
        <p:scale>
          <a:sx n="91" d="100"/>
          <a:sy n="91" d="100"/>
        </p:scale>
        <p:origin x="1404" y="90"/>
      </p:cViewPr>
      <p:guideLst>
        <p:guide orient="horz"/>
        <p:guide/>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30" d="100"/>
        <a:sy n="30" d="100"/>
      </p:scale>
      <p:origin x="0" y="0"/>
    </p:cViewPr>
  </p:sorterViewPr>
  <p:notesViewPr>
    <p:cSldViewPr snapToGrid="0">
      <p:cViewPr varScale="1">
        <p:scale>
          <a:sx n="65" d="100"/>
          <a:sy n="65" d="100"/>
        </p:scale>
        <p:origin x="2514"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0656F-57D5-4752-8B9C-C3D5835B08E6}" type="doc">
      <dgm:prSet loTypeId="urn:microsoft.com/office/officeart/2005/8/layout/radial1" loCatId="relationship" qsTypeId="urn:microsoft.com/office/officeart/2005/8/quickstyle/3d1" qsCatId="3D" csTypeId="urn:microsoft.com/office/officeart/2005/8/colors/accent2_2" csCatId="accent2" phldr="1"/>
      <dgm:spPr/>
      <dgm:t>
        <a:bodyPr/>
        <a:lstStyle/>
        <a:p>
          <a:endParaRPr lang="en-IE"/>
        </a:p>
      </dgm:t>
    </dgm:pt>
    <dgm:pt modelId="{9E44C137-3B3E-42E5-9606-0FBB2FF88A59}">
      <dgm:prSet phldrT="[Text]"/>
      <dgm:spPr>
        <a:scene3d>
          <a:camera prst="orthographicFront"/>
          <a:lightRig rig="flat" dir="t"/>
        </a:scene3d>
        <a:sp3d prstMaterial="plastic"/>
      </dgm:spPr>
      <dgm:t>
        <a:bodyPr/>
        <a:lstStyle/>
        <a:p>
          <a:r>
            <a:rPr lang="en-IE" b="1" dirty="0" smtClean="0">
              <a:latin typeface="Calibri" panose="020F0502020204030204" pitchFamily="34" charset="0"/>
            </a:rPr>
            <a:t>Research &amp; Innovation</a:t>
          </a:r>
          <a:endParaRPr lang="en-IE" b="1" dirty="0">
            <a:latin typeface="Calibri" panose="020F0502020204030204" pitchFamily="34" charset="0"/>
          </a:endParaRPr>
        </a:p>
      </dgm:t>
    </dgm:pt>
    <dgm:pt modelId="{9F1459D0-3552-4072-A64F-C9D0C6719BB4}" type="parTrans" cxnId="{845A0864-4E3A-4694-83AB-5BC26F0573AE}">
      <dgm:prSet/>
      <dgm:spPr/>
      <dgm:t>
        <a:bodyPr/>
        <a:lstStyle/>
        <a:p>
          <a:endParaRPr lang="en-IE"/>
        </a:p>
      </dgm:t>
    </dgm:pt>
    <dgm:pt modelId="{DB7B3F95-8D8B-43C0-8843-7A225AAFA96B}" type="sibTrans" cxnId="{845A0864-4E3A-4694-83AB-5BC26F0573AE}">
      <dgm:prSet/>
      <dgm:spPr/>
      <dgm:t>
        <a:bodyPr/>
        <a:lstStyle/>
        <a:p>
          <a:endParaRPr lang="en-IE"/>
        </a:p>
      </dgm:t>
    </dgm:pt>
    <dgm:pt modelId="{A9985BDF-CF43-408F-9D33-6DA939920911}">
      <dgm:prSet phldrT="[Text]"/>
      <dgm:spPr>
        <a:scene3d>
          <a:camera prst="orthographicFront"/>
          <a:lightRig rig="flat" dir="t"/>
        </a:scene3d>
        <a:sp3d prstMaterial="plastic"/>
      </dgm:spPr>
      <dgm:t>
        <a:bodyPr/>
        <a:lstStyle/>
        <a:p>
          <a:r>
            <a:rPr lang="en-IE" b="1" dirty="0" smtClean="0">
              <a:latin typeface="Calibri" panose="020F0502020204030204" pitchFamily="34" charset="0"/>
            </a:rPr>
            <a:t>Research Performer &amp; Partner</a:t>
          </a:r>
          <a:endParaRPr lang="en-IE" b="1" dirty="0">
            <a:latin typeface="Calibri" panose="020F0502020204030204" pitchFamily="34" charset="0"/>
          </a:endParaRPr>
        </a:p>
      </dgm:t>
    </dgm:pt>
    <dgm:pt modelId="{75CDAECC-6EEE-4B8A-9E39-A63011A6276E}" type="parTrans" cxnId="{B7FDE920-D8FE-4E85-96CA-C8B5FD25623A}">
      <dgm:prSet/>
      <dgm:spPr/>
      <dgm:t>
        <a:bodyPr/>
        <a:lstStyle/>
        <a:p>
          <a:endParaRPr lang="en-IE"/>
        </a:p>
      </dgm:t>
    </dgm:pt>
    <dgm:pt modelId="{55C4725B-9CCF-4ECD-B6DF-E5B61A30BD17}" type="sibTrans" cxnId="{B7FDE920-D8FE-4E85-96CA-C8B5FD25623A}">
      <dgm:prSet/>
      <dgm:spPr/>
      <dgm:t>
        <a:bodyPr/>
        <a:lstStyle/>
        <a:p>
          <a:endParaRPr lang="en-IE"/>
        </a:p>
      </dgm:t>
    </dgm:pt>
    <dgm:pt modelId="{2EFB9CCF-9612-4A1E-8FB8-AD1F9991DA9D}">
      <dgm:prSet phldrT="[Text]"/>
      <dgm:spPr>
        <a:scene3d>
          <a:camera prst="orthographicFront"/>
          <a:lightRig rig="flat" dir="t"/>
        </a:scene3d>
        <a:sp3d prstMaterial="plastic"/>
      </dgm:spPr>
      <dgm:t>
        <a:bodyPr/>
        <a:lstStyle/>
        <a:p>
          <a:r>
            <a:rPr lang="en-IE" b="1" dirty="0" smtClean="0">
              <a:latin typeface="Calibri" panose="020F0502020204030204" pitchFamily="34" charset="0"/>
            </a:rPr>
            <a:t>Catalyst for Research</a:t>
          </a:r>
          <a:endParaRPr lang="en-IE" b="1" dirty="0">
            <a:latin typeface="Calibri" panose="020F0502020204030204" pitchFamily="34" charset="0"/>
          </a:endParaRPr>
        </a:p>
      </dgm:t>
    </dgm:pt>
    <dgm:pt modelId="{BFA61B54-D443-4050-9F63-4C893A00E396}" type="parTrans" cxnId="{B59833B4-EB52-47E8-9668-5E5F94C3752F}">
      <dgm:prSet/>
      <dgm:spPr/>
      <dgm:t>
        <a:bodyPr/>
        <a:lstStyle/>
        <a:p>
          <a:endParaRPr lang="en-IE"/>
        </a:p>
      </dgm:t>
    </dgm:pt>
    <dgm:pt modelId="{545A012C-AA11-42B4-8A7B-B482D673FC77}" type="sibTrans" cxnId="{B59833B4-EB52-47E8-9668-5E5F94C3752F}">
      <dgm:prSet/>
      <dgm:spPr/>
      <dgm:t>
        <a:bodyPr/>
        <a:lstStyle/>
        <a:p>
          <a:endParaRPr lang="en-IE"/>
        </a:p>
      </dgm:t>
    </dgm:pt>
    <dgm:pt modelId="{69755DFF-1F87-4AE9-838A-88DFB7A19475}">
      <dgm:prSet phldrT="[Text]"/>
      <dgm:spPr>
        <a:scene3d>
          <a:camera prst="orthographicFront"/>
          <a:lightRig rig="flat" dir="t"/>
        </a:scene3d>
        <a:sp3d prstMaterial="plastic"/>
      </dgm:spPr>
      <dgm:t>
        <a:bodyPr/>
        <a:lstStyle/>
        <a:p>
          <a:r>
            <a:rPr lang="en-IE" b="1" dirty="0" smtClean="0">
              <a:latin typeface="Calibri" panose="020F0502020204030204" pitchFamily="34" charset="0"/>
            </a:rPr>
            <a:t>Research Funder</a:t>
          </a:r>
          <a:endParaRPr lang="en-IE" b="1" dirty="0">
            <a:latin typeface="Calibri" panose="020F0502020204030204" pitchFamily="34" charset="0"/>
          </a:endParaRPr>
        </a:p>
      </dgm:t>
    </dgm:pt>
    <dgm:pt modelId="{C523E6EB-1630-48C6-BD4B-B26EC681955F}" type="parTrans" cxnId="{215AF707-2E5F-4F87-A50F-AD8ABE69F2E7}">
      <dgm:prSet/>
      <dgm:spPr/>
      <dgm:t>
        <a:bodyPr/>
        <a:lstStyle/>
        <a:p>
          <a:endParaRPr lang="en-IE"/>
        </a:p>
      </dgm:t>
    </dgm:pt>
    <dgm:pt modelId="{E8B6C694-E6D4-44A4-8CC8-2CD0A366FC32}" type="sibTrans" cxnId="{215AF707-2E5F-4F87-A50F-AD8ABE69F2E7}">
      <dgm:prSet/>
      <dgm:spPr/>
      <dgm:t>
        <a:bodyPr/>
        <a:lstStyle/>
        <a:p>
          <a:endParaRPr lang="en-IE"/>
        </a:p>
      </dgm:t>
    </dgm:pt>
    <dgm:pt modelId="{18A17508-945A-42AD-904C-A95444BFEA40}">
      <dgm:prSet phldrT="[Text]"/>
      <dgm:spPr>
        <a:scene3d>
          <a:camera prst="orthographicFront"/>
          <a:lightRig rig="flat" dir="t"/>
        </a:scene3d>
        <a:sp3d prstMaterial="plastic"/>
      </dgm:spPr>
      <dgm:t>
        <a:bodyPr/>
        <a:lstStyle/>
        <a:p>
          <a:r>
            <a:rPr lang="en-IE" b="1" dirty="0" smtClean="0">
              <a:latin typeface="Calibri" panose="020F0502020204030204" pitchFamily="34" charset="0"/>
            </a:rPr>
            <a:t>Research</a:t>
          </a:r>
          <a:r>
            <a:rPr lang="en-IE" dirty="0" smtClean="0">
              <a:latin typeface="Calibri" panose="020F0502020204030204" pitchFamily="34" charset="0"/>
            </a:rPr>
            <a:t> Supporter</a:t>
          </a:r>
          <a:endParaRPr lang="en-IE" dirty="0">
            <a:latin typeface="Calibri" panose="020F0502020204030204" pitchFamily="34" charset="0"/>
          </a:endParaRPr>
        </a:p>
      </dgm:t>
    </dgm:pt>
    <dgm:pt modelId="{C78E756B-ADA4-4D7E-8550-F8DE3C8E8B66}" type="parTrans" cxnId="{400B322F-E5B2-4A5A-9F16-535887177CFD}">
      <dgm:prSet/>
      <dgm:spPr/>
      <dgm:t>
        <a:bodyPr/>
        <a:lstStyle/>
        <a:p>
          <a:endParaRPr lang="en-IE"/>
        </a:p>
      </dgm:t>
    </dgm:pt>
    <dgm:pt modelId="{21CE31E3-FE00-41CE-A1DD-9AC8B7ACBB36}" type="sibTrans" cxnId="{400B322F-E5B2-4A5A-9F16-535887177CFD}">
      <dgm:prSet/>
      <dgm:spPr/>
      <dgm:t>
        <a:bodyPr/>
        <a:lstStyle/>
        <a:p>
          <a:endParaRPr lang="en-IE"/>
        </a:p>
      </dgm:t>
    </dgm:pt>
    <dgm:pt modelId="{8532897E-D420-4505-9D71-E882EFCAC4CA}">
      <dgm:prSet phldrT="[Text]"/>
      <dgm:spPr>
        <a:scene3d>
          <a:camera prst="orthographicFront"/>
          <a:lightRig rig="flat" dir="t"/>
        </a:scene3d>
        <a:sp3d prstMaterial="plastic"/>
      </dgm:spPr>
      <dgm:t>
        <a:bodyPr/>
        <a:lstStyle/>
        <a:p>
          <a:r>
            <a:rPr lang="en-IE" b="1" dirty="0" smtClean="0">
              <a:latin typeface="Calibri" panose="020F0502020204030204" pitchFamily="34" charset="0"/>
            </a:rPr>
            <a:t>Research Policy Advisor</a:t>
          </a:r>
          <a:endParaRPr lang="en-IE" b="1" dirty="0">
            <a:latin typeface="Calibri" panose="020F0502020204030204" pitchFamily="34" charset="0"/>
          </a:endParaRPr>
        </a:p>
      </dgm:t>
    </dgm:pt>
    <dgm:pt modelId="{8B17A6D8-BF50-465E-A95A-9A35D1CAF347}" type="parTrans" cxnId="{3085E13E-68B3-4DA4-8128-F3814A0C8B48}">
      <dgm:prSet/>
      <dgm:spPr/>
      <dgm:t>
        <a:bodyPr/>
        <a:lstStyle/>
        <a:p>
          <a:endParaRPr lang="en-IE"/>
        </a:p>
      </dgm:t>
    </dgm:pt>
    <dgm:pt modelId="{0DED79F8-B3DF-47D4-9141-08A019EF512D}" type="sibTrans" cxnId="{3085E13E-68B3-4DA4-8128-F3814A0C8B48}">
      <dgm:prSet/>
      <dgm:spPr/>
      <dgm:t>
        <a:bodyPr/>
        <a:lstStyle/>
        <a:p>
          <a:endParaRPr lang="en-IE"/>
        </a:p>
      </dgm:t>
    </dgm:pt>
    <dgm:pt modelId="{2AB306CA-AC8C-4426-B572-32D5C2C5FE81}" type="pres">
      <dgm:prSet presAssocID="{7840656F-57D5-4752-8B9C-C3D5835B08E6}" presName="cycle" presStyleCnt="0">
        <dgm:presLayoutVars>
          <dgm:chMax val="1"/>
          <dgm:dir/>
          <dgm:animLvl val="ctr"/>
          <dgm:resizeHandles val="exact"/>
        </dgm:presLayoutVars>
      </dgm:prSet>
      <dgm:spPr/>
      <dgm:t>
        <a:bodyPr/>
        <a:lstStyle/>
        <a:p>
          <a:endParaRPr lang="en-IE"/>
        </a:p>
      </dgm:t>
    </dgm:pt>
    <dgm:pt modelId="{FEC77FB8-DA0E-4053-A099-C1B37289E19C}" type="pres">
      <dgm:prSet presAssocID="{9E44C137-3B3E-42E5-9606-0FBB2FF88A59}" presName="centerShape" presStyleLbl="node0" presStyleIdx="0" presStyleCnt="1"/>
      <dgm:spPr/>
      <dgm:t>
        <a:bodyPr/>
        <a:lstStyle/>
        <a:p>
          <a:endParaRPr lang="en-IE"/>
        </a:p>
      </dgm:t>
    </dgm:pt>
    <dgm:pt modelId="{A67BB95B-8E42-40AB-A486-41950674C5E1}" type="pres">
      <dgm:prSet presAssocID="{75CDAECC-6EEE-4B8A-9E39-A63011A6276E}" presName="Name9" presStyleLbl="parChTrans1D2" presStyleIdx="0" presStyleCnt="5"/>
      <dgm:spPr/>
      <dgm:t>
        <a:bodyPr/>
        <a:lstStyle/>
        <a:p>
          <a:endParaRPr lang="en-IE"/>
        </a:p>
      </dgm:t>
    </dgm:pt>
    <dgm:pt modelId="{76275B33-A276-412A-AC54-489D332B0441}" type="pres">
      <dgm:prSet presAssocID="{75CDAECC-6EEE-4B8A-9E39-A63011A6276E}" presName="connTx" presStyleLbl="parChTrans1D2" presStyleIdx="0" presStyleCnt="5"/>
      <dgm:spPr/>
      <dgm:t>
        <a:bodyPr/>
        <a:lstStyle/>
        <a:p>
          <a:endParaRPr lang="en-IE"/>
        </a:p>
      </dgm:t>
    </dgm:pt>
    <dgm:pt modelId="{A5C24E45-5EBB-4FED-AABA-7717FD09029D}" type="pres">
      <dgm:prSet presAssocID="{A9985BDF-CF43-408F-9D33-6DA939920911}" presName="node" presStyleLbl="node1" presStyleIdx="0" presStyleCnt="5">
        <dgm:presLayoutVars>
          <dgm:bulletEnabled val="1"/>
        </dgm:presLayoutVars>
      </dgm:prSet>
      <dgm:spPr/>
      <dgm:t>
        <a:bodyPr/>
        <a:lstStyle/>
        <a:p>
          <a:endParaRPr lang="en-IE"/>
        </a:p>
      </dgm:t>
    </dgm:pt>
    <dgm:pt modelId="{850D5EDE-551B-4032-B8B5-322E3A517408}" type="pres">
      <dgm:prSet presAssocID="{BFA61B54-D443-4050-9F63-4C893A00E396}" presName="Name9" presStyleLbl="parChTrans1D2" presStyleIdx="1" presStyleCnt="5"/>
      <dgm:spPr/>
      <dgm:t>
        <a:bodyPr/>
        <a:lstStyle/>
        <a:p>
          <a:endParaRPr lang="en-IE"/>
        </a:p>
      </dgm:t>
    </dgm:pt>
    <dgm:pt modelId="{D2E5EA9E-C990-4540-A8B7-58F409C623CD}" type="pres">
      <dgm:prSet presAssocID="{BFA61B54-D443-4050-9F63-4C893A00E396}" presName="connTx" presStyleLbl="parChTrans1D2" presStyleIdx="1" presStyleCnt="5"/>
      <dgm:spPr/>
      <dgm:t>
        <a:bodyPr/>
        <a:lstStyle/>
        <a:p>
          <a:endParaRPr lang="en-IE"/>
        </a:p>
      </dgm:t>
    </dgm:pt>
    <dgm:pt modelId="{CB67B394-D5EA-41FC-BB50-328949FC8258}" type="pres">
      <dgm:prSet presAssocID="{2EFB9CCF-9612-4A1E-8FB8-AD1F9991DA9D}" presName="node" presStyleLbl="node1" presStyleIdx="1" presStyleCnt="5">
        <dgm:presLayoutVars>
          <dgm:bulletEnabled val="1"/>
        </dgm:presLayoutVars>
      </dgm:prSet>
      <dgm:spPr/>
      <dgm:t>
        <a:bodyPr/>
        <a:lstStyle/>
        <a:p>
          <a:endParaRPr lang="en-IE"/>
        </a:p>
      </dgm:t>
    </dgm:pt>
    <dgm:pt modelId="{32E1EF9B-EDF4-42C5-9DCA-395CC752513C}" type="pres">
      <dgm:prSet presAssocID="{C523E6EB-1630-48C6-BD4B-B26EC681955F}" presName="Name9" presStyleLbl="parChTrans1D2" presStyleIdx="2" presStyleCnt="5"/>
      <dgm:spPr/>
      <dgm:t>
        <a:bodyPr/>
        <a:lstStyle/>
        <a:p>
          <a:endParaRPr lang="en-IE"/>
        </a:p>
      </dgm:t>
    </dgm:pt>
    <dgm:pt modelId="{A6AB3220-754D-4129-B3C5-6AC18BCF7768}" type="pres">
      <dgm:prSet presAssocID="{C523E6EB-1630-48C6-BD4B-B26EC681955F}" presName="connTx" presStyleLbl="parChTrans1D2" presStyleIdx="2" presStyleCnt="5"/>
      <dgm:spPr/>
      <dgm:t>
        <a:bodyPr/>
        <a:lstStyle/>
        <a:p>
          <a:endParaRPr lang="en-IE"/>
        </a:p>
      </dgm:t>
    </dgm:pt>
    <dgm:pt modelId="{02A26F72-992D-4FF4-A56E-C964A19A5493}" type="pres">
      <dgm:prSet presAssocID="{69755DFF-1F87-4AE9-838A-88DFB7A19475}" presName="node" presStyleLbl="node1" presStyleIdx="2" presStyleCnt="5">
        <dgm:presLayoutVars>
          <dgm:bulletEnabled val="1"/>
        </dgm:presLayoutVars>
      </dgm:prSet>
      <dgm:spPr/>
      <dgm:t>
        <a:bodyPr/>
        <a:lstStyle/>
        <a:p>
          <a:endParaRPr lang="en-IE"/>
        </a:p>
      </dgm:t>
    </dgm:pt>
    <dgm:pt modelId="{F327782D-37C4-4AE9-99EB-8451D7BDE81C}" type="pres">
      <dgm:prSet presAssocID="{C78E756B-ADA4-4D7E-8550-F8DE3C8E8B66}" presName="Name9" presStyleLbl="parChTrans1D2" presStyleIdx="3" presStyleCnt="5"/>
      <dgm:spPr/>
      <dgm:t>
        <a:bodyPr/>
        <a:lstStyle/>
        <a:p>
          <a:endParaRPr lang="en-IE"/>
        </a:p>
      </dgm:t>
    </dgm:pt>
    <dgm:pt modelId="{E74B636F-0485-4798-AD0E-5E422A733E03}" type="pres">
      <dgm:prSet presAssocID="{C78E756B-ADA4-4D7E-8550-F8DE3C8E8B66}" presName="connTx" presStyleLbl="parChTrans1D2" presStyleIdx="3" presStyleCnt="5"/>
      <dgm:spPr/>
      <dgm:t>
        <a:bodyPr/>
        <a:lstStyle/>
        <a:p>
          <a:endParaRPr lang="en-IE"/>
        </a:p>
      </dgm:t>
    </dgm:pt>
    <dgm:pt modelId="{A55B20B1-B020-4565-A04C-906C85BD3A9E}" type="pres">
      <dgm:prSet presAssocID="{18A17508-945A-42AD-904C-A95444BFEA40}" presName="node" presStyleLbl="node1" presStyleIdx="3" presStyleCnt="5">
        <dgm:presLayoutVars>
          <dgm:bulletEnabled val="1"/>
        </dgm:presLayoutVars>
      </dgm:prSet>
      <dgm:spPr/>
      <dgm:t>
        <a:bodyPr/>
        <a:lstStyle/>
        <a:p>
          <a:endParaRPr lang="en-IE"/>
        </a:p>
      </dgm:t>
    </dgm:pt>
    <dgm:pt modelId="{598F5048-2342-456C-98BA-218FACAE32A8}" type="pres">
      <dgm:prSet presAssocID="{8B17A6D8-BF50-465E-A95A-9A35D1CAF347}" presName="Name9" presStyleLbl="parChTrans1D2" presStyleIdx="4" presStyleCnt="5"/>
      <dgm:spPr/>
      <dgm:t>
        <a:bodyPr/>
        <a:lstStyle/>
        <a:p>
          <a:endParaRPr lang="en-IE"/>
        </a:p>
      </dgm:t>
    </dgm:pt>
    <dgm:pt modelId="{B0107DE9-A77D-469F-AB85-91B05531C615}" type="pres">
      <dgm:prSet presAssocID="{8B17A6D8-BF50-465E-A95A-9A35D1CAF347}" presName="connTx" presStyleLbl="parChTrans1D2" presStyleIdx="4" presStyleCnt="5"/>
      <dgm:spPr/>
      <dgm:t>
        <a:bodyPr/>
        <a:lstStyle/>
        <a:p>
          <a:endParaRPr lang="en-IE"/>
        </a:p>
      </dgm:t>
    </dgm:pt>
    <dgm:pt modelId="{C8187F9B-2A53-4CE7-A78E-AE067AAE3486}" type="pres">
      <dgm:prSet presAssocID="{8532897E-D420-4505-9D71-E882EFCAC4CA}" presName="node" presStyleLbl="node1" presStyleIdx="4" presStyleCnt="5">
        <dgm:presLayoutVars>
          <dgm:bulletEnabled val="1"/>
        </dgm:presLayoutVars>
      </dgm:prSet>
      <dgm:spPr/>
      <dgm:t>
        <a:bodyPr/>
        <a:lstStyle/>
        <a:p>
          <a:endParaRPr lang="en-IE"/>
        </a:p>
      </dgm:t>
    </dgm:pt>
  </dgm:ptLst>
  <dgm:cxnLst>
    <dgm:cxn modelId="{DD35C005-A83F-41EE-BFFF-05F4A0E63B75}" type="presOf" srcId="{BFA61B54-D443-4050-9F63-4C893A00E396}" destId="{D2E5EA9E-C990-4540-A8B7-58F409C623CD}" srcOrd="1" destOrd="0" presId="urn:microsoft.com/office/officeart/2005/8/layout/radial1"/>
    <dgm:cxn modelId="{6CE9EBBC-6D11-4DE5-AB5C-ECABA4C511C2}" type="presOf" srcId="{C523E6EB-1630-48C6-BD4B-B26EC681955F}" destId="{32E1EF9B-EDF4-42C5-9DCA-395CC752513C}" srcOrd="0" destOrd="0" presId="urn:microsoft.com/office/officeart/2005/8/layout/radial1"/>
    <dgm:cxn modelId="{5F20ACF8-7C31-4B3B-B6B3-5B20389140DF}" type="presOf" srcId="{8B17A6D8-BF50-465E-A95A-9A35D1CAF347}" destId="{598F5048-2342-456C-98BA-218FACAE32A8}" srcOrd="0" destOrd="0" presId="urn:microsoft.com/office/officeart/2005/8/layout/radial1"/>
    <dgm:cxn modelId="{3F096C01-DC30-4D79-BD16-0F2F1E6F686E}" type="presOf" srcId="{75CDAECC-6EEE-4B8A-9E39-A63011A6276E}" destId="{76275B33-A276-412A-AC54-489D332B0441}" srcOrd="1" destOrd="0" presId="urn:microsoft.com/office/officeart/2005/8/layout/radial1"/>
    <dgm:cxn modelId="{1D8AA740-378E-4153-B15B-E4348B0F3109}" type="presOf" srcId="{8B17A6D8-BF50-465E-A95A-9A35D1CAF347}" destId="{B0107DE9-A77D-469F-AB85-91B05531C615}" srcOrd="1" destOrd="0" presId="urn:microsoft.com/office/officeart/2005/8/layout/radial1"/>
    <dgm:cxn modelId="{9AF320A0-4C3A-4E09-8F07-273BC0B6C3C6}" type="presOf" srcId="{9E44C137-3B3E-42E5-9606-0FBB2FF88A59}" destId="{FEC77FB8-DA0E-4053-A099-C1B37289E19C}" srcOrd="0" destOrd="0" presId="urn:microsoft.com/office/officeart/2005/8/layout/radial1"/>
    <dgm:cxn modelId="{F2420059-866D-45C4-B2BE-FFCDC042692C}" type="presOf" srcId="{A9985BDF-CF43-408F-9D33-6DA939920911}" destId="{A5C24E45-5EBB-4FED-AABA-7717FD09029D}" srcOrd="0" destOrd="0" presId="urn:microsoft.com/office/officeart/2005/8/layout/radial1"/>
    <dgm:cxn modelId="{B59833B4-EB52-47E8-9668-5E5F94C3752F}" srcId="{9E44C137-3B3E-42E5-9606-0FBB2FF88A59}" destId="{2EFB9CCF-9612-4A1E-8FB8-AD1F9991DA9D}" srcOrd="1" destOrd="0" parTransId="{BFA61B54-D443-4050-9F63-4C893A00E396}" sibTransId="{545A012C-AA11-42B4-8A7B-B482D673FC77}"/>
    <dgm:cxn modelId="{3A6439ED-F22C-4A0B-A5F5-BB684F7FC3F0}" type="presOf" srcId="{7840656F-57D5-4752-8B9C-C3D5835B08E6}" destId="{2AB306CA-AC8C-4426-B572-32D5C2C5FE81}" srcOrd="0" destOrd="0" presId="urn:microsoft.com/office/officeart/2005/8/layout/radial1"/>
    <dgm:cxn modelId="{B7FDE920-D8FE-4E85-96CA-C8B5FD25623A}" srcId="{9E44C137-3B3E-42E5-9606-0FBB2FF88A59}" destId="{A9985BDF-CF43-408F-9D33-6DA939920911}" srcOrd="0" destOrd="0" parTransId="{75CDAECC-6EEE-4B8A-9E39-A63011A6276E}" sibTransId="{55C4725B-9CCF-4ECD-B6DF-E5B61A30BD17}"/>
    <dgm:cxn modelId="{3085E13E-68B3-4DA4-8128-F3814A0C8B48}" srcId="{9E44C137-3B3E-42E5-9606-0FBB2FF88A59}" destId="{8532897E-D420-4505-9D71-E882EFCAC4CA}" srcOrd="4" destOrd="0" parTransId="{8B17A6D8-BF50-465E-A95A-9A35D1CAF347}" sibTransId="{0DED79F8-B3DF-47D4-9141-08A019EF512D}"/>
    <dgm:cxn modelId="{6437F232-EB21-4370-BD8C-91FD51840B26}" type="presOf" srcId="{2EFB9CCF-9612-4A1E-8FB8-AD1F9991DA9D}" destId="{CB67B394-D5EA-41FC-BB50-328949FC8258}" srcOrd="0" destOrd="0" presId="urn:microsoft.com/office/officeart/2005/8/layout/radial1"/>
    <dgm:cxn modelId="{E0A896C3-8382-4534-8A1A-47C6858E1755}" type="presOf" srcId="{8532897E-D420-4505-9D71-E882EFCAC4CA}" destId="{C8187F9B-2A53-4CE7-A78E-AE067AAE3486}" srcOrd="0" destOrd="0" presId="urn:microsoft.com/office/officeart/2005/8/layout/radial1"/>
    <dgm:cxn modelId="{3B0B026F-FD5F-4989-AEF8-EA55C4380234}" type="presOf" srcId="{75CDAECC-6EEE-4B8A-9E39-A63011A6276E}" destId="{A67BB95B-8E42-40AB-A486-41950674C5E1}" srcOrd="0" destOrd="0" presId="urn:microsoft.com/office/officeart/2005/8/layout/radial1"/>
    <dgm:cxn modelId="{012AF2B5-F758-43E0-8D20-7D33513ABB09}" type="presOf" srcId="{69755DFF-1F87-4AE9-838A-88DFB7A19475}" destId="{02A26F72-992D-4FF4-A56E-C964A19A5493}" srcOrd="0" destOrd="0" presId="urn:microsoft.com/office/officeart/2005/8/layout/radial1"/>
    <dgm:cxn modelId="{845A0864-4E3A-4694-83AB-5BC26F0573AE}" srcId="{7840656F-57D5-4752-8B9C-C3D5835B08E6}" destId="{9E44C137-3B3E-42E5-9606-0FBB2FF88A59}" srcOrd="0" destOrd="0" parTransId="{9F1459D0-3552-4072-A64F-C9D0C6719BB4}" sibTransId="{DB7B3F95-8D8B-43C0-8843-7A225AAFA96B}"/>
    <dgm:cxn modelId="{E05C0B3E-D713-4E10-867F-BAF1B1574536}" type="presOf" srcId="{18A17508-945A-42AD-904C-A95444BFEA40}" destId="{A55B20B1-B020-4565-A04C-906C85BD3A9E}" srcOrd="0" destOrd="0" presId="urn:microsoft.com/office/officeart/2005/8/layout/radial1"/>
    <dgm:cxn modelId="{6E14B653-E176-45E7-908B-EDC1E038BBF6}" type="presOf" srcId="{C523E6EB-1630-48C6-BD4B-B26EC681955F}" destId="{A6AB3220-754D-4129-B3C5-6AC18BCF7768}" srcOrd="1" destOrd="0" presId="urn:microsoft.com/office/officeart/2005/8/layout/radial1"/>
    <dgm:cxn modelId="{400B322F-E5B2-4A5A-9F16-535887177CFD}" srcId="{9E44C137-3B3E-42E5-9606-0FBB2FF88A59}" destId="{18A17508-945A-42AD-904C-A95444BFEA40}" srcOrd="3" destOrd="0" parTransId="{C78E756B-ADA4-4D7E-8550-F8DE3C8E8B66}" sibTransId="{21CE31E3-FE00-41CE-A1DD-9AC8B7ACBB36}"/>
    <dgm:cxn modelId="{661BAA8C-0B67-485B-A5FE-041C5A991B8B}" type="presOf" srcId="{C78E756B-ADA4-4D7E-8550-F8DE3C8E8B66}" destId="{E74B636F-0485-4798-AD0E-5E422A733E03}" srcOrd="1" destOrd="0" presId="urn:microsoft.com/office/officeart/2005/8/layout/radial1"/>
    <dgm:cxn modelId="{215AF707-2E5F-4F87-A50F-AD8ABE69F2E7}" srcId="{9E44C137-3B3E-42E5-9606-0FBB2FF88A59}" destId="{69755DFF-1F87-4AE9-838A-88DFB7A19475}" srcOrd="2" destOrd="0" parTransId="{C523E6EB-1630-48C6-BD4B-B26EC681955F}" sibTransId="{E8B6C694-E6D4-44A4-8CC8-2CD0A366FC32}"/>
    <dgm:cxn modelId="{D18145AD-40CA-4F76-ABFB-610054F2D2E7}" type="presOf" srcId="{BFA61B54-D443-4050-9F63-4C893A00E396}" destId="{850D5EDE-551B-4032-B8B5-322E3A517408}" srcOrd="0" destOrd="0" presId="urn:microsoft.com/office/officeart/2005/8/layout/radial1"/>
    <dgm:cxn modelId="{D751851A-BB84-40C5-A586-78BCAAA35293}" type="presOf" srcId="{C78E756B-ADA4-4D7E-8550-F8DE3C8E8B66}" destId="{F327782D-37C4-4AE9-99EB-8451D7BDE81C}" srcOrd="0" destOrd="0" presId="urn:microsoft.com/office/officeart/2005/8/layout/radial1"/>
    <dgm:cxn modelId="{E4C03725-6EAE-4AC7-9535-0DD8277CD77B}" type="presParOf" srcId="{2AB306CA-AC8C-4426-B572-32D5C2C5FE81}" destId="{FEC77FB8-DA0E-4053-A099-C1B37289E19C}" srcOrd="0" destOrd="0" presId="urn:microsoft.com/office/officeart/2005/8/layout/radial1"/>
    <dgm:cxn modelId="{D79A7115-6C7C-432E-A0D9-0FFC7399C76C}" type="presParOf" srcId="{2AB306CA-AC8C-4426-B572-32D5C2C5FE81}" destId="{A67BB95B-8E42-40AB-A486-41950674C5E1}" srcOrd="1" destOrd="0" presId="urn:microsoft.com/office/officeart/2005/8/layout/radial1"/>
    <dgm:cxn modelId="{1F5D048E-5712-4635-A387-F43D1A088983}" type="presParOf" srcId="{A67BB95B-8E42-40AB-A486-41950674C5E1}" destId="{76275B33-A276-412A-AC54-489D332B0441}" srcOrd="0" destOrd="0" presId="urn:microsoft.com/office/officeart/2005/8/layout/radial1"/>
    <dgm:cxn modelId="{37AD3C4B-E5BE-4B79-8051-F3F2DA2394A7}" type="presParOf" srcId="{2AB306CA-AC8C-4426-B572-32D5C2C5FE81}" destId="{A5C24E45-5EBB-4FED-AABA-7717FD09029D}" srcOrd="2" destOrd="0" presId="urn:microsoft.com/office/officeart/2005/8/layout/radial1"/>
    <dgm:cxn modelId="{93688333-4DAC-4768-B182-9261C645181A}" type="presParOf" srcId="{2AB306CA-AC8C-4426-B572-32D5C2C5FE81}" destId="{850D5EDE-551B-4032-B8B5-322E3A517408}" srcOrd="3" destOrd="0" presId="urn:microsoft.com/office/officeart/2005/8/layout/radial1"/>
    <dgm:cxn modelId="{0B3C2810-5EC9-4F87-90FF-B8DE9FDE1BE7}" type="presParOf" srcId="{850D5EDE-551B-4032-B8B5-322E3A517408}" destId="{D2E5EA9E-C990-4540-A8B7-58F409C623CD}" srcOrd="0" destOrd="0" presId="urn:microsoft.com/office/officeart/2005/8/layout/radial1"/>
    <dgm:cxn modelId="{9BD2C321-E4FD-4851-8E25-909D822371ED}" type="presParOf" srcId="{2AB306CA-AC8C-4426-B572-32D5C2C5FE81}" destId="{CB67B394-D5EA-41FC-BB50-328949FC8258}" srcOrd="4" destOrd="0" presId="urn:microsoft.com/office/officeart/2005/8/layout/radial1"/>
    <dgm:cxn modelId="{93939073-6049-4D2B-B228-331CA50A9EBC}" type="presParOf" srcId="{2AB306CA-AC8C-4426-B572-32D5C2C5FE81}" destId="{32E1EF9B-EDF4-42C5-9DCA-395CC752513C}" srcOrd="5" destOrd="0" presId="urn:microsoft.com/office/officeart/2005/8/layout/radial1"/>
    <dgm:cxn modelId="{10B98F94-559E-4040-A7D7-662B01D7EE8E}" type="presParOf" srcId="{32E1EF9B-EDF4-42C5-9DCA-395CC752513C}" destId="{A6AB3220-754D-4129-B3C5-6AC18BCF7768}" srcOrd="0" destOrd="0" presId="urn:microsoft.com/office/officeart/2005/8/layout/radial1"/>
    <dgm:cxn modelId="{F14A6678-FC01-489A-A26F-6B4B4DC48932}" type="presParOf" srcId="{2AB306CA-AC8C-4426-B572-32D5C2C5FE81}" destId="{02A26F72-992D-4FF4-A56E-C964A19A5493}" srcOrd="6" destOrd="0" presId="urn:microsoft.com/office/officeart/2005/8/layout/radial1"/>
    <dgm:cxn modelId="{60F48F2C-60B3-4FED-B74E-74CC5E3C7587}" type="presParOf" srcId="{2AB306CA-AC8C-4426-B572-32D5C2C5FE81}" destId="{F327782D-37C4-4AE9-99EB-8451D7BDE81C}" srcOrd="7" destOrd="0" presId="urn:microsoft.com/office/officeart/2005/8/layout/radial1"/>
    <dgm:cxn modelId="{06894241-808A-428B-BFB1-C2C5AA5506BC}" type="presParOf" srcId="{F327782D-37C4-4AE9-99EB-8451D7BDE81C}" destId="{E74B636F-0485-4798-AD0E-5E422A733E03}" srcOrd="0" destOrd="0" presId="urn:microsoft.com/office/officeart/2005/8/layout/radial1"/>
    <dgm:cxn modelId="{D827DB65-E7A0-4D27-8521-3967C8601E88}" type="presParOf" srcId="{2AB306CA-AC8C-4426-B572-32D5C2C5FE81}" destId="{A55B20B1-B020-4565-A04C-906C85BD3A9E}" srcOrd="8" destOrd="0" presId="urn:microsoft.com/office/officeart/2005/8/layout/radial1"/>
    <dgm:cxn modelId="{C6E2F5B8-EEE8-4AEF-A2EB-0892B929C9A5}" type="presParOf" srcId="{2AB306CA-AC8C-4426-B572-32D5C2C5FE81}" destId="{598F5048-2342-456C-98BA-218FACAE32A8}" srcOrd="9" destOrd="0" presId="urn:microsoft.com/office/officeart/2005/8/layout/radial1"/>
    <dgm:cxn modelId="{1985AEF9-6AF3-4798-AE96-17B993020530}" type="presParOf" srcId="{598F5048-2342-456C-98BA-218FACAE32A8}" destId="{B0107DE9-A77D-469F-AB85-91B05531C615}" srcOrd="0" destOrd="0" presId="urn:microsoft.com/office/officeart/2005/8/layout/radial1"/>
    <dgm:cxn modelId="{A10A4E0D-506A-4ABB-941C-36BC5FEA857E}" type="presParOf" srcId="{2AB306CA-AC8C-4426-B572-32D5C2C5FE81}" destId="{C8187F9B-2A53-4CE7-A78E-AE067AAE3486}"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77FB8-DA0E-4053-A099-C1B37289E19C}">
      <dsp:nvSpPr>
        <dsp:cNvPr id="0" name=""/>
        <dsp:cNvSpPr/>
      </dsp:nvSpPr>
      <dsp:spPr>
        <a:xfrm>
          <a:off x="2447001" y="1580461"/>
          <a:ext cx="1201996" cy="120199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E" sz="1400" b="1" kern="1200" dirty="0" smtClean="0">
              <a:latin typeface="Calibri" panose="020F0502020204030204" pitchFamily="34" charset="0"/>
            </a:rPr>
            <a:t>Research &amp; Innovation</a:t>
          </a:r>
          <a:endParaRPr lang="en-IE" sz="1400" b="1" kern="1200" dirty="0">
            <a:latin typeface="Calibri" panose="020F0502020204030204" pitchFamily="34" charset="0"/>
          </a:endParaRPr>
        </a:p>
      </dsp:txBody>
      <dsp:txXfrm>
        <a:off x="2623029" y="1756489"/>
        <a:ext cx="849940" cy="849940"/>
      </dsp:txXfrm>
    </dsp:sp>
    <dsp:sp modelId="{A67BB95B-8E42-40AB-A486-41950674C5E1}">
      <dsp:nvSpPr>
        <dsp:cNvPr id="0" name=""/>
        <dsp:cNvSpPr/>
      </dsp:nvSpPr>
      <dsp:spPr>
        <a:xfrm rot="16200000">
          <a:off x="2866418" y="1381133"/>
          <a:ext cx="363163" cy="35492"/>
        </a:xfrm>
        <a:custGeom>
          <a:avLst/>
          <a:gdLst/>
          <a:ahLst/>
          <a:cxnLst/>
          <a:rect l="0" t="0" r="0" b="0"/>
          <a:pathLst>
            <a:path>
              <a:moveTo>
                <a:pt x="0" y="17746"/>
              </a:moveTo>
              <a:lnTo>
                <a:pt x="363163" y="17746"/>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3038920" y="1389800"/>
        <a:ext cx="18158" cy="18158"/>
      </dsp:txXfrm>
    </dsp:sp>
    <dsp:sp modelId="{A5C24E45-5EBB-4FED-AABA-7717FD09029D}">
      <dsp:nvSpPr>
        <dsp:cNvPr id="0" name=""/>
        <dsp:cNvSpPr/>
      </dsp:nvSpPr>
      <dsp:spPr>
        <a:xfrm>
          <a:off x="2447001" y="15301"/>
          <a:ext cx="1201996" cy="120199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IE" sz="1500" b="1" kern="1200" dirty="0" smtClean="0">
              <a:latin typeface="Calibri" panose="020F0502020204030204" pitchFamily="34" charset="0"/>
            </a:rPr>
            <a:t>Research Performer &amp; Partner</a:t>
          </a:r>
          <a:endParaRPr lang="en-IE" sz="1500" b="1" kern="1200" dirty="0">
            <a:latin typeface="Calibri" panose="020F0502020204030204" pitchFamily="34" charset="0"/>
          </a:endParaRPr>
        </a:p>
      </dsp:txBody>
      <dsp:txXfrm>
        <a:off x="2623029" y="191329"/>
        <a:ext cx="849940" cy="849940"/>
      </dsp:txXfrm>
    </dsp:sp>
    <dsp:sp modelId="{850D5EDE-551B-4032-B8B5-322E3A517408}">
      <dsp:nvSpPr>
        <dsp:cNvPr id="0" name=""/>
        <dsp:cNvSpPr/>
      </dsp:nvSpPr>
      <dsp:spPr>
        <a:xfrm rot="20520000">
          <a:off x="3610696" y="1921882"/>
          <a:ext cx="363163" cy="35492"/>
        </a:xfrm>
        <a:custGeom>
          <a:avLst/>
          <a:gdLst/>
          <a:ahLst/>
          <a:cxnLst/>
          <a:rect l="0" t="0" r="0" b="0"/>
          <a:pathLst>
            <a:path>
              <a:moveTo>
                <a:pt x="0" y="17746"/>
              </a:moveTo>
              <a:lnTo>
                <a:pt x="363163" y="17746"/>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3783198" y="1930549"/>
        <a:ext cx="18158" cy="18158"/>
      </dsp:txXfrm>
    </dsp:sp>
    <dsp:sp modelId="{CB67B394-D5EA-41FC-BB50-328949FC8258}">
      <dsp:nvSpPr>
        <dsp:cNvPr id="0" name=""/>
        <dsp:cNvSpPr/>
      </dsp:nvSpPr>
      <dsp:spPr>
        <a:xfrm>
          <a:off x="3935557" y="1096800"/>
          <a:ext cx="1201996" cy="120199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IE" sz="1500" b="1" kern="1200" dirty="0" smtClean="0">
              <a:latin typeface="Calibri" panose="020F0502020204030204" pitchFamily="34" charset="0"/>
            </a:rPr>
            <a:t>Catalyst for Research</a:t>
          </a:r>
          <a:endParaRPr lang="en-IE" sz="1500" b="1" kern="1200" dirty="0">
            <a:latin typeface="Calibri" panose="020F0502020204030204" pitchFamily="34" charset="0"/>
          </a:endParaRPr>
        </a:p>
      </dsp:txBody>
      <dsp:txXfrm>
        <a:off x="4111585" y="1272828"/>
        <a:ext cx="849940" cy="849940"/>
      </dsp:txXfrm>
    </dsp:sp>
    <dsp:sp modelId="{32E1EF9B-EDF4-42C5-9DCA-395CC752513C}">
      <dsp:nvSpPr>
        <dsp:cNvPr id="0" name=""/>
        <dsp:cNvSpPr/>
      </dsp:nvSpPr>
      <dsp:spPr>
        <a:xfrm rot="3240000">
          <a:off x="3326407" y="2796833"/>
          <a:ext cx="363163" cy="35492"/>
        </a:xfrm>
        <a:custGeom>
          <a:avLst/>
          <a:gdLst/>
          <a:ahLst/>
          <a:cxnLst/>
          <a:rect l="0" t="0" r="0" b="0"/>
          <a:pathLst>
            <a:path>
              <a:moveTo>
                <a:pt x="0" y="17746"/>
              </a:moveTo>
              <a:lnTo>
                <a:pt x="363163" y="17746"/>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3498909" y="2805500"/>
        <a:ext cx="18158" cy="18158"/>
      </dsp:txXfrm>
    </dsp:sp>
    <dsp:sp modelId="{02A26F72-992D-4FF4-A56E-C964A19A5493}">
      <dsp:nvSpPr>
        <dsp:cNvPr id="0" name=""/>
        <dsp:cNvSpPr/>
      </dsp:nvSpPr>
      <dsp:spPr>
        <a:xfrm>
          <a:off x="3366979" y="2846702"/>
          <a:ext cx="1201996" cy="120199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IE" sz="1500" b="1" kern="1200" dirty="0" smtClean="0">
              <a:latin typeface="Calibri" panose="020F0502020204030204" pitchFamily="34" charset="0"/>
            </a:rPr>
            <a:t>Research Funder</a:t>
          </a:r>
          <a:endParaRPr lang="en-IE" sz="1500" b="1" kern="1200" dirty="0">
            <a:latin typeface="Calibri" panose="020F0502020204030204" pitchFamily="34" charset="0"/>
          </a:endParaRPr>
        </a:p>
      </dsp:txBody>
      <dsp:txXfrm>
        <a:off x="3543007" y="3022730"/>
        <a:ext cx="849940" cy="849940"/>
      </dsp:txXfrm>
    </dsp:sp>
    <dsp:sp modelId="{F327782D-37C4-4AE9-99EB-8451D7BDE81C}">
      <dsp:nvSpPr>
        <dsp:cNvPr id="0" name=""/>
        <dsp:cNvSpPr/>
      </dsp:nvSpPr>
      <dsp:spPr>
        <a:xfrm rot="7560000">
          <a:off x="2406429" y="2796833"/>
          <a:ext cx="363163" cy="35492"/>
        </a:xfrm>
        <a:custGeom>
          <a:avLst/>
          <a:gdLst/>
          <a:ahLst/>
          <a:cxnLst/>
          <a:rect l="0" t="0" r="0" b="0"/>
          <a:pathLst>
            <a:path>
              <a:moveTo>
                <a:pt x="0" y="17746"/>
              </a:moveTo>
              <a:lnTo>
                <a:pt x="363163" y="17746"/>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rot="10800000">
        <a:off x="2578932" y="2805500"/>
        <a:ext cx="18158" cy="18158"/>
      </dsp:txXfrm>
    </dsp:sp>
    <dsp:sp modelId="{A55B20B1-B020-4565-A04C-906C85BD3A9E}">
      <dsp:nvSpPr>
        <dsp:cNvPr id="0" name=""/>
        <dsp:cNvSpPr/>
      </dsp:nvSpPr>
      <dsp:spPr>
        <a:xfrm>
          <a:off x="1527024" y="2846702"/>
          <a:ext cx="1201996" cy="120199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IE" sz="1500" b="1" kern="1200" dirty="0" smtClean="0">
              <a:latin typeface="Calibri" panose="020F0502020204030204" pitchFamily="34" charset="0"/>
            </a:rPr>
            <a:t>Research</a:t>
          </a:r>
          <a:r>
            <a:rPr lang="en-IE" sz="1500" kern="1200" dirty="0" smtClean="0">
              <a:latin typeface="Calibri" panose="020F0502020204030204" pitchFamily="34" charset="0"/>
            </a:rPr>
            <a:t> Supporter</a:t>
          </a:r>
          <a:endParaRPr lang="en-IE" sz="1500" kern="1200" dirty="0">
            <a:latin typeface="Calibri" panose="020F0502020204030204" pitchFamily="34" charset="0"/>
          </a:endParaRPr>
        </a:p>
      </dsp:txBody>
      <dsp:txXfrm>
        <a:off x="1703052" y="3022730"/>
        <a:ext cx="849940" cy="849940"/>
      </dsp:txXfrm>
    </dsp:sp>
    <dsp:sp modelId="{598F5048-2342-456C-98BA-218FACAE32A8}">
      <dsp:nvSpPr>
        <dsp:cNvPr id="0" name=""/>
        <dsp:cNvSpPr/>
      </dsp:nvSpPr>
      <dsp:spPr>
        <a:xfrm rot="11880000">
          <a:off x="2122140" y="1921882"/>
          <a:ext cx="363163" cy="35492"/>
        </a:xfrm>
        <a:custGeom>
          <a:avLst/>
          <a:gdLst/>
          <a:ahLst/>
          <a:cxnLst/>
          <a:rect l="0" t="0" r="0" b="0"/>
          <a:pathLst>
            <a:path>
              <a:moveTo>
                <a:pt x="0" y="17746"/>
              </a:moveTo>
              <a:lnTo>
                <a:pt x="363163" y="17746"/>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rot="10800000">
        <a:off x="2294643" y="1930549"/>
        <a:ext cx="18158" cy="18158"/>
      </dsp:txXfrm>
    </dsp:sp>
    <dsp:sp modelId="{C8187F9B-2A53-4CE7-A78E-AE067AAE3486}">
      <dsp:nvSpPr>
        <dsp:cNvPr id="0" name=""/>
        <dsp:cNvSpPr/>
      </dsp:nvSpPr>
      <dsp:spPr>
        <a:xfrm>
          <a:off x="958446" y="1096800"/>
          <a:ext cx="1201996" cy="120199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IE" sz="1500" b="1" kern="1200" dirty="0" smtClean="0">
              <a:latin typeface="Calibri" panose="020F0502020204030204" pitchFamily="34" charset="0"/>
            </a:rPr>
            <a:t>Research Policy Advisor</a:t>
          </a:r>
          <a:endParaRPr lang="en-IE" sz="1500" b="1" kern="1200" dirty="0">
            <a:latin typeface="Calibri" panose="020F0502020204030204" pitchFamily="34" charset="0"/>
          </a:endParaRPr>
        </a:p>
      </dsp:txBody>
      <dsp:txXfrm>
        <a:off x="1134474" y="1272828"/>
        <a:ext cx="849940" cy="84994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1433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6B1FC98F-435A-45E4-BEBF-96626D702DB1}" type="datetime1">
              <a:rPr lang="en-GB"/>
              <a:pPr/>
              <a:t>21/09/2017</a:t>
            </a:fld>
            <a:endParaRPr lang="en-GB"/>
          </a:p>
        </p:txBody>
      </p:sp>
      <p:sp>
        <p:nvSpPr>
          <p:cNvPr id="1434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14341"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6F0FC7B-EB41-474D-8D92-CBC888081580}" type="slidenum">
              <a:rPr lang="en-GB"/>
              <a:pPr/>
              <a:t>‹#›</a:t>
            </a:fld>
            <a:endParaRPr lang="en-GB"/>
          </a:p>
        </p:txBody>
      </p:sp>
    </p:spTree>
    <p:extLst>
      <p:ext uri="{BB962C8B-B14F-4D97-AF65-F5344CB8AC3E}">
        <p14:creationId xmlns:p14="http://schemas.microsoft.com/office/powerpoint/2010/main" val="1980558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684C8B40-5B88-4C86-A42A-A5693E908D77}" type="datetime1">
              <a:rPr lang="en-GB"/>
              <a:pPr/>
              <a:t>21/09/2017</a:t>
            </a:fld>
            <a:endParaRPr lang="en-GB"/>
          </a:p>
        </p:txBody>
      </p:sp>
      <p:sp>
        <p:nvSpPr>
          <p:cNvPr id="410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4103"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D187D80-9309-4EBD-90CA-709A632D171A}" type="slidenum">
              <a:rPr lang="en-GB"/>
              <a:pPr/>
              <a:t>‹#›</a:t>
            </a:fld>
            <a:endParaRPr lang="en-GB"/>
          </a:p>
        </p:txBody>
      </p:sp>
    </p:spTree>
    <p:extLst>
      <p:ext uri="{BB962C8B-B14F-4D97-AF65-F5344CB8AC3E}">
        <p14:creationId xmlns:p14="http://schemas.microsoft.com/office/powerpoint/2010/main" val="119375799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CF83638A-FF7C-40E7-9BC5-0609BA14D8E0}" type="datetime1">
              <a:rPr lang="en-GB"/>
              <a:pPr/>
              <a:t>21/09/2017</a:t>
            </a:fld>
            <a:endParaRPr lang="en-GB"/>
          </a:p>
        </p:txBody>
      </p:sp>
      <p:sp>
        <p:nvSpPr>
          <p:cNvPr id="7" name="Rectangle 7"/>
          <p:cNvSpPr>
            <a:spLocks noGrp="1" noChangeArrowheads="1"/>
          </p:cNvSpPr>
          <p:nvPr>
            <p:ph type="sldNum" sz="quarter" idx="5"/>
          </p:nvPr>
        </p:nvSpPr>
        <p:spPr>
          <a:ln/>
        </p:spPr>
        <p:txBody>
          <a:bodyPr/>
          <a:lstStyle/>
          <a:p>
            <a:fld id="{6C2A9EF7-2DAE-4DE6-A626-92B2374199F6}" type="slidenum">
              <a:rPr lang="en-GB"/>
              <a:pPr/>
              <a:t>1</a:t>
            </a:fld>
            <a:endParaRPr lang="en-GB"/>
          </a:p>
        </p:txBody>
      </p:sp>
      <p:sp>
        <p:nvSpPr>
          <p:cNvPr id="110594" name="Rectangle 2"/>
          <p:cNvSpPr>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110595" name="Rectangle 3"/>
          <p:cNvSpPr>
            <a:spLocks noGrp="1" noChangeArrowheads="1"/>
          </p:cNvSpPr>
          <p:nvPr>
            <p:ph type="body" idx="1"/>
          </p:nvPr>
        </p:nvSpPr>
        <p:spPr bwMode="auto">
          <a:xfrm>
            <a:off x="906463" y="4714875"/>
            <a:ext cx="4984750" cy="4467225"/>
          </a:xfrm>
          <a:prstGeom prst="rect">
            <a:avLst/>
          </a:prstGeom>
          <a:solidFill>
            <a:srgbClr val="FFFFFF"/>
          </a:solidFill>
          <a:ln>
            <a:solidFill>
              <a:srgbClr val="000000"/>
            </a:solidFill>
            <a:miter lim="800000"/>
            <a:headEnd/>
            <a:tailEnd/>
          </a:ln>
        </p:spPr>
        <p:txBody>
          <a:bodyPr/>
          <a:lstStyle/>
          <a:p>
            <a:endParaRPr lang="en-GB"/>
          </a:p>
        </p:txBody>
      </p:sp>
    </p:spTree>
    <p:extLst>
      <p:ext uri="{BB962C8B-B14F-4D97-AF65-F5344CB8AC3E}">
        <p14:creationId xmlns:p14="http://schemas.microsoft.com/office/powerpoint/2010/main" val="1987952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DF5C2B4-C9CF-4DDC-9EF9-0F008C03D9BB}" type="datetime1">
              <a:rPr lang="en-GB"/>
              <a:pPr/>
              <a:t>21/09/2017</a:t>
            </a:fld>
            <a:endParaRPr lang="en-GB"/>
          </a:p>
        </p:txBody>
      </p:sp>
      <p:sp>
        <p:nvSpPr>
          <p:cNvPr id="7" name="Rectangle 7"/>
          <p:cNvSpPr>
            <a:spLocks noGrp="1" noChangeArrowheads="1"/>
          </p:cNvSpPr>
          <p:nvPr>
            <p:ph type="sldNum" sz="quarter" idx="5"/>
          </p:nvPr>
        </p:nvSpPr>
        <p:spPr>
          <a:ln/>
        </p:spPr>
        <p:txBody>
          <a:bodyPr/>
          <a:lstStyle/>
          <a:p>
            <a:fld id="{9F824F64-0EDE-45A9-ADCD-EF73531E26CA}" type="slidenum">
              <a:rPr lang="en-GB"/>
              <a:pPr/>
              <a:t>2</a:t>
            </a:fld>
            <a:endParaRPr lang="en-GB"/>
          </a:p>
        </p:txBody>
      </p:sp>
      <p:sp>
        <p:nvSpPr>
          <p:cNvPr id="389122" name="Rectangle 2"/>
          <p:cNvSpPr>
            <a:spLocks noGrp="1" noRot="1" noChangeAspect="1" noChangeArrowheads="1" noTextEdit="1"/>
          </p:cNvSpPr>
          <p:nvPr>
            <p:ph type="sldImg"/>
          </p:nvPr>
        </p:nvSpPr>
        <p:spPr>
          <a:xfrm>
            <a:off x="917575" y="744538"/>
            <a:ext cx="4962525" cy="3722687"/>
          </a:xfrm>
          <a:ln/>
        </p:spPr>
      </p:sp>
      <p:sp>
        <p:nvSpPr>
          <p:cNvPr id="38912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1608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IE" dirty="0"/>
          </a:p>
        </p:txBody>
      </p:sp>
      <p:sp>
        <p:nvSpPr>
          <p:cNvPr id="4" name="Date Placeholder 3"/>
          <p:cNvSpPr>
            <a:spLocks noGrp="1"/>
          </p:cNvSpPr>
          <p:nvPr>
            <p:ph type="dt" idx="10"/>
          </p:nvPr>
        </p:nvSpPr>
        <p:spPr/>
        <p:txBody>
          <a:bodyPr/>
          <a:lstStyle/>
          <a:p>
            <a:fld id="{684C8B40-5B88-4C86-A42A-A5693E908D77}" type="datetime1">
              <a:rPr lang="en-GB" smtClean="0"/>
              <a:pPr/>
              <a:t>21/09/2017</a:t>
            </a:fld>
            <a:endParaRPr lang="en-GB"/>
          </a:p>
        </p:txBody>
      </p:sp>
      <p:sp>
        <p:nvSpPr>
          <p:cNvPr id="5" name="Slide Number Placeholder 4"/>
          <p:cNvSpPr>
            <a:spLocks noGrp="1"/>
          </p:cNvSpPr>
          <p:nvPr>
            <p:ph type="sldNum" sz="quarter" idx="11"/>
          </p:nvPr>
        </p:nvSpPr>
        <p:spPr/>
        <p:txBody>
          <a:bodyPr/>
          <a:lstStyle/>
          <a:p>
            <a:fld id="{DD187D80-9309-4EBD-90CA-709A632D171A}" type="slidenum">
              <a:rPr lang="en-GB" smtClean="0"/>
              <a:pPr/>
              <a:t>4</a:t>
            </a:fld>
            <a:endParaRPr lang="en-GB"/>
          </a:p>
        </p:txBody>
      </p:sp>
    </p:spTree>
    <p:extLst>
      <p:ext uri="{BB962C8B-B14F-4D97-AF65-F5344CB8AC3E}">
        <p14:creationId xmlns:p14="http://schemas.microsoft.com/office/powerpoint/2010/main" val="180257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IE" dirty="0"/>
          </a:p>
        </p:txBody>
      </p:sp>
      <p:sp>
        <p:nvSpPr>
          <p:cNvPr id="4" name="Date Placeholder 3"/>
          <p:cNvSpPr>
            <a:spLocks noGrp="1"/>
          </p:cNvSpPr>
          <p:nvPr>
            <p:ph type="dt" idx="10"/>
          </p:nvPr>
        </p:nvSpPr>
        <p:spPr/>
        <p:txBody>
          <a:bodyPr/>
          <a:lstStyle/>
          <a:p>
            <a:fld id="{684C8B40-5B88-4C86-A42A-A5693E908D77}" type="datetime1">
              <a:rPr lang="en-GB" smtClean="0"/>
              <a:pPr/>
              <a:t>21/09/2017</a:t>
            </a:fld>
            <a:endParaRPr lang="en-GB"/>
          </a:p>
        </p:txBody>
      </p:sp>
      <p:sp>
        <p:nvSpPr>
          <p:cNvPr id="5" name="Slide Number Placeholder 4"/>
          <p:cNvSpPr>
            <a:spLocks noGrp="1"/>
          </p:cNvSpPr>
          <p:nvPr>
            <p:ph type="sldNum" sz="quarter" idx="11"/>
          </p:nvPr>
        </p:nvSpPr>
        <p:spPr/>
        <p:txBody>
          <a:bodyPr/>
          <a:lstStyle/>
          <a:p>
            <a:fld id="{DD187D80-9309-4EBD-90CA-709A632D171A}" type="slidenum">
              <a:rPr lang="en-GB" smtClean="0"/>
              <a:pPr/>
              <a:t>5</a:t>
            </a:fld>
            <a:endParaRPr lang="en-GB"/>
          </a:p>
        </p:txBody>
      </p:sp>
    </p:spTree>
    <p:extLst>
      <p:ext uri="{BB962C8B-B14F-4D97-AF65-F5344CB8AC3E}">
        <p14:creationId xmlns:p14="http://schemas.microsoft.com/office/powerpoint/2010/main" val="163726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IE" dirty="0"/>
          </a:p>
        </p:txBody>
      </p:sp>
      <p:sp>
        <p:nvSpPr>
          <p:cNvPr id="4" name="Date Placeholder 3"/>
          <p:cNvSpPr>
            <a:spLocks noGrp="1"/>
          </p:cNvSpPr>
          <p:nvPr>
            <p:ph type="dt" idx="10"/>
          </p:nvPr>
        </p:nvSpPr>
        <p:spPr/>
        <p:txBody>
          <a:bodyPr/>
          <a:lstStyle/>
          <a:p>
            <a:fld id="{684C8B40-5B88-4C86-A42A-A5693E908D77}" type="datetime1">
              <a:rPr lang="en-GB" smtClean="0"/>
              <a:pPr/>
              <a:t>21/09/2017</a:t>
            </a:fld>
            <a:endParaRPr lang="en-GB"/>
          </a:p>
        </p:txBody>
      </p:sp>
      <p:sp>
        <p:nvSpPr>
          <p:cNvPr id="5" name="Slide Number Placeholder 4"/>
          <p:cNvSpPr>
            <a:spLocks noGrp="1"/>
          </p:cNvSpPr>
          <p:nvPr>
            <p:ph type="sldNum" sz="quarter" idx="11"/>
          </p:nvPr>
        </p:nvSpPr>
        <p:spPr/>
        <p:txBody>
          <a:bodyPr/>
          <a:lstStyle/>
          <a:p>
            <a:fld id="{DD187D80-9309-4EBD-90CA-709A632D171A}" type="slidenum">
              <a:rPr lang="en-GB" smtClean="0"/>
              <a:pPr/>
              <a:t>6</a:t>
            </a:fld>
            <a:endParaRPr lang="en-GB"/>
          </a:p>
        </p:txBody>
      </p:sp>
    </p:spTree>
    <p:extLst>
      <p:ext uri="{BB962C8B-B14F-4D97-AF65-F5344CB8AC3E}">
        <p14:creationId xmlns:p14="http://schemas.microsoft.com/office/powerpoint/2010/main" val="2595295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7411" name="Rectangle 3"/>
          <p:cNvSpPr>
            <a:spLocks noGrp="1" noChangeArrowheads="1"/>
          </p:cNvSpPr>
          <p:nvPr>
            <p:ph type="subTitle" idx="1"/>
          </p:nvPr>
        </p:nvSpPr>
        <p:spPr>
          <a:xfrm>
            <a:off x="381000" y="2743200"/>
            <a:ext cx="6400800" cy="1828800"/>
          </a:xfrm>
        </p:spPr>
        <p:txBody>
          <a:bodyPr/>
          <a:lstStyle>
            <a:lvl1pPr marL="0" indent="0">
              <a:buFont typeface="Wingdings" pitchFamily="2" charset="2"/>
              <a:buNone/>
              <a:defRPr>
                <a:solidFill>
                  <a:schemeClr val="bg1"/>
                </a:solidFill>
              </a:defRPr>
            </a:lvl1pPr>
          </a:lstStyle>
          <a:p>
            <a:r>
              <a:rPr lang="en-GB"/>
              <a:t>Click to edit Master subtitle style</a:t>
            </a:r>
          </a:p>
        </p:txBody>
      </p:sp>
      <p:sp>
        <p:nvSpPr>
          <p:cNvPr id="17412" name="Rectangle 4"/>
          <p:cNvSpPr>
            <a:spLocks noGrp="1" noChangeArrowheads="1"/>
          </p:cNvSpPr>
          <p:nvPr>
            <p:ph type="ctrTitle"/>
          </p:nvPr>
        </p:nvSpPr>
        <p:spPr>
          <a:xfrm>
            <a:off x="381000" y="838200"/>
            <a:ext cx="7772400" cy="1752600"/>
          </a:xfrm>
        </p:spPr>
        <p:txBody>
          <a:bodyPr/>
          <a:lstStyle>
            <a:lvl1pPr>
              <a:defRPr sz="2900">
                <a:solidFill>
                  <a:schemeClr val="bg1"/>
                </a:solidFill>
              </a:defRPr>
            </a:lvl1pPr>
          </a:lstStyle>
          <a:p>
            <a:r>
              <a:rPr lang="en-GB" dirty="0"/>
              <a:t>Click to edit Master title style</a:t>
            </a:r>
          </a:p>
        </p:txBody>
      </p:sp>
      <p:sp>
        <p:nvSpPr>
          <p:cNvPr id="17416" name="Rectangle 8"/>
          <p:cNvSpPr>
            <a:spLocks noChangeArrowheads="1"/>
          </p:cNvSpPr>
          <p:nvPr/>
        </p:nvSpPr>
        <p:spPr bwMode="auto">
          <a:xfrm>
            <a:off x="6705600" y="6477000"/>
            <a:ext cx="1905000" cy="457200"/>
          </a:xfrm>
          <a:prstGeom prst="rect">
            <a:avLst/>
          </a:prstGeom>
          <a:noFill/>
          <a:ln w="9525">
            <a:noFill/>
            <a:miter lim="800000"/>
            <a:headEnd/>
            <a:tailEnd/>
          </a:ln>
          <a:effectLst/>
        </p:spPr>
        <p:txBody>
          <a:bodyPr/>
          <a:lstStyle/>
          <a:p>
            <a:pPr algn="r"/>
            <a:endParaRPr lang="en-GB" sz="1000" b="1">
              <a:solidFill>
                <a:srgbClr val="269BB4"/>
              </a:solidFill>
            </a:endParaRPr>
          </a:p>
        </p:txBody>
      </p:sp>
      <p:sp>
        <p:nvSpPr>
          <p:cNvPr id="17431" name="Text Box 23"/>
          <p:cNvSpPr txBox="1">
            <a:spLocks noChangeArrowheads="1"/>
          </p:cNvSpPr>
          <p:nvPr userDrawn="1"/>
        </p:nvSpPr>
        <p:spPr bwMode="auto">
          <a:xfrm>
            <a:off x="1188378" y="5588339"/>
            <a:ext cx="5867400" cy="549275"/>
          </a:xfrm>
          <a:prstGeom prst="rect">
            <a:avLst/>
          </a:prstGeom>
          <a:noFill/>
          <a:ln w="9525">
            <a:noFill/>
            <a:miter lim="800000"/>
            <a:headEnd/>
            <a:tailEnd/>
          </a:ln>
          <a:effectLst/>
        </p:spPr>
        <p:txBody>
          <a:bodyPr>
            <a:spAutoFit/>
          </a:bodyPr>
          <a:lstStyle/>
          <a:p>
            <a:pPr algn="l"/>
            <a:endParaRPr lang="en-GB" sz="1000" b="1">
              <a:effectLst>
                <a:outerShdw blurRad="38100" dist="38100" dir="2700000" algn="tl">
                  <a:srgbClr val="C0C0C0"/>
                </a:outerShdw>
              </a:effectLst>
            </a:endParaRPr>
          </a:p>
          <a:p>
            <a:pPr algn="l"/>
            <a:endParaRPr lang="en-GB" sz="2000" b="1">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371600"/>
            <a:ext cx="1943100" cy="46482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13716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1371600"/>
            <a:ext cx="7772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IE" dirty="0">
                <a:solidFill>
                  <a:schemeClr val="bg1"/>
                </a:solidFill>
                <a:latin typeface="Calibri" panose="020F0502020204030204" pitchFamily="34" charset="0"/>
              </a:defRPr>
            </a:lvl1pPr>
          </a:lstStyle>
          <a:p>
            <a:r>
              <a:rPr lang="en-US" dirty="0" smtClean="0"/>
              <a:t>Click to edit Master title style</a:t>
            </a:r>
            <a:endParaRPr lang="en-I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800600" y="27432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838200" y="2743200"/>
            <a:ext cx="77724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6" name="Rectangle 2"/>
          <p:cNvSpPr>
            <a:spLocks noGrp="1" noChangeArrowheads="1"/>
          </p:cNvSpPr>
          <p:nvPr>
            <p:ph type="title"/>
          </p:nvPr>
        </p:nvSpPr>
        <p:spPr bwMode="auto">
          <a:xfrm>
            <a:off x="838200" y="1320229"/>
            <a:ext cx="7772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0" fontAlgn="base" hangingPunct="0">
        <a:spcBef>
          <a:spcPct val="0"/>
        </a:spcBef>
        <a:spcAft>
          <a:spcPct val="0"/>
        </a:spcAft>
        <a:defRPr sz="2400" b="0">
          <a:solidFill>
            <a:schemeClr val="bg1"/>
          </a:solidFill>
          <a:latin typeface="Calibri" panose="020F0502020204030204" pitchFamily="34" charset="0"/>
          <a:ea typeface="+mj-ea"/>
          <a:cs typeface="+mj-cs"/>
        </a:defRPr>
      </a:lvl1pPr>
      <a:lvl2pPr algn="l" rtl="0" eaLnBrk="0" fontAlgn="base" hangingPunct="0">
        <a:spcBef>
          <a:spcPct val="0"/>
        </a:spcBef>
        <a:spcAft>
          <a:spcPct val="0"/>
        </a:spcAft>
        <a:defRPr sz="2400" b="1">
          <a:solidFill>
            <a:srgbClr val="F0F0A8"/>
          </a:solidFill>
          <a:latin typeface="Verdana" pitchFamily="34" charset="0"/>
        </a:defRPr>
      </a:lvl2pPr>
      <a:lvl3pPr algn="l" rtl="0" eaLnBrk="0" fontAlgn="base" hangingPunct="0">
        <a:spcBef>
          <a:spcPct val="0"/>
        </a:spcBef>
        <a:spcAft>
          <a:spcPct val="0"/>
        </a:spcAft>
        <a:defRPr sz="2400" b="1">
          <a:solidFill>
            <a:srgbClr val="F0F0A8"/>
          </a:solidFill>
          <a:latin typeface="Verdana" pitchFamily="34" charset="0"/>
        </a:defRPr>
      </a:lvl3pPr>
      <a:lvl4pPr algn="l" rtl="0" eaLnBrk="0" fontAlgn="base" hangingPunct="0">
        <a:spcBef>
          <a:spcPct val="0"/>
        </a:spcBef>
        <a:spcAft>
          <a:spcPct val="0"/>
        </a:spcAft>
        <a:defRPr sz="2400" b="1">
          <a:solidFill>
            <a:srgbClr val="F0F0A8"/>
          </a:solidFill>
          <a:latin typeface="Verdana" pitchFamily="34" charset="0"/>
        </a:defRPr>
      </a:lvl4pPr>
      <a:lvl5pPr algn="l" rtl="0" eaLnBrk="0" fontAlgn="base" hangingPunct="0">
        <a:spcBef>
          <a:spcPct val="0"/>
        </a:spcBef>
        <a:spcAft>
          <a:spcPct val="0"/>
        </a:spcAft>
        <a:defRPr sz="2400" b="1">
          <a:solidFill>
            <a:srgbClr val="F0F0A8"/>
          </a:solidFill>
          <a:latin typeface="Verdana" pitchFamily="34" charset="0"/>
        </a:defRPr>
      </a:lvl5pPr>
      <a:lvl6pPr marL="457200" algn="l" rtl="0" eaLnBrk="0" fontAlgn="base" hangingPunct="0">
        <a:spcBef>
          <a:spcPct val="0"/>
        </a:spcBef>
        <a:spcAft>
          <a:spcPct val="0"/>
        </a:spcAft>
        <a:defRPr sz="2400" b="1">
          <a:solidFill>
            <a:srgbClr val="F0F0A8"/>
          </a:solidFill>
          <a:latin typeface="Verdana" pitchFamily="34" charset="0"/>
        </a:defRPr>
      </a:lvl6pPr>
      <a:lvl7pPr marL="914400" algn="l" rtl="0" eaLnBrk="0" fontAlgn="base" hangingPunct="0">
        <a:spcBef>
          <a:spcPct val="0"/>
        </a:spcBef>
        <a:spcAft>
          <a:spcPct val="0"/>
        </a:spcAft>
        <a:defRPr sz="2400" b="1">
          <a:solidFill>
            <a:srgbClr val="F0F0A8"/>
          </a:solidFill>
          <a:latin typeface="Verdana" pitchFamily="34" charset="0"/>
        </a:defRPr>
      </a:lvl7pPr>
      <a:lvl8pPr marL="1371600" algn="l" rtl="0" eaLnBrk="0" fontAlgn="base" hangingPunct="0">
        <a:spcBef>
          <a:spcPct val="0"/>
        </a:spcBef>
        <a:spcAft>
          <a:spcPct val="0"/>
        </a:spcAft>
        <a:defRPr sz="2400" b="1">
          <a:solidFill>
            <a:srgbClr val="F0F0A8"/>
          </a:solidFill>
          <a:latin typeface="Verdana" pitchFamily="34" charset="0"/>
        </a:defRPr>
      </a:lvl8pPr>
      <a:lvl9pPr marL="1828800" algn="l" rtl="0" eaLnBrk="0" fontAlgn="base" hangingPunct="0">
        <a:spcBef>
          <a:spcPct val="0"/>
        </a:spcBef>
        <a:spcAft>
          <a:spcPct val="0"/>
        </a:spcAft>
        <a:defRPr sz="2400" b="1">
          <a:solidFill>
            <a:srgbClr val="F0F0A8"/>
          </a:solidFill>
          <a:latin typeface="Verdana" pitchFamily="34" charset="0"/>
        </a:defRPr>
      </a:lvl9pPr>
    </p:titleStyle>
    <p:bodyStyle>
      <a:lvl1pPr marL="342900" indent="-342900" algn="l" rtl="0" eaLnBrk="0" fontAlgn="base" hangingPunct="0">
        <a:spcBef>
          <a:spcPct val="20000"/>
        </a:spcBef>
        <a:spcAft>
          <a:spcPct val="20000"/>
        </a:spcAft>
        <a:buClr>
          <a:srgbClr val="59FF00"/>
        </a:buClr>
        <a:buSzPct val="80000"/>
        <a:buFont typeface="Wingdings"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20000"/>
        </a:spcAft>
        <a:buClr>
          <a:srgbClr val="59FF00"/>
        </a:buClr>
        <a:buChar char="–"/>
        <a:defRPr>
          <a:solidFill>
            <a:schemeClr val="tx1"/>
          </a:solidFill>
          <a:latin typeface="+mn-lt"/>
        </a:defRPr>
      </a:lvl2pPr>
      <a:lvl3pPr marL="1143000" indent="-228600" algn="l" rtl="0" eaLnBrk="0" fontAlgn="base" hangingPunct="0">
        <a:spcBef>
          <a:spcPct val="20000"/>
        </a:spcBef>
        <a:spcAft>
          <a:spcPct val="0"/>
        </a:spcAft>
        <a:buClr>
          <a:srgbClr val="59FF00"/>
        </a:buClr>
        <a:buChar char="•"/>
        <a:defRPr sz="1600">
          <a:solidFill>
            <a:schemeClr val="tx1"/>
          </a:solidFill>
          <a:latin typeface="+mn-lt"/>
        </a:defRPr>
      </a:lvl3pPr>
      <a:lvl4pPr marL="1600200" indent="-228600" algn="l" rtl="0" eaLnBrk="0" fontAlgn="base" hangingPunct="0">
        <a:lnSpc>
          <a:spcPct val="130000"/>
        </a:lnSpc>
        <a:spcBef>
          <a:spcPct val="20000"/>
        </a:spcBef>
        <a:spcAft>
          <a:spcPct val="20000"/>
        </a:spcAft>
        <a:buClr>
          <a:srgbClr val="59FF00"/>
        </a:buClr>
        <a:buChar char="–"/>
        <a:defRPr sz="1400">
          <a:solidFill>
            <a:schemeClr val="tx1"/>
          </a:solidFill>
          <a:latin typeface="+mn-lt"/>
        </a:defRPr>
      </a:lvl4pPr>
      <a:lvl5pPr marL="2057400" indent="-228600" algn="l" rtl="0" eaLnBrk="0" fontAlgn="base" hangingPunct="0">
        <a:spcBef>
          <a:spcPct val="20000"/>
        </a:spcBef>
        <a:spcAft>
          <a:spcPct val="0"/>
        </a:spcAft>
        <a:buClr>
          <a:srgbClr val="59FF00"/>
        </a:buClr>
        <a:buChar char="»"/>
        <a:defRPr sz="1200">
          <a:solidFill>
            <a:schemeClr val="tx1"/>
          </a:solidFill>
          <a:latin typeface="+mn-lt"/>
        </a:defRPr>
      </a:lvl5pPr>
      <a:lvl6pPr marL="2514600" indent="-228600" algn="l" rtl="0" eaLnBrk="0" fontAlgn="base" hangingPunct="0">
        <a:spcBef>
          <a:spcPct val="20000"/>
        </a:spcBef>
        <a:spcAft>
          <a:spcPct val="0"/>
        </a:spcAft>
        <a:buClr>
          <a:srgbClr val="59FF00"/>
        </a:buClr>
        <a:buChar char="»"/>
        <a:defRPr sz="1200">
          <a:solidFill>
            <a:schemeClr val="tx1"/>
          </a:solidFill>
          <a:latin typeface="+mn-lt"/>
        </a:defRPr>
      </a:lvl6pPr>
      <a:lvl7pPr marL="2971800" indent="-228600" algn="l" rtl="0" eaLnBrk="0" fontAlgn="base" hangingPunct="0">
        <a:spcBef>
          <a:spcPct val="20000"/>
        </a:spcBef>
        <a:spcAft>
          <a:spcPct val="0"/>
        </a:spcAft>
        <a:buClr>
          <a:srgbClr val="59FF00"/>
        </a:buClr>
        <a:buChar char="»"/>
        <a:defRPr sz="1200">
          <a:solidFill>
            <a:schemeClr val="tx1"/>
          </a:solidFill>
          <a:latin typeface="+mn-lt"/>
        </a:defRPr>
      </a:lvl7pPr>
      <a:lvl8pPr marL="3429000" indent="-228600" algn="l" rtl="0" eaLnBrk="0" fontAlgn="base" hangingPunct="0">
        <a:spcBef>
          <a:spcPct val="20000"/>
        </a:spcBef>
        <a:spcAft>
          <a:spcPct val="0"/>
        </a:spcAft>
        <a:buClr>
          <a:srgbClr val="59FF00"/>
        </a:buClr>
        <a:buChar char="»"/>
        <a:defRPr sz="1200">
          <a:solidFill>
            <a:schemeClr val="tx1"/>
          </a:solidFill>
          <a:latin typeface="+mn-lt"/>
        </a:defRPr>
      </a:lvl8pPr>
      <a:lvl9pPr marL="3886200" indent="-228600" algn="l" rtl="0" eaLnBrk="0" fontAlgn="base" hangingPunct="0">
        <a:spcBef>
          <a:spcPct val="20000"/>
        </a:spcBef>
        <a:spcAft>
          <a:spcPct val="0"/>
        </a:spcAft>
        <a:buClr>
          <a:srgbClr val="59FF00"/>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21.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hyperlink" Target="https://pbs.twimg.com/profile_images/530715829730426880/5D5GevhW_400x400.jpeg"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4" name="Rectangle 6"/>
          <p:cNvSpPr>
            <a:spLocks noGrp="1" noChangeArrowheads="1"/>
          </p:cNvSpPr>
          <p:nvPr>
            <p:ph type="ctrTitle"/>
          </p:nvPr>
        </p:nvSpPr>
        <p:spPr>
          <a:xfrm>
            <a:off x="572691" y="1047206"/>
            <a:ext cx="5475411" cy="1395548"/>
          </a:xfrm>
        </p:spPr>
        <p:txBody>
          <a:bodyPr/>
          <a:lstStyle/>
          <a:p>
            <a:r>
              <a:rPr lang="en-US" sz="2800" dirty="0">
                <a:effectLst>
                  <a:outerShdw blurRad="38100" dist="38100" dir="2700000" algn="tl">
                    <a:srgbClr val="000000">
                      <a:alpha val="43137"/>
                    </a:srgbClr>
                  </a:outerShdw>
                </a:effectLst>
              </a:rPr>
              <a:t>Overview of the Marine Institute </a:t>
            </a:r>
            <a:r>
              <a:rPr lang="en-US" sz="2800" dirty="0" smtClean="0">
                <a:effectLst>
                  <a:outerShdw blurRad="38100" dist="38100" dir="2700000" algn="tl">
                    <a:srgbClr val="000000">
                      <a:alpha val="43137"/>
                    </a:srgbClr>
                  </a:outerShdw>
                </a:effectLst>
              </a:rPr>
              <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&amp; </a:t>
            </a:r>
            <a:r>
              <a:rPr lang="en-US" sz="2800" dirty="0">
                <a:effectLst>
                  <a:outerShdw blurRad="38100" dist="38100" dir="2700000" algn="tl">
                    <a:srgbClr val="000000">
                      <a:alpha val="43137"/>
                    </a:srgbClr>
                  </a:outerShdw>
                </a:effectLst>
              </a:rPr>
              <a:t>EU </a:t>
            </a:r>
            <a:r>
              <a:rPr lang="en-US" sz="2800" dirty="0" err="1">
                <a:effectLst>
                  <a:outerShdw blurRad="38100" dist="38100" dir="2700000" algn="tl">
                    <a:srgbClr val="000000">
                      <a:alpha val="43137"/>
                    </a:srgbClr>
                  </a:outerShdw>
                </a:effectLst>
              </a:rPr>
              <a:t>Programme</a:t>
            </a:r>
            <a:r>
              <a:rPr lang="en-US" sz="2800" dirty="0">
                <a:effectLst>
                  <a:outerShdw blurRad="38100" dist="38100" dir="2700000" algn="tl">
                    <a:srgbClr val="000000">
                      <a:alpha val="43137"/>
                    </a:srgbClr>
                  </a:outerShdw>
                </a:effectLst>
              </a:rPr>
              <a:t> Engagement</a:t>
            </a:r>
            <a:endParaRPr lang="en-IE" sz="2800" dirty="0">
              <a:effectLst>
                <a:outerShdw blurRad="38100" dist="38100" dir="2700000" algn="tl">
                  <a:srgbClr val="000000">
                    <a:alpha val="43137"/>
                  </a:srgbClr>
                </a:outerShdw>
              </a:effectLst>
            </a:endParaRPr>
          </a:p>
        </p:txBody>
      </p:sp>
      <p:sp>
        <p:nvSpPr>
          <p:cNvPr id="4" name="Rectangle 6"/>
          <p:cNvSpPr txBox="1">
            <a:spLocks noChangeArrowheads="1"/>
          </p:cNvSpPr>
          <p:nvPr/>
        </p:nvSpPr>
        <p:spPr bwMode="auto">
          <a:xfrm>
            <a:off x="572692" y="5845902"/>
            <a:ext cx="3857297" cy="7756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900" b="0">
                <a:solidFill>
                  <a:schemeClr val="bg1"/>
                </a:solidFill>
                <a:latin typeface="Calibri" panose="020F0502020204030204" pitchFamily="34" charset="0"/>
                <a:ea typeface="+mj-ea"/>
                <a:cs typeface="+mj-cs"/>
              </a:defRPr>
            </a:lvl1pPr>
            <a:lvl2pPr algn="l" rtl="0" eaLnBrk="0" fontAlgn="base" hangingPunct="0">
              <a:spcBef>
                <a:spcPct val="0"/>
              </a:spcBef>
              <a:spcAft>
                <a:spcPct val="0"/>
              </a:spcAft>
              <a:defRPr sz="2400" b="1">
                <a:solidFill>
                  <a:srgbClr val="F0F0A8"/>
                </a:solidFill>
                <a:latin typeface="Verdana" pitchFamily="34" charset="0"/>
              </a:defRPr>
            </a:lvl2pPr>
            <a:lvl3pPr algn="l" rtl="0" eaLnBrk="0" fontAlgn="base" hangingPunct="0">
              <a:spcBef>
                <a:spcPct val="0"/>
              </a:spcBef>
              <a:spcAft>
                <a:spcPct val="0"/>
              </a:spcAft>
              <a:defRPr sz="2400" b="1">
                <a:solidFill>
                  <a:srgbClr val="F0F0A8"/>
                </a:solidFill>
                <a:latin typeface="Verdana" pitchFamily="34" charset="0"/>
              </a:defRPr>
            </a:lvl3pPr>
            <a:lvl4pPr algn="l" rtl="0" eaLnBrk="0" fontAlgn="base" hangingPunct="0">
              <a:spcBef>
                <a:spcPct val="0"/>
              </a:spcBef>
              <a:spcAft>
                <a:spcPct val="0"/>
              </a:spcAft>
              <a:defRPr sz="2400" b="1">
                <a:solidFill>
                  <a:srgbClr val="F0F0A8"/>
                </a:solidFill>
                <a:latin typeface="Verdana" pitchFamily="34" charset="0"/>
              </a:defRPr>
            </a:lvl4pPr>
            <a:lvl5pPr algn="l" rtl="0" eaLnBrk="0" fontAlgn="base" hangingPunct="0">
              <a:spcBef>
                <a:spcPct val="0"/>
              </a:spcBef>
              <a:spcAft>
                <a:spcPct val="0"/>
              </a:spcAft>
              <a:defRPr sz="2400" b="1">
                <a:solidFill>
                  <a:srgbClr val="F0F0A8"/>
                </a:solidFill>
                <a:latin typeface="Verdana" pitchFamily="34" charset="0"/>
              </a:defRPr>
            </a:lvl5pPr>
            <a:lvl6pPr marL="457200" algn="l" rtl="0" eaLnBrk="0" fontAlgn="base" hangingPunct="0">
              <a:spcBef>
                <a:spcPct val="0"/>
              </a:spcBef>
              <a:spcAft>
                <a:spcPct val="0"/>
              </a:spcAft>
              <a:defRPr sz="2400" b="1">
                <a:solidFill>
                  <a:srgbClr val="F0F0A8"/>
                </a:solidFill>
                <a:latin typeface="Verdana" pitchFamily="34" charset="0"/>
              </a:defRPr>
            </a:lvl6pPr>
            <a:lvl7pPr marL="914400" algn="l" rtl="0" eaLnBrk="0" fontAlgn="base" hangingPunct="0">
              <a:spcBef>
                <a:spcPct val="0"/>
              </a:spcBef>
              <a:spcAft>
                <a:spcPct val="0"/>
              </a:spcAft>
              <a:defRPr sz="2400" b="1">
                <a:solidFill>
                  <a:srgbClr val="F0F0A8"/>
                </a:solidFill>
                <a:latin typeface="Verdana" pitchFamily="34" charset="0"/>
              </a:defRPr>
            </a:lvl7pPr>
            <a:lvl8pPr marL="1371600" algn="l" rtl="0" eaLnBrk="0" fontAlgn="base" hangingPunct="0">
              <a:spcBef>
                <a:spcPct val="0"/>
              </a:spcBef>
              <a:spcAft>
                <a:spcPct val="0"/>
              </a:spcAft>
              <a:defRPr sz="2400" b="1">
                <a:solidFill>
                  <a:srgbClr val="F0F0A8"/>
                </a:solidFill>
                <a:latin typeface="Verdana" pitchFamily="34" charset="0"/>
              </a:defRPr>
            </a:lvl8pPr>
            <a:lvl9pPr marL="1828800" algn="l" rtl="0" eaLnBrk="0" fontAlgn="base" hangingPunct="0">
              <a:spcBef>
                <a:spcPct val="0"/>
              </a:spcBef>
              <a:spcAft>
                <a:spcPct val="0"/>
              </a:spcAft>
              <a:defRPr sz="2400" b="1">
                <a:solidFill>
                  <a:srgbClr val="F0F0A8"/>
                </a:solidFill>
                <a:latin typeface="Verdana" pitchFamily="34" charset="0"/>
              </a:defRPr>
            </a:lvl9pPr>
          </a:lstStyle>
          <a:p>
            <a:r>
              <a:rPr lang="en-US" sz="1200" b="1" kern="0" dirty="0" smtClean="0">
                <a:solidFill>
                  <a:schemeClr val="tx1">
                    <a:lumMod val="85000"/>
                    <a:lumOff val="15000"/>
                  </a:schemeClr>
                </a:solidFill>
              </a:rPr>
              <a:t>Niall McDonough</a:t>
            </a:r>
          </a:p>
          <a:p>
            <a:r>
              <a:rPr lang="en-IE" sz="1200" kern="0" dirty="0" smtClean="0">
                <a:solidFill>
                  <a:schemeClr val="tx1">
                    <a:lumMod val="85000"/>
                    <a:lumOff val="15000"/>
                  </a:schemeClr>
                </a:solidFill>
              </a:rPr>
              <a:t>Director, Policy Innovation and Research Support Services</a:t>
            </a:r>
            <a:endParaRPr lang="en-IE" sz="1200" kern="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val="0"/>
              </a:ext>
            </a:extLst>
          </a:blip>
          <a:srcRect l="6047" t="1334" r="5534"/>
          <a:stretch/>
        </p:blipFill>
        <p:spPr>
          <a:xfrm>
            <a:off x="457200" y="165100"/>
            <a:ext cx="8318500" cy="6573157"/>
          </a:xfrm>
          <a:prstGeom prst="rect">
            <a:avLst/>
          </a:prstGeom>
        </p:spPr>
      </p:pic>
    </p:spTree>
    <p:extLst>
      <p:ext uri="{BB962C8B-B14F-4D97-AF65-F5344CB8AC3E}">
        <p14:creationId xmlns:p14="http://schemas.microsoft.com/office/powerpoint/2010/main" val="3536537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relevant documents/reports </a:t>
            </a:r>
            <a:endParaRPr lang="en-IE" dirty="0"/>
          </a:p>
        </p:txBody>
      </p:sp>
      <p:pic>
        <p:nvPicPr>
          <p:cNvPr id="4" name="Picture 2"/>
          <p:cNvPicPr>
            <a:picLocks noChangeAspect="1" noChangeArrowheads="1"/>
          </p:cNvPicPr>
          <p:nvPr/>
        </p:nvPicPr>
        <p:blipFill>
          <a:blip r:embed="rId2" cstate="screen"/>
          <a:srcRect/>
          <a:stretch>
            <a:fillRect/>
          </a:stretch>
        </p:blipFill>
        <p:spPr bwMode="auto">
          <a:xfrm>
            <a:off x="959571" y="72737"/>
            <a:ext cx="7587530" cy="6798030"/>
          </a:xfrm>
          <a:prstGeom prst="rect">
            <a:avLst/>
          </a:prstGeom>
          <a:noFill/>
          <a:ln w="9525">
            <a:noFill/>
            <a:miter lim="800000"/>
            <a:headEnd/>
            <a:tailEnd/>
          </a:ln>
          <a:effectLst/>
        </p:spPr>
      </p:pic>
    </p:spTree>
    <p:extLst>
      <p:ext uri="{BB962C8B-B14F-4D97-AF65-F5344CB8AC3E}">
        <p14:creationId xmlns:p14="http://schemas.microsoft.com/office/powerpoint/2010/main" val="3323339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740" r="4798"/>
          <a:stretch/>
        </p:blipFill>
        <p:spPr>
          <a:xfrm>
            <a:off x="-3013" y="572096"/>
            <a:ext cx="9179358" cy="6296542"/>
          </a:xfrm>
          <a:prstGeom prst="rect">
            <a:avLst/>
          </a:prstGeom>
        </p:spPr>
      </p:pic>
      <p:sp>
        <p:nvSpPr>
          <p:cNvPr id="24" name="Rectangle 2"/>
          <p:cNvSpPr>
            <a:spLocks noGrp="1" noChangeArrowheads="1"/>
          </p:cNvSpPr>
          <p:nvPr>
            <p:ph type="title"/>
          </p:nvPr>
        </p:nvSpPr>
        <p:spPr>
          <a:xfrm>
            <a:off x="0" y="0"/>
            <a:ext cx="9144000" cy="609600"/>
          </a:xfrm>
        </p:spPr>
        <p:txBody>
          <a:bodyPr/>
          <a:lstStyle/>
          <a:p>
            <a:pPr algn="ctr"/>
            <a:r>
              <a:rPr lang="en-IE" sz="2800" b="0" dirty="0" smtClean="0">
                <a:solidFill>
                  <a:srgbClr val="002060"/>
                </a:solidFill>
                <a:cs typeface="Aharoni" panose="02010803020104030203" pitchFamily="2" charset="-79"/>
              </a:rPr>
              <a:t>Ireland’s Ocean Economy 2017</a:t>
            </a:r>
            <a:endParaRPr lang="en-GB" sz="2800" b="0" dirty="0">
              <a:solidFill>
                <a:srgbClr val="002060"/>
              </a:solidFill>
              <a:cs typeface="Aharoni" panose="02010803020104030203" pitchFamily="2" charset="-79"/>
            </a:endParaRPr>
          </a:p>
        </p:txBody>
      </p:sp>
    </p:spTree>
    <p:extLst>
      <p:ext uri="{BB962C8B-B14F-4D97-AF65-F5344CB8AC3E}">
        <p14:creationId xmlns:p14="http://schemas.microsoft.com/office/powerpoint/2010/main" val="1330038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49" t="30645" r="5625" b="15183"/>
          <a:stretch/>
        </p:blipFill>
        <p:spPr bwMode="auto">
          <a:xfrm>
            <a:off x="0" y="1956110"/>
            <a:ext cx="6681961" cy="411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Download a copy of the Report of the Development Task For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206" y="2451040"/>
            <a:ext cx="1845511" cy="26100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02206" y="5119958"/>
            <a:ext cx="1845511" cy="954107"/>
          </a:xfrm>
          <a:prstGeom prst="rect">
            <a:avLst/>
          </a:prstGeom>
          <a:noFill/>
        </p:spPr>
        <p:txBody>
          <a:bodyPr wrap="square" rtlCol="0">
            <a:spAutoFit/>
          </a:bodyPr>
          <a:lstStyle/>
          <a:p>
            <a:pPr algn="l"/>
            <a:r>
              <a:rPr lang="en-IE" sz="1400" dirty="0" smtClean="0">
                <a:latin typeface="Calibri" panose="020F0502020204030204" pitchFamily="34" charset="0"/>
                <a:cs typeface="Arial" panose="020B0604020202020204" pitchFamily="34" charset="0"/>
              </a:rPr>
              <a:t>Information from the </a:t>
            </a:r>
            <a:br>
              <a:rPr lang="en-IE" sz="1400" dirty="0" smtClean="0">
                <a:latin typeface="Calibri" panose="020F0502020204030204" pitchFamily="34" charset="0"/>
                <a:cs typeface="Arial" panose="020B0604020202020204" pitchFamily="34" charset="0"/>
              </a:rPr>
            </a:br>
            <a:r>
              <a:rPr lang="en-IE" sz="1400" i="1" dirty="0" smtClean="0">
                <a:latin typeface="Calibri" panose="020F0502020204030204" pitchFamily="34" charset="0"/>
                <a:cs typeface="Arial" panose="020B0604020202020204" pitchFamily="34" charset="0"/>
              </a:rPr>
              <a:t>Our Ocean Wealth Development Task </a:t>
            </a:r>
          </a:p>
          <a:p>
            <a:pPr algn="l"/>
            <a:r>
              <a:rPr lang="en-IE" sz="1400" i="1" dirty="0" smtClean="0">
                <a:latin typeface="Calibri" panose="020F0502020204030204" pitchFamily="34" charset="0"/>
                <a:cs typeface="Arial" panose="020B0604020202020204" pitchFamily="34" charset="0"/>
              </a:rPr>
              <a:t>Force Report</a:t>
            </a:r>
            <a:endParaRPr lang="en-IE" sz="1400" i="1" dirty="0">
              <a:latin typeface="Calibri" panose="020F0502020204030204" pitchFamily="34" charset="0"/>
              <a:cs typeface="Arial" panose="020B0604020202020204" pitchFamily="34" charset="0"/>
            </a:endParaRPr>
          </a:p>
        </p:txBody>
      </p:sp>
      <p:sp>
        <p:nvSpPr>
          <p:cNvPr id="5" name="Title 4"/>
          <p:cNvSpPr>
            <a:spLocks noGrp="1"/>
          </p:cNvSpPr>
          <p:nvPr>
            <p:ph type="title"/>
          </p:nvPr>
        </p:nvSpPr>
        <p:spPr/>
        <p:txBody>
          <a:bodyPr/>
          <a:lstStyle/>
          <a:p>
            <a:r>
              <a:rPr lang="en-IE" dirty="0"/>
              <a:t>Scale of Investment Required to Achieve National Targets </a:t>
            </a:r>
          </a:p>
        </p:txBody>
      </p:sp>
      <p:pic>
        <p:nvPicPr>
          <p:cNvPr id="10" name="Picture 2" descr="C:\Users\llacey\AppData\Local\Microsoft\Windows\INetCache\Content.Outlook\Y5LITPL9\Marine Ireland3 bl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988" b="10507"/>
          <a:stretch/>
        </p:blipFill>
        <p:spPr bwMode="auto">
          <a:xfrm>
            <a:off x="5297264" y="6037118"/>
            <a:ext cx="1755431" cy="71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420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13" t="18268" r="14079" b="8547"/>
          <a:stretch/>
        </p:blipFill>
        <p:spPr bwMode="auto">
          <a:xfrm>
            <a:off x="1317217" y="2451365"/>
            <a:ext cx="3822956" cy="3270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126" t="18469" r="14759" b="9354"/>
          <a:stretch/>
        </p:blipFill>
        <p:spPr bwMode="auto">
          <a:xfrm>
            <a:off x="5120315" y="2376725"/>
            <a:ext cx="2813133" cy="2683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IE" dirty="0"/>
              <a:t>Five Thematic Areas &amp; Three Interventions </a:t>
            </a:r>
          </a:p>
        </p:txBody>
      </p:sp>
      <p:pic>
        <p:nvPicPr>
          <p:cNvPr id="7" name="Picture 2" descr="C:\Users\llacey\AppData\Local\Microsoft\Windows\INetCache\Content.Outlook\Y5LITPL9\Marine Ireland3 blu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898" y="5307157"/>
            <a:ext cx="1208634" cy="68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36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006" y="1320229"/>
            <a:ext cx="7772400" cy="609600"/>
          </a:xfrm>
        </p:spPr>
        <p:txBody>
          <a:bodyPr/>
          <a:lstStyle/>
          <a:p>
            <a:r>
              <a:rPr lang="en-IE" dirty="0" smtClean="0"/>
              <a:t>Marine Research and Innovation Strategy</a:t>
            </a:r>
            <a:endParaRPr lang="en-IE" dirty="0"/>
          </a:p>
        </p:txBody>
      </p:sp>
      <p:sp>
        <p:nvSpPr>
          <p:cNvPr id="3" name="Content Placeholder 2"/>
          <p:cNvSpPr>
            <a:spLocks noGrp="1"/>
          </p:cNvSpPr>
          <p:nvPr>
            <p:ph idx="1"/>
          </p:nvPr>
        </p:nvSpPr>
        <p:spPr>
          <a:xfrm>
            <a:off x="185057" y="2238499"/>
            <a:ext cx="5776356" cy="4607626"/>
          </a:xfrm>
        </p:spPr>
        <p:txBody>
          <a:bodyPr/>
          <a:lstStyle/>
          <a:p>
            <a:pPr lvl="0">
              <a:lnSpc>
                <a:spcPct val="150000"/>
              </a:lnSpc>
              <a:buClr>
                <a:srgbClr val="0070C0"/>
              </a:buClr>
              <a:buFont typeface="+mj-lt"/>
              <a:buAutoNum type="arabicPeriod"/>
            </a:pPr>
            <a:r>
              <a:rPr lang="en-IE" sz="1800" dirty="0"/>
              <a:t>Fifteen major research </a:t>
            </a:r>
            <a:r>
              <a:rPr lang="en-IE" sz="1800" dirty="0" smtClean="0"/>
              <a:t>themes</a:t>
            </a:r>
          </a:p>
          <a:p>
            <a:pPr lvl="0">
              <a:lnSpc>
                <a:spcPct val="150000"/>
              </a:lnSpc>
              <a:buClr>
                <a:srgbClr val="0070C0"/>
              </a:buClr>
              <a:buFont typeface="+mj-lt"/>
              <a:buAutoNum type="arabicPeriod"/>
            </a:pPr>
            <a:r>
              <a:rPr lang="en-IE" sz="1800" dirty="0" smtClean="0"/>
              <a:t>Research </a:t>
            </a:r>
            <a:r>
              <a:rPr lang="en-IE" sz="1800" dirty="0"/>
              <a:t>Capability Maturity Assessment for each theme</a:t>
            </a:r>
          </a:p>
          <a:p>
            <a:pPr lvl="0">
              <a:lnSpc>
                <a:spcPct val="150000"/>
              </a:lnSpc>
              <a:buClr>
                <a:srgbClr val="0070C0"/>
              </a:buClr>
              <a:buFont typeface="+mj-lt"/>
              <a:buAutoNum type="arabicPeriod"/>
            </a:pPr>
            <a:r>
              <a:rPr lang="en-IE" sz="1800" dirty="0"/>
              <a:t>Review of relevant policies, and sectoral plans, for each theme</a:t>
            </a:r>
          </a:p>
          <a:p>
            <a:pPr lvl="0">
              <a:lnSpc>
                <a:spcPct val="150000"/>
              </a:lnSpc>
              <a:buClr>
                <a:srgbClr val="0070C0"/>
              </a:buClr>
              <a:buFont typeface="+mj-lt"/>
              <a:buAutoNum type="arabicPeriod"/>
            </a:pPr>
            <a:r>
              <a:rPr lang="en-IE" sz="1800" dirty="0"/>
              <a:t>Identification of key research requirements and gaps in capability</a:t>
            </a:r>
          </a:p>
          <a:p>
            <a:pPr lvl="0">
              <a:lnSpc>
                <a:spcPct val="150000"/>
              </a:lnSpc>
              <a:buClr>
                <a:srgbClr val="0070C0"/>
              </a:buClr>
              <a:buFont typeface="+mj-lt"/>
              <a:buAutoNum type="arabicPeriod"/>
            </a:pPr>
            <a:r>
              <a:rPr lang="en-IE" sz="1800" dirty="0"/>
              <a:t>Provide a guide to all funding agencies nationally</a:t>
            </a:r>
          </a:p>
          <a:p>
            <a:endParaRPr lang="en-IE" sz="1600" dirty="0"/>
          </a:p>
        </p:txBody>
      </p:sp>
      <p:pic>
        <p:nvPicPr>
          <p:cNvPr id="4" name="Picture 3"/>
          <p:cNvPicPr>
            <a:picLocks noChangeAspect="1"/>
          </p:cNvPicPr>
          <p:nvPr/>
        </p:nvPicPr>
        <p:blipFill>
          <a:blip r:embed="rId2"/>
          <a:stretch>
            <a:fillRect/>
          </a:stretch>
        </p:blipFill>
        <p:spPr>
          <a:xfrm>
            <a:off x="6126168" y="2238499"/>
            <a:ext cx="2824138" cy="3642598"/>
          </a:xfrm>
          <a:prstGeom prst="rect">
            <a:avLst/>
          </a:prstGeom>
          <a:ln>
            <a:solidFill>
              <a:schemeClr val="tx1"/>
            </a:solidFill>
          </a:ln>
        </p:spPr>
      </p:pic>
    </p:spTree>
    <p:extLst>
      <p:ext uri="{BB962C8B-B14F-4D97-AF65-F5344CB8AC3E}">
        <p14:creationId xmlns:p14="http://schemas.microsoft.com/office/powerpoint/2010/main" val="3316350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Goals of Marine R&amp;I </a:t>
            </a:r>
            <a:r>
              <a:rPr lang="en-IE" dirty="0"/>
              <a:t>Research </a:t>
            </a:r>
            <a:r>
              <a:rPr lang="en-IE" dirty="0" smtClean="0"/>
              <a:t>Strategy</a:t>
            </a:r>
            <a:endParaRPr lang="en-IE" dirty="0"/>
          </a:p>
        </p:txBody>
      </p:sp>
      <p:pic>
        <p:nvPicPr>
          <p:cNvPr id="4" name="Picture 3"/>
          <p:cNvPicPr>
            <a:picLocks noChangeAspect="1"/>
          </p:cNvPicPr>
          <p:nvPr/>
        </p:nvPicPr>
        <p:blipFill>
          <a:blip r:embed="rId2"/>
          <a:stretch>
            <a:fillRect/>
          </a:stretch>
        </p:blipFill>
        <p:spPr>
          <a:xfrm>
            <a:off x="7105695" y="104503"/>
            <a:ext cx="1322025" cy="1705159"/>
          </a:xfrm>
          <a:prstGeom prst="rect">
            <a:avLst/>
          </a:prstGeom>
          <a:ln>
            <a:solidFill>
              <a:schemeClr val="bg2">
                <a:lumMod val="60000"/>
                <a:lumOff val="40000"/>
              </a:schemeClr>
            </a:solidFill>
          </a:ln>
        </p:spPr>
      </p:pic>
      <p:sp>
        <p:nvSpPr>
          <p:cNvPr id="5" name="Content Placeholder 4"/>
          <p:cNvSpPr>
            <a:spLocks noGrp="1"/>
          </p:cNvSpPr>
          <p:nvPr>
            <p:ph idx="1"/>
          </p:nvPr>
        </p:nvSpPr>
        <p:spPr>
          <a:xfrm>
            <a:off x="655320" y="2204245"/>
            <a:ext cx="7772400" cy="3276600"/>
          </a:xfrm>
        </p:spPr>
        <p:txBody>
          <a:bodyPr/>
          <a:lstStyle/>
          <a:p>
            <a:endParaRPr lang="en-US" dirty="0"/>
          </a:p>
          <a:p>
            <a:r>
              <a:rPr lang="en-IE" dirty="0"/>
              <a:t>to raise the research capacity across all themes </a:t>
            </a:r>
            <a:endParaRPr lang="en-IE" dirty="0" smtClean="0"/>
          </a:p>
          <a:p>
            <a:endParaRPr lang="en-US" dirty="0"/>
          </a:p>
          <a:p>
            <a:r>
              <a:rPr lang="en-IE" dirty="0"/>
              <a:t>that research funding should be </a:t>
            </a:r>
            <a:r>
              <a:rPr lang="en-IE" dirty="0" smtClean="0"/>
              <a:t>targeted to </a:t>
            </a:r>
            <a:r>
              <a:rPr lang="en-IE" dirty="0"/>
              <a:t>topics matching requirements articulated in state policies and sectoral plans </a:t>
            </a:r>
            <a:endParaRPr lang="en-IE" dirty="0" smtClean="0"/>
          </a:p>
          <a:p>
            <a:endParaRPr lang="en-US" dirty="0"/>
          </a:p>
          <a:p>
            <a:r>
              <a:rPr lang="en-IE" dirty="0"/>
              <a:t>that there should be coherence in the approach to marine research by the various state actors involved in funding marine research. </a:t>
            </a:r>
            <a:endParaRPr lang="en-US" dirty="0"/>
          </a:p>
        </p:txBody>
      </p:sp>
    </p:spTree>
    <p:extLst>
      <p:ext uri="{BB962C8B-B14F-4D97-AF65-F5344CB8AC3E}">
        <p14:creationId xmlns:p14="http://schemas.microsoft.com/office/powerpoint/2010/main" val="269962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49300" y="0"/>
            <a:ext cx="7718352" cy="6858000"/>
          </a:xfrm>
          <a:prstGeom prst="rect">
            <a:avLst/>
          </a:prstGeom>
        </p:spPr>
      </p:pic>
    </p:spTree>
    <p:extLst>
      <p:ext uri="{BB962C8B-B14F-4D97-AF65-F5344CB8AC3E}">
        <p14:creationId xmlns:p14="http://schemas.microsoft.com/office/powerpoint/2010/main" val="815392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E" dirty="0" smtClean="0"/>
              <a:t>EU Context – Blue Growth Strategy</a:t>
            </a:r>
            <a:endParaRPr lang="en-IE" dirty="0"/>
          </a:p>
        </p:txBody>
      </p:sp>
      <p:sp>
        <p:nvSpPr>
          <p:cNvPr id="4" name="Rounded Rectangle 3"/>
          <p:cNvSpPr/>
          <p:nvPr/>
        </p:nvSpPr>
        <p:spPr>
          <a:xfrm>
            <a:off x="1231900" y="1916113"/>
            <a:ext cx="576263" cy="361950"/>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5" name="Picture 4"/>
          <p:cNvPicPr>
            <a:picLocks noChangeAspect="1"/>
          </p:cNvPicPr>
          <p:nvPr/>
        </p:nvPicPr>
        <p:blipFill rotWithShape="1">
          <a:blip r:embed="rId2"/>
          <a:srcRect r="22761"/>
          <a:stretch/>
        </p:blipFill>
        <p:spPr>
          <a:xfrm>
            <a:off x="6272213" y="2795588"/>
            <a:ext cx="938212" cy="71913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6249988" y="5200650"/>
            <a:ext cx="960437" cy="72072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6272213" y="4408488"/>
            <a:ext cx="963612" cy="72072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5"/>
          <a:srcRect r="5375"/>
          <a:stretch/>
        </p:blipFill>
        <p:spPr>
          <a:xfrm>
            <a:off x="6272213" y="3616325"/>
            <a:ext cx="949325" cy="720725"/>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a:stretch>
            <a:fillRect/>
          </a:stretch>
        </p:blipFill>
        <p:spPr>
          <a:xfrm>
            <a:off x="6272213" y="2003425"/>
            <a:ext cx="938212" cy="719138"/>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1238250" y="2132013"/>
            <a:ext cx="4440238" cy="461962"/>
          </a:xfrm>
          <a:prstGeom prst="rect">
            <a:avLst/>
          </a:prstGeom>
          <a:solidFill>
            <a:schemeClr val="accent1">
              <a:lumMod val="20000"/>
              <a:lumOff val="80000"/>
            </a:schemeClr>
          </a:solidFill>
          <a:ln w="3175"/>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600"/>
              </a:spcAft>
              <a:defRPr/>
            </a:pPr>
            <a:r>
              <a:rPr lang="en-US" sz="2400" dirty="0"/>
              <a:t>Blue energy</a:t>
            </a:r>
          </a:p>
        </p:txBody>
      </p:sp>
      <p:sp>
        <p:nvSpPr>
          <p:cNvPr id="13" name="Rectangle 12"/>
          <p:cNvSpPr/>
          <p:nvPr/>
        </p:nvSpPr>
        <p:spPr>
          <a:xfrm>
            <a:off x="1252538" y="2924175"/>
            <a:ext cx="4425950" cy="461963"/>
          </a:xfrm>
          <a:prstGeom prst="rect">
            <a:avLst/>
          </a:prstGeom>
          <a:solidFill>
            <a:schemeClr val="accent1">
              <a:lumMod val="20000"/>
              <a:lumOff val="80000"/>
            </a:schemeClr>
          </a:solidFill>
          <a:ln w="3175"/>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600"/>
              </a:spcAft>
              <a:defRPr/>
            </a:pPr>
            <a:r>
              <a:rPr lang="en-US" sz="2400" dirty="0"/>
              <a:t>Aquaculture</a:t>
            </a:r>
          </a:p>
        </p:txBody>
      </p:sp>
      <p:sp>
        <p:nvSpPr>
          <p:cNvPr id="14" name="Rectangle 13"/>
          <p:cNvSpPr/>
          <p:nvPr/>
        </p:nvSpPr>
        <p:spPr>
          <a:xfrm>
            <a:off x="1231900" y="4508500"/>
            <a:ext cx="4446588" cy="461963"/>
          </a:xfrm>
          <a:prstGeom prst="rect">
            <a:avLst/>
          </a:prstGeom>
          <a:solidFill>
            <a:schemeClr val="accent1">
              <a:lumMod val="20000"/>
              <a:lumOff val="80000"/>
            </a:schemeClr>
          </a:solidFill>
          <a:ln w="3175"/>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600"/>
              </a:spcAft>
              <a:defRPr/>
            </a:pPr>
            <a:r>
              <a:rPr lang="en-US" sz="2400" dirty="0"/>
              <a:t>Maritime tourism</a:t>
            </a:r>
          </a:p>
        </p:txBody>
      </p:sp>
      <p:sp>
        <p:nvSpPr>
          <p:cNvPr id="15" name="Rectangle 14"/>
          <p:cNvSpPr/>
          <p:nvPr/>
        </p:nvSpPr>
        <p:spPr>
          <a:xfrm>
            <a:off x="1238250" y="3716338"/>
            <a:ext cx="4440238" cy="461962"/>
          </a:xfrm>
          <a:prstGeom prst="rect">
            <a:avLst/>
          </a:prstGeom>
          <a:solidFill>
            <a:schemeClr val="accent1">
              <a:lumMod val="20000"/>
              <a:lumOff val="80000"/>
            </a:schemeClr>
          </a:solidFill>
          <a:ln w="3175"/>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600"/>
              </a:spcAft>
              <a:defRPr/>
            </a:pPr>
            <a:r>
              <a:rPr lang="en-US" sz="2400" dirty="0" smtClean="0"/>
              <a:t>Raw Materials</a:t>
            </a:r>
            <a:endParaRPr lang="en-US" sz="2400" dirty="0"/>
          </a:p>
        </p:txBody>
      </p:sp>
      <p:sp>
        <p:nvSpPr>
          <p:cNvPr id="16" name="Rectangle 15"/>
          <p:cNvSpPr/>
          <p:nvPr/>
        </p:nvSpPr>
        <p:spPr>
          <a:xfrm>
            <a:off x="1252538" y="5300663"/>
            <a:ext cx="4425950" cy="461962"/>
          </a:xfrm>
          <a:prstGeom prst="rect">
            <a:avLst/>
          </a:prstGeom>
          <a:solidFill>
            <a:schemeClr val="accent1">
              <a:lumMod val="20000"/>
              <a:lumOff val="80000"/>
            </a:schemeClr>
          </a:solidFill>
          <a:ln w="3175"/>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600"/>
              </a:spcAft>
              <a:defRPr/>
            </a:pPr>
            <a:r>
              <a:rPr lang="en-US" sz="2400" dirty="0"/>
              <a:t>Marine biotechnology</a:t>
            </a:r>
          </a:p>
        </p:txBody>
      </p:sp>
      <p:sp>
        <p:nvSpPr>
          <p:cNvPr id="17" name="Rectangle 15"/>
          <p:cNvSpPr>
            <a:spLocks noChangeArrowheads="1"/>
          </p:cNvSpPr>
          <p:nvPr/>
        </p:nvSpPr>
        <p:spPr bwMode="auto">
          <a:xfrm>
            <a:off x="383382" y="6305549"/>
            <a:ext cx="61642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1200"/>
              </a:spcAft>
            </a:pPr>
            <a:r>
              <a:rPr lang="en-IE" altLang="en-US" sz="1100" dirty="0"/>
              <a:t>(EC COM(2012)494 final) - </a:t>
            </a:r>
            <a:r>
              <a:rPr lang="en-US" altLang="en-US" sz="1100" dirty="0"/>
              <a:t>(maritime component of the Europe 2020 strategy)</a:t>
            </a:r>
          </a:p>
        </p:txBody>
      </p:sp>
      <p:pic>
        <p:nvPicPr>
          <p:cNvPr id="18"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39975" y="220534"/>
            <a:ext cx="1079828" cy="143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14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Marine Institute - Participation in EU Programmes</a:t>
            </a:r>
            <a:endParaRPr lang="en-IE" dirty="0"/>
          </a:p>
        </p:txBody>
      </p:sp>
      <p:sp>
        <p:nvSpPr>
          <p:cNvPr id="3" name="Content Placeholder 2"/>
          <p:cNvSpPr>
            <a:spLocks noGrp="1"/>
          </p:cNvSpPr>
          <p:nvPr>
            <p:ph idx="1"/>
          </p:nvPr>
        </p:nvSpPr>
        <p:spPr>
          <a:xfrm>
            <a:off x="363682" y="2600697"/>
            <a:ext cx="8246918" cy="2964081"/>
          </a:xfrm>
        </p:spPr>
        <p:txBody>
          <a:bodyPr>
            <a:noAutofit/>
          </a:bodyPr>
          <a:lstStyle/>
          <a:p>
            <a:pPr>
              <a:lnSpc>
                <a:spcPct val="120000"/>
              </a:lnSpc>
              <a:spcAft>
                <a:spcPts val="1200"/>
              </a:spcAft>
            </a:pPr>
            <a:r>
              <a:rPr lang="en-IE" sz="1600" dirty="0" smtClean="0"/>
              <a:t>In the period 2010-17 MI staff have participated in over 65 EU funded projects </a:t>
            </a:r>
          </a:p>
          <a:p>
            <a:pPr>
              <a:lnSpc>
                <a:spcPct val="120000"/>
              </a:lnSpc>
              <a:spcAft>
                <a:spcPts val="1200"/>
              </a:spcAft>
            </a:pPr>
            <a:r>
              <a:rPr lang="en-IE" sz="1600" dirty="0" smtClean="0"/>
              <a:t>Through project participation</a:t>
            </a:r>
            <a:r>
              <a:rPr lang="en-IE" sz="1600" dirty="0"/>
              <a:t>, Ireland is represented in EU-wide Networks of </a:t>
            </a:r>
            <a:r>
              <a:rPr lang="en-IE" sz="1600" dirty="0" smtClean="0"/>
              <a:t>Excellence &amp; adds to our national  ‘knowledge bank’</a:t>
            </a:r>
          </a:p>
          <a:p>
            <a:pPr>
              <a:lnSpc>
                <a:spcPct val="120000"/>
              </a:lnSpc>
              <a:spcAft>
                <a:spcPts val="1200"/>
              </a:spcAft>
            </a:pPr>
            <a:r>
              <a:rPr lang="en-IE" sz="1600" dirty="0" smtClean="0"/>
              <a:t>Participation provides </a:t>
            </a:r>
            <a:r>
              <a:rPr lang="en-IE" sz="1600" dirty="0" smtClean="0"/>
              <a:t>the opportunity to engage with EU colleagues to share &amp; exchange knowledge/techniques /protocols /best practice/standards</a:t>
            </a:r>
          </a:p>
          <a:p>
            <a:pPr>
              <a:lnSpc>
                <a:spcPct val="120000"/>
              </a:lnSpc>
            </a:pPr>
            <a:r>
              <a:rPr lang="en-IE" sz="1600" dirty="0" smtClean="0"/>
              <a:t>Projects engaged in are always complimentary to our statutory role as a national </a:t>
            </a:r>
            <a:r>
              <a:rPr lang="en-IE" sz="1600" dirty="0"/>
              <a:t>m</a:t>
            </a:r>
            <a:r>
              <a:rPr lang="en-IE" sz="1600" dirty="0" smtClean="0"/>
              <a:t>arine agency</a:t>
            </a:r>
          </a:p>
        </p:txBody>
      </p:sp>
    </p:spTree>
    <p:extLst>
      <p:ext uri="{BB962C8B-B14F-4D97-AF65-F5344CB8AC3E}">
        <p14:creationId xmlns:p14="http://schemas.microsoft.com/office/powerpoint/2010/main" val="1539886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2" name="Rectangle 4"/>
          <p:cNvSpPr>
            <a:spLocks noGrp="1" noChangeArrowheads="1"/>
          </p:cNvSpPr>
          <p:nvPr>
            <p:ph type="body" idx="1"/>
          </p:nvPr>
        </p:nvSpPr>
        <p:spPr>
          <a:xfrm>
            <a:off x="692728" y="2670464"/>
            <a:ext cx="7772400" cy="3276600"/>
          </a:xfrm>
        </p:spPr>
        <p:txBody>
          <a:bodyPr/>
          <a:lstStyle/>
          <a:p>
            <a:pPr>
              <a:buFont typeface="Wingdings" pitchFamily="2" charset="2"/>
              <a:buNone/>
            </a:pPr>
            <a:r>
              <a:rPr lang="en-IE" dirty="0">
                <a:latin typeface="Calibri" panose="020F0502020204030204" pitchFamily="34" charset="0"/>
              </a:rPr>
              <a:t> </a:t>
            </a:r>
            <a:r>
              <a:rPr lang="en-IE" dirty="0" smtClean="0">
                <a:latin typeface="Calibri" panose="020F0502020204030204" pitchFamily="34" charset="0"/>
              </a:rPr>
              <a:t>  “to </a:t>
            </a:r>
            <a:r>
              <a:rPr lang="en-IE" dirty="0">
                <a:latin typeface="Calibri" panose="020F0502020204030204" pitchFamily="34" charset="0"/>
              </a:rPr>
              <a:t>undertake, to co-ordinate, to promote and to assist in marine research and development and to provide such services related to marine research and development, that in the opinion of the Institute will promote economic development and create employment and protect the marine </a:t>
            </a:r>
            <a:r>
              <a:rPr lang="en-IE" dirty="0" smtClean="0">
                <a:latin typeface="Calibri" panose="020F0502020204030204" pitchFamily="34" charset="0"/>
              </a:rPr>
              <a:t>environment” </a:t>
            </a:r>
            <a:endParaRPr lang="en-IE" dirty="0">
              <a:latin typeface="Calibri" panose="020F0502020204030204" pitchFamily="34" charset="0"/>
            </a:endParaRPr>
          </a:p>
          <a:p>
            <a:pPr>
              <a:buFont typeface="Wingdings" pitchFamily="2" charset="2"/>
              <a:buNone/>
            </a:pPr>
            <a:endParaRPr lang="en-GB" sz="1800" dirty="0"/>
          </a:p>
          <a:p>
            <a:endParaRPr lang="en-IE" sz="800" dirty="0"/>
          </a:p>
          <a:p>
            <a:endParaRPr lang="en-GB" sz="800" dirty="0"/>
          </a:p>
          <a:p>
            <a:endParaRPr lang="en-GB" dirty="0"/>
          </a:p>
        </p:txBody>
      </p:sp>
      <p:sp>
        <p:nvSpPr>
          <p:cNvPr id="324613" name="Rectangle 5"/>
          <p:cNvSpPr>
            <a:spLocks noChangeArrowheads="1"/>
          </p:cNvSpPr>
          <p:nvPr/>
        </p:nvSpPr>
        <p:spPr bwMode="auto">
          <a:xfrm>
            <a:off x="4648200" y="4308764"/>
            <a:ext cx="3222613" cy="400110"/>
          </a:xfrm>
          <a:prstGeom prst="rect">
            <a:avLst/>
          </a:prstGeom>
          <a:noFill/>
          <a:ln w="9525">
            <a:noFill/>
            <a:miter lim="800000"/>
            <a:headEnd/>
            <a:tailEnd/>
          </a:ln>
          <a:effectLst/>
        </p:spPr>
        <p:txBody>
          <a:bodyPr wrap="none">
            <a:spAutoFit/>
          </a:bodyPr>
          <a:lstStyle/>
          <a:p>
            <a:pPr algn="l"/>
            <a:r>
              <a:rPr lang="en-IE" sz="2000" dirty="0" smtClean="0">
                <a:solidFill>
                  <a:schemeClr val="tx2"/>
                </a:solidFill>
                <a:latin typeface="Arial" panose="020B0604020202020204" pitchFamily="34" charset="0"/>
                <a:cs typeface="Arial" panose="020B0604020202020204" pitchFamily="34" charset="0"/>
              </a:rPr>
              <a:t>~ Marine </a:t>
            </a:r>
            <a:r>
              <a:rPr lang="en-IE" sz="2000" dirty="0">
                <a:solidFill>
                  <a:schemeClr val="tx2"/>
                </a:solidFill>
                <a:latin typeface="Arial" panose="020B0604020202020204" pitchFamily="34" charset="0"/>
                <a:cs typeface="Arial" panose="020B0604020202020204" pitchFamily="34" charset="0"/>
              </a:rPr>
              <a:t>Institute Act 1991</a:t>
            </a:r>
            <a:endParaRPr lang="en-GB" sz="2000" dirty="0">
              <a:solidFill>
                <a:schemeClr val="tx2"/>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IE" dirty="0" smtClean="0"/>
              <a:t>Marine Institute</a:t>
            </a:r>
            <a:endParaRPr lang="en-I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67940"/>
            <a:ext cx="7772400" cy="3276600"/>
          </a:xfrm>
        </p:spPr>
        <p:txBody>
          <a:bodyPr/>
          <a:lstStyle/>
          <a:p>
            <a:pPr>
              <a:lnSpc>
                <a:spcPct val="120000"/>
              </a:lnSpc>
            </a:pPr>
            <a:r>
              <a:rPr lang="en-IE" sz="1600" dirty="0"/>
              <a:t>Currently active in over 30 EU funded projects: </a:t>
            </a:r>
          </a:p>
          <a:p>
            <a:pPr lvl="1">
              <a:lnSpc>
                <a:spcPct val="120000"/>
              </a:lnSpc>
            </a:pPr>
            <a:r>
              <a:rPr lang="en-IE" sz="1600" dirty="0"/>
              <a:t>40% </a:t>
            </a:r>
            <a:r>
              <a:rPr lang="en-IE" sz="1600" dirty="0" smtClean="0"/>
              <a:t>Horizon 2020</a:t>
            </a:r>
            <a:endParaRPr lang="en-IE" sz="1600" dirty="0"/>
          </a:p>
          <a:p>
            <a:pPr lvl="1">
              <a:lnSpc>
                <a:spcPct val="120000"/>
              </a:lnSpc>
            </a:pPr>
            <a:r>
              <a:rPr lang="en-IE" sz="1600" dirty="0"/>
              <a:t>33% </a:t>
            </a:r>
            <a:r>
              <a:rPr lang="en-IE" sz="1600" dirty="0" err="1"/>
              <a:t>Interreg</a:t>
            </a:r>
            <a:r>
              <a:rPr lang="en-IE" sz="1600" dirty="0"/>
              <a:t> (</a:t>
            </a:r>
            <a:r>
              <a:rPr lang="en-IE" sz="1600" i="1" dirty="0"/>
              <a:t>mainly Atlantic Area</a:t>
            </a:r>
            <a:r>
              <a:rPr lang="en-IE" sz="1600" dirty="0"/>
              <a:t>)</a:t>
            </a:r>
          </a:p>
          <a:p>
            <a:pPr lvl="1">
              <a:lnSpc>
                <a:spcPct val="120000"/>
              </a:lnSpc>
            </a:pPr>
            <a:r>
              <a:rPr lang="en-IE" sz="1600" dirty="0"/>
              <a:t>10% FP7</a:t>
            </a:r>
          </a:p>
          <a:p>
            <a:pPr lvl="1">
              <a:lnSpc>
                <a:spcPct val="120000"/>
              </a:lnSpc>
            </a:pPr>
            <a:r>
              <a:rPr lang="en-IE" sz="1600" dirty="0"/>
              <a:t>7% EPA JPI Water &amp; JPI Ocean</a:t>
            </a:r>
          </a:p>
          <a:p>
            <a:pPr lvl="1">
              <a:lnSpc>
                <a:spcPct val="120000"/>
              </a:lnSpc>
            </a:pPr>
            <a:r>
              <a:rPr lang="en-IE" sz="1600" dirty="0"/>
              <a:t>6% DAFM FIRM (EMFF)</a:t>
            </a:r>
          </a:p>
          <a:p>
            <a:pPr lvl="1">
              <a:lnSpc>
                <a:spcPct val="120000"/>
              </a:lnSpc>
            </a:pPr>
            <a:r>
              <a:rPr lang="en-IE" sz="1600" dirty="0"/>
              <a:t>4% EASME tenders</a:t>
            </a:r>
          </a:p>
          <a:p>
            <a:pPr>
              <a:lnSpc>
                <a:spcPct val="120000"/>
              </a:lnSpc>
            </a:pPr>
            <a:endParaRPr lang="en-IE" sz="1600" dirty="0" smtClean="0"/>
          </a:p>
          <a:p>
            <a:pPr>
              <a:lnSpc>
                <a:spcPct val="120000"/>
              </a:lnSpc>
            </a:pPr>
            <a:r>
              <a:rPr lang="en-IE" sz="1600" dirty="0" smtClean="0"/>
              <a:t>Further </a:t>
            </a:r>
            <a:r>
              <a:rPr lang="en-IE" sz="1600" dirty="0"/>
              <a:t>10 proposals in </a:t>
            </a:r>
            <a:r>
              <a:rPr lang="en-IE" sz="1600" dirty="0" smtClean="0"/>
              <a:t>development</a:t>
            </a:r>
            <a:endParaRPr lang="en-IE" sz="1600" dirty="0"/>
          </a:p>
        </p:txBody>
      </p:sp>
      <p:sp>
        <p:nvSpPr>
          <p:cNvPr id="5" name="Title 1"/>
          <p:cNvSpPr>
            <a:spLocks noGrp="1"/>
          </p:cNvSpPr>
          <p:nvPr>
            <p:ph type="title"/>
          </p:nvPr>
        </p:nvSpPr>
        <p:spPr>
          <a:xfrm>
            <a:off x="838200" y="1320229"/>
            <a:ext cx="7772400" cy="609600"/>
          </a:xfrm>
        </p:spPr>
        <p:txBody>
          <a:bodyPr/>
          <a:lstStyle/>
          <a:p>
            <a:r>
              <a:rPr lang="en-IE" dirty="0" smtClean="0"/>
              <a:t>Marine Institute - Participation in EU Programmes, </a:t>
            </a:r>
            <a:r>
              <a:rPr lang="en-IE" dirty="0" err="1" smtClean="0"/>
              <a:t>cont</a:t>
            </a:r>
            <a:r>
              <a:rPr lang="en-IE" dirty="0" smtClean="0"/>
              <a:t>/d..</a:t>
            </a:r>
            <a:endParaRPr lang="en-IE" dirty="0"/>
          </a:p>
        </p:txBody>
      </p:sp>
    </p:spTree>
    <p:extLst>
      <p:ext uri="{BB962C8B-B14F-4D97-AF65-F5344CB8AC3E}">
        <p14:creationId xmlns:p14="http://schemas.microsoft.com/office/powerpoint/2010/main" val="37934316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MI Participation in EU Programmes</a:t>
            </a:r>
          </a:p>
        </p:txBody>
      </p:sp>
      <p:sp>
        <p:nvSpPr>
          <p:cNvPr id="3" name="Content Placeholder 2"/>
          <p:cNvSpPr>
            <a:spLocks noGrp="1"/>
          </p:cNvSpPr>
          <p:nvPr>
            <p:ph idx="1"/>
          </p:nvPr>
        </p:nvSpPr>
        <p:spPr>
          <a:xfrm>
            <a:off x="838200" y="2431473"/>
            <a:ext cx="7772400" cy="3276600"/>
          </a:xfrm>
        </p:spPr>
        <p:txBody>
          <a:bodyPr/>
          <a:lstStyle/>
          <a:p>
            <a:pPr>
              <a:lnSpc>
                <a:spcPct val="120000"/>
              </a:lnSpc>
            </a:pPr>
            <a:r>
              <a:rPr lang="en-IE" sz="1600" dirty="0"/>
              <a:t>Disciplines represented:</a:t>
            </a:r>
          </a:p>
          <a:p>
            <a:pPr marL="0" indent="0">
              <a:lnSpc>
                <a:spcPct val="120000"/>
              </a:lnSpc>
              <a:buNone/>
            </a:pPr>
            <a:r>
              <a:rPr lang="en-IE" sz="1600" dirty="0"/>
              <a:t>Climate services/ Oceanographic Modelling/ Ocean Observations / </a:t>
            </a:r>
            <a:r>
              <a:rPr lang="en-IE" sz="1600" dirty="0" smtClean="0"/>
              <a:t>Ocean </a:t>
            </a:r>
            <a:r>
              <a:rPr lang="en-IE" sz="1600" dirty="0"/>
              <a:t>Technology Seabed Mapping/ Vessel Fleet </a:t>
            </a:r>
            <a:r>
              <a:rPr lang="en-IE" sz="1600" dirty="0" err="1"/>
              <a:t>Mgmt</a:t>
            </a:r>
            <a:r>
              <a:rPr lang="en-IE" sz="1600" dirty="0"/>
              <a:t> / </a:t>
            </a:r>
            <a:r>
              <a:rPr lang="en-IE" sz="1600" dirty="0" smtClean="0"/>
              <a:t>Data </a:t>
            </a:r>
            <a:r>
              <a:rPr lang="en-IE" sz="1600" dirty="0"/>
              <a:t>Management / Fisheries / Catchment </a:t>
            </a:r>
            <a:r>
              <a:rPr lang="en-IE" sz="1600" dirty="0" err="1"/>
              <a:t>Mgmt</a:t>
            </a:r>
            <a:r>
              <a:rPr lang="en-IE" sz="1600" dirty="0"/>
              <a:t> / Aquaculture/ Chemistry / </a:t>
            </a:r>
            <a:r>
              <a:rPr lang="en-IE" sz="1600" dirty="0" err="1"/>
              <a:t>Biotoxins</a:t>
            </a:r>
            <a:r>
              <a:rPr lang="en-IE" sz="1600" dirty="0"/>
              <a:t> / Fish Disease / Water Quality / </a:t>
            </a:r>
            <a:r>
              <a:rPr lang="en-IE" sz="1600" dirty="0" smtClean="0"/>
              <a:t>Marine </a:t>
            </a:r>
            <a:r>
              <a:rPr lang="en-IE" sz="1600" dirty="0"/>
              <a:t>Biotechnology /  Ports &amp; Shipping / Water Quality / </a:t>
            </a:r>
            <a:r>
              <a:rPr lang="en-IE" sz="1600" dirty="0" smtClean="0"/>
              <a:t>Pollution </a:t>
            </a:r>
            <a:r>
              <a:rPr lang="en-IE" sz="1600" dirty="0"/>
              <a:t>Modelling &amp; </a:t>
            </a:r>
            <a:r>
              <a:rPr lang="en-IE" sz="1600" dirty="0" err="1"/>
              <a:t>Mgmt</a:t>
            </a:r>
            <a:r>
              <a:rPr lang="en-IE" sz="1600" dirty="0"/>
              <a:t>/ Marine Spatial Planning</a:t>
            </a:r>
          </a:p>
          <a:p>
            <a:pPr>
              <a:lnSpc>
                <a:spcPct val="120000"/>
              </a:lnSpc>
            </a:pPr>
            <a:r>
              <a:rPr lang="en-IE" sz="1600" dirty="0"/>
              <a:t>Leading AORA H2020 Project</a:t>
            </a:r>
          </a:p>
          <a:p>
            <a:pPr>
              <a:lnSpc>
                <a:spcPct val="120000"/>
              </a:lnSpc>
            </a:pPr>
            <a:r>
              <a:rPr lang="en-IE" sz="1600" dirty="0"/>
              <a:t>Irish National Contact Point for Atlantic Action Plan</a:t>
            </a:r>
          </a:p>
          <a:p>
            <a:endParaRPr lang="en-IE" sz="1800" dirty="0"/>
          </a:p>
          <a:p>
            <a:endParaRPr lang="en-IE" sz="1800" dirty="0"/>
          </a:p>
        </p:txBody>
      </p:sp>
    </p:spTree>
    <p:extLst>
      <p:ext uri="{BB962C8B-B14F-4D97-AF65-F5344CB8AC3E}">
        <p14:creationId xmlns:p14="http://schemas.microsoft.com/office/powerpoint/2010/main" val="3502125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Sample of MI FP7 projects (end 2017)</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5628086"/>
              </p:ext>
            </p:extLst>
          </p:nvPr>
        </p:nvGraphicFramePr>
        <p:xfrm>
          <a:off x="436418" y="2037677"/>
          <a:ext cx="8229600" cy="4263112"/>
        </p:xfrm>
        <a:graphic>
          <a:graphicData uri="http://schemas.openxmlformats.org/drawingml/2006/table">
            <a:tbl>
              <a:tblPr firstRow="1" bandRow="1">
                <a:tableStyleId>{5C22544A-7EE6-4342-B048-85BDC9FD1C3A}</a:tableStyleId>
              </a:tblPr>
              <a:tblGrid>
                <a:gridCol w="130648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gridCol w="1121296">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52232">
                <a:tc>
                  <a:txBody>
                    <a:bodyPr/>
                    <a:lstStyle/>
                    <a:p>
                      <a:r>
                        <a:rPr lang="en-IE" sz="1400" dirty="0" smtClean="0">
                          <a:latin typeface="Calibri" panose="020F0502020204030204" pitchFamily="34" charset="0"/>
                        </a:rPr>
                        <a:t>Project</a:t>
                      </a:r>
                      <a:endParaRPr lang="en-IE" sz="1400" dirty="0">
                        <a:latin typeface="Calibri" panose="020F0502020204030204" pitchFamily="34" charset="0"/>
                      </a:endParaRPr>
                    </a:p>
                  </a:txBody>
                  <a:tcPr/>
                </a:tc>
                <a:tc>
                  <a:txBody>
                    <a:bodyPr/>
                    <a:lstStyle/>
                    <a:p>
                      <a:r>
                        <a:rPr lang="en-IE" sz="1400" dirty="0" smtClean="0">
                          <a:latin typeface="Calibri" panose="020F0502020204030204" pitchFamily="34" charset="0"/>
                        </a:rPr>
                        <a:t>Title</a:t>
                      </a:r>
                      <a:endParaRPr lang="en-IE" sz="1400" dirty="0">
                        <a:latin typeface="Calibri" panose="020F0502020204030204" pitchFamily="34" charset="0"/>
                      </a:endParaRPr>
                    </a:p>
                  </a:txBody>
                  <a:tcPr/>
                </a:tc>
                <a:tc>
                  <a:txBody>
                    <a:bodyPr/>
                    <a:lstStyle/>
                    <a:p>
                      <a:pPr algn="ctr"/>
                      <a:r>
                        <a:rPr lang="en-IE" sz="1400" dirty="0" smtClean="0">
                          <a:latin typeface="Calibri" panose="020F0502020204030204" pitchFamily="34" charset="0"/>
                        </a:rPr>
                        <a:t>MI Funding</a:t>
                      </a:r>
                      <a:endParaRPr lang="en-IE" sz="1400" dirty="0">
                        <a:latin typeface="Calibri" panose="020F0502020204030204" pitchFamily="34" charset="0"/>
                      </a:endParaRPr>
                    </a:p>
                  </a:txBody>
                  <a:tcPr/>
                </a:tc>
                <a:tc>
                  <a:txBody>
                    <a:bodyPr/>
                    <a:lstStyle/>
                    <a:p>
                      <a:r>
                        <a:rPr lang="en-IE" sz="1400" dirty="0" smtClean="0">
                          <a:latin typeface="Calibri" panose="020F0502020204030204" pitchFamily="34" charset="0"/>
                        </a:rPr>
                        <a:t>Funding Instrument</a:t>
                      </a:r>
                      <a:endParaRPr lang="en-IE" sz="1400" dirty="0">
                        <a:latin typeface="Calibri" panose="020F0502020204030204" pitchFamily="34" charset="0"/>
                      </a:endParaRPr>
                    </a:p>
                  </a:txBody>
                  <a:tcPr/>
                </a:tc>
                <a:extLst>
                  <a:ext uri="{0D108BD9-81ED-4DB2-BD59-A6C34878D82A}">
                    <a16:rowId xmlns:a16="http://schemas.microsoft.com/office/drawing/2014/main" val="10000"/>
                  </a:ext>
                </a:extLst>
              </a:tr>
              <a:tr h="1006377">
                <a:tc>
                  <a:txBody>
                    <a:bodyPr/>
                    <a:lstStyle/>
                    <a:p>
                      <a:endParaRPr lang="en-IE" sz="1600" dirty="0">
                        <a:latin typeface="Calibri" panose="020F0502020204030204" pitchFamily="34" charset="0"/>
                      </a:endParaRPr>
                    </a:p>
                  </a:txBody>
                  <a:tcPr/>
                </a:tc>
                <a:tc>
                  <a:txBody>
                    <a:bodyPr/>
                    <a:lstStyle/>
                    <a:p>
                      <a:r>
                        <a:rPr lang="en-IE" sz="1600" dirty="0" smtClean="0">
                          <a:latin typeface="Calibri" panose="020F0502020204030204" pitchFamily="34" charset="0"/>
                        </a:rPr>
                        <a:t>Strengthening</a:t>
                      </a:r>
                      <a:r>
                        <a:rPr lang="en-IE" sz="1600" baseline="0" dirty="0" smtClean="0">
                          <a:latin typeface="Calibri" panose="020F0502020204030204" pitchFamily="34" charset="0"/>
                        </a:rPr>
                        <a:t> cooperation in European research on sustainable exploitation of marine resources in the seafood chain- ERA NET</a:t>
                      </a:r>
                      <a:endParaRPr lang="en-IE" sz="1600" dirty="0" smtClean="0">
                        <a:latin typeface="Calibri" panose="020F0502020204030204" pitchFamily="34" charset="0"/>
                      </a:endParaRPr>
                    </a:p>
                  </a:txBody>
                  <a:tcPr/>
                </a:tc>
                <a:tc>
                  <a:txBody>
                    <a:bodyPr/>
                    <a:lstStyle/>
                    <a:p>
                      <a:pPr algn="ctr"/>
                      <a:r>
                        <a:rPr lang="en-IE" sz="1600" dirty="0" smtClean="0">
                          <a:latin typeface="Calibri" panose="020F0502020204030204" pitchFamily="34" charset="0"/>
                        </a:rPr>
                        <a:t>€20K</a:t>
                      </a:r>
                      <a:endParaRPr lang="en-IE" sz="1600" dirty="0">
                        <a:latin typeface="Calibri" panose="020F0502020204030204" pitchFamily="34" charset="0"/>
                      </a:endParaRPr>
                    </a:p>
                  </a:txBody>
                  <a:tcPr/>
                </a:tc>
                <a:tc>
                  <a:txBody>
                    <a:bodyPr/>
                    <a:lstStyle/>
                    <a:p>
                      <a:r>
                        <a:rPr lang="en-IE" sz="1600" dirty="0" smtClean="0">
                          <a:latin typeface="Calibri" panose="020F0502020204030204" pitchFamily="34" charset="0"/>
                        </a:rPr>
                        <a:t>FP7-ERANET-2012-RTD</a:t>
                      </a:r>
                      <a:endParaRPr lang="en-IE" sz="1600" dirty="0">
                        <a:latin typeface="Calibri" panose="020F0502020204030204" pitchFamily="34" charset="0"/>
                      </a:endParaRPr>
                    </a:p>
                  </a:txBody>
                  <a:tcPr/>
                </a:tc>
                <a:extLst>
                  <a:ext uri="{0D108BD9-81ED-4DB2-BD59-A6C34878D82A}">
                    <a16:rowId xmlns:a16="http://schemas.microsoft.com/office/drawing/2014/main" val="10001"/>
                  </a:ext>
                </a:extLst>
              </a:tr>
              <a:tr h="776348">
                <a:tc>
                  <a:txBody>
                    <a:bodyPr/>
                    <a:lstStyle/>
                    <a:p>
                      <a:endParaRPr lang="en-IE" sz="1600" dirty="0">
                        <a:latin typeface="Calibri" panose="020F0502020204030204" pitchFamily="34" charset="0"/>
                      </a:endParaRPr>
                    </a:p>
                  </a:txBody>
                  <a:tcPr/>
                </a:tc>
                <a:tc>
                  <a:txBody>
                    <a:bodyPr/>
                    <a:lstStyle/>
                    <a:p>
                      <a:r>
                        <a:rPr lang="en-IE" sz="1600" dirty="0" smtClean="0">
                          <a:latin typeface="Calibri" panose="020F0502020204030204" pitchFamily="34" charset="0"/>
                        </a:rPr>
                        <a:t>New operational</a:t>
                      </a:r>
                      <a:r>
                        <a:rPr lang="en-IE" sz="1600" baseline="0" dirty="0" smtClean="0">
                          <a:latin typeface="Calibri" panose="020F0502020204030204" pitchFamily="34" charset="0"/>
                        </a:rPr>
                        <a:t> steps towards an alliance of European research fleets</a:t>
                      </a:r>
                      <a:endParaRPr lang="en-IE" sz="1600" dirty="0">
                        <a:latin typeface="Calibri" panose="020F0502020204030204" pitchFamily="34" charset="0"/>
                      </a:endParaRPr>
                    </a:p>
                  </a:txBody>
                  <a:tcPr/>
                </a:tc>
                <a:tc>
                  <a:txBody>
                    <a:bodyPr/>
                    <a:lstStyle/>
                    <a:p>
                      <a:pPr algn="ctr"/>
                      <a:r>
                        <a:rPr lang="en-IE" sz="1600" dirty="0" smtClean="0">
                          <a:latin typeface="Calibri" panose="020F0502020204030204" pitchFamily="34" charset="0"/>
                        </a:rPr>
                        <a:t>€465K</a:t>
                      </a:r>
                      <a:endParaRPr lang="en-IE" sz="1600" dirty="0">
                        <a:latin typeface="Calibri" panose="020F0502020204030204" pitchFamily="34" charset="0"/>
                      </a:endParaRPr>
                    </a:p>
                  </a:txBody>
                  <a:tcPr/>
                </a:tc>
                <a:tc>
                  <a:txBody>
                    <a:bodyPr/>
                    <a:lstStyle/>
                    <a:p>
                      <a:r>
                        <a:rPr lang="en-IE" sz="1600" dirty="0" smtClean="0">
                          <a:latin typeface="Calibri" panose="020F0502020204030204" pitchFamily="34" charset="0"/>
                        </a:rPr>
                        <a:t>FP7-INFRASTRUCTURES-2012-1</a:t>
                      </a:r>
                      <a:endParaRPr lang="en-IE" sz="1600" dirty="0">
                        <a:latin typeface="Calibri" panose="020F0502020204030204" pitchFamily="34" charset="0"/>
                      </a:endParaRPr>
                    </a:p>
                  </a:txBody>
                  <a:tcPr/>
                </a:tc>
                <a:extLst>
                  <a:ext uri="{0D108BD9-81ED-4DB2-BD59-A6C34878D82A}">
                    <a16:rowId xmlns:a16="http://schemas.microsoft.com/office/drawing/2014/main" val="10002"/>
                  </a:ext>
                </a:extLst>
              </a:tr>
              <a:tr h="776348">
                <a:tc>
                  <a:txBody>
                    <a:bodyPr/>
                    <a:lstStyle/>
                    <a:p>
                      <a:endParaRPr lang="en-IE" sz="1600" dirty="0">
                        <a:latin typeface="Calibri" panose="020F0502020204030204" pitchFamily="34" charset="0"/>
                      </a:endParaRPr>
                    </a:p>
                  </a:txBody>
                  <a:tcPr/>
                </a:tc>
                <a:tc>
                  <a:txBody>
                    <a:bodyPr/>
                    <a:lstStyle/>
                    <a:p>
                      <a:r>
                        <a:rPr lang="en-IE" sz="1600" dirty="0" smtClean="0">
                          <a:latin typeface="Calibri" panose="020F0502020204030204" pitchFamily="34" charset="0"/>
                        </a:rPr>
                        <a:t>Fixed</a:t>
                      </a:r>
                      <a:r>
                        <a:rPr lang="en-IE" sz="1600" baseline="0" dirty="0" smtClean="0">
                          <a:latin typeface="Calibri" panose="020F0502020204030204" pitchFamily="34" charset="0"/>
                        </a:rPr>
                        <a:t> Point Open Ocean Observations Network</a:t>
                      </a:r>
                      <a:endParaRPr lang="en-IE" sz="1600" dirty="0">
                        <a:latin typeface="Calibri" panose="020F0502020204030204" pitchFamily="34" charset="0"/>
                      </a:endParaRPr>
                    </a:p>
                  </a:txBody>
                  <a:tcPr/>
                </a:tc>
                <a:tc>
                  <a:txBody>
                    <a:bodyPr/>
                    <a:lstStyle/>
                    <a:p>
                      <a:pPr algn="ctr"/>
                      <a:r>
                        <a:rPr lang="en-IE" sz="1600" dirty="0" smtClean="0">
                          <a:latin typeface="Calibri" panose="020F0502020204030204" pitchFamily="34" charset="0"/>
                        </a:rPr>
                        <a:t>€138K</a:t>
                      </a:r>
                      <a:endParaRPr lang="en-IE" sz="1600" dirty="0">
                        <a:latin typeface="Calibri" panose="020F0502020204030204" pitchFamily="34" charset="0"/>
                      </a:endParaRPr>
                    </a:p>
                  </a:txBody>
                  <a:tcPr/>
                </a:tc>
                <a:tc>
                  <a:txBody>
                    <a:bodyPr/>
                    <a:lstStyle/>
                    <a:p>
                      <a:r>
                        <a:rPr lang="en-IE" sz="1600" dirty="0" smtClean="0">
                          <a:latin typeface="Calibri" panose="020F0502020204030204" pitchFamily="34" charset="0"/>
                        </a:rPr>
                        <a:t>FP7-INFRASTRUCTURES-2012-1</a:t>
                      </a:r>
                      <a:endParaRPr lang="en-IE" sz="1600" dirty="0">
                        <a:latin typeface="Calibri" panose="020F0502020204030204" pitchFamily="34" charset="0"/>
                      </a:endParaRPr>
                    </a:p>
                  </a:txBody>
                  <a:tcPr/>
                </a:tc>
                <a:extLst>
                  <a:ext uri="{0D108BD9-81ED-4DB2-BD59-A6C34878D82A}">
                    <a16:rowId xmlns:a16="http://schemas.microsoft.com/office/drawing/2014/main" val="10003"/>
                  </a:ext>
                </a:extLst>
              </a:tr>
              <a:tr h="551203">
                <a:tc>
                  <a:txBody>
                    <a:bodyPr/>
                    <a:lstStyle/>
                    <a:p>
                      <a:endParaRPr lang="en-IE" sz="1600" dirty="0">
                        <a:latin typeface="Calibri" panose="020F0502020204030204" pitchFamily="34" charset="0"/>
                      </a:endParaRPr>
                    </a:p>
                  </a:txBody>
                  <a:tcPr/>
                </a:tc>
                <a:tc>
                  <a:txBody>
                    <a:bodyPr/>
                    <a:lstStyle/>
                    <a:p>
                      <a:r>
                        <a:rPr lang="en-IE" sz="1600" dirty="0" smtClean="0">
                          <a:latin typeface="Calibri" panose="020F0502020204030204" pitchFamily="34" charset="0"/>
                        </a:rPr>
                        <a:t>Benthic</a:t>
                      </a:r>
                      <a:r>
                        <a:rPr lang="en-IE" sz="1600" baseline="0" dirty="0" smtClean="0">
                          <a:latin typeface="Calibri" panose="020F0502020204030204" pitchFamily="34" charset="0"/>
                        </a:rPr>
                        <a:t> ecosystem fisheries Impact Study</a:t>
                      </a:r>
                      <a:endParaRPr lang="en-IE" sz="1600" dirty="0">
                        <a:latin typeface="Calibri" panose="020F0502020204030204" pitchFamily="34" charset="0"/>
                      </a:endParaRPr>
                    </a:p>
                  </a:txBody>
                  <a:tcPr/>
                </a:tc>
                <a:tc>
                  <a:txBody>
                    <a:bodyPr/>
                    <a:lstStyle/>
                    <a:p>
                      <a:pPr algn="ctr"/>
                      <a:r>
                        <a:rPr lang="en-IE" sz="1600" dirty="0" smtClean="0">
                          <a:latin typeface="Calibri" panose="020F0502020204030204" pitchFamily="34" charset="0"/>
                        </a:rPr>
                        <a:t>€158K</a:t>
                      </a:r>
                      <a:endParaRPr lang="en-IE" sz="1600" dirty="0">
                        <a:latin typeface="Calibri" panose="020F0502020204030204" pitchFamily="34" charset="0"/>
                      </a:endParaRPr>
                    </a:p>
                  </a:txBody>
                  <a:tcPr/>
                </a:tc>
                <a:tc>
                  <a:txBody>
                    <a:bodyPr/>
                    <a:lstStyle/>
                    <a:p>
                      <a:r>
                        <a:rPr lang="en-IE" sz="1600" dirty="0" smtClean="0">
                          <a:latin typeface="Calibri" panose="020F0502020204030204" pitchFamily="34" charset="0"/>
                        </a:rPr>
                        <a:t>FP7-KBBE-2012-6</a:t>
                      </a:r>
                      <a:endParaRPr lang="en-IE" sz="1600" dirty="0">
                        <a:latin typeface="Calibri" panose="020F0502020204030204" pitchFamily="34" charset="0"/>
                      </a:endParaRPr>
                    </a:p>
                  </a:txBody>
                  <a:tcPr/>
                </a:tc>
                <a:extLst>
                  <a:ext uri="{0D108BD9-81ED-4DB2-BD59-A6C34878D82A}">
                    <a16:rowId xmlns:a16="http://schemas.microsoft.com/office/drawing/2014/main" val="10004"/>
                  </a:ext>
                </a:extLst>
              </a:tr>
              <a:tr h="646957">
                <a:tc>
                  <a:txBody>
                    <a:bodyPr/>
                    <a:lstStyle/>
                    <a:p>
                      <a:endParaRPr lang="en-IE" sz="1600" dirty="0">
                        <a:latin typeface="Calibri" panose="020F0502020204030204" pitchFamily="34" charset="0"/>
                      </a:endParaRPr>
                    </a:p>
                  </a:txBody>
                  <a:tcPr/>
                </a:tc>
                <a:tc>
                  <a:txBody>
                    <a:bodyPr/>
                    <a:lstStyle/>
                    <a:p>
                      <a:r>
                        <a:rPr lang="en-IE" sz="1600" dirty="0" smtClean="0">
                          <a:latin typeface="Calibri" panose="020F0502020204030204" pitchFamily="34" charset="0"/>
                        </a:rPr>
                        <a:t>Marine</a:t>
                      </a:r>
                      <a:r>
                        <a:rPr lang="en-IE" sz="1600" baseline="0" dirty="0" smtClean="0">
                          <a:latin typeface="Calibri" panose="020F0502020204030204" pitchFamily="34" charset="0"/>
                        </a:rPr>
                        <a:t> Biotechnology ERA-NET</a:t>
                      </a:r>
                      <a:endParaRPr lang="en-IE" sz="1600" dirty="0">
                        <a:latin typeface="Calibri" panose="020F0502020204030204" pitchFamily="34" charset="0"/>
                      </a:endParaRPr>
                    </a:p>
                  </a:txBody>
                  <a:tcPr/>
                </a:tc>
                <a:tc>
                  <a:txBody>
                    <a:bodyPr/>
                    <a:lstStyle/>
                    <a:p>
                      <a:pPr algn="ctr"/>
                      <a:r>
                        <a:rPr lang="en-IE" sz="1600" dirty="0" smtClean="0">
                          <a:latin typeface="Calibri" panose="020F0502020204030204" pitchFamily="34" charset="0"/>
                        </a:rPr>
                        <a:t>€130K</a:t>
                      </a:r>
                      <a:endParaRPr lang="en-IE" sz="1600" dirty="0">
                        <a:latin typeface="Calibri" panose="020F0502020204030204" pitchFamily="34" charset="0"/>
                      </a:endParaRPr>
                    </a:p>
                  </a:txBody>
                  <a:tcPr/>
                </a:tc>
                <a:tc>
                  <a:txBody>
                    <a:bodyPr/>
                    <a:lstStyle/>
                    <a:p>
                      <a:r>
                        <a:rPr lang="en-IE" sz="1600" dirty="0" smtClean="0">
                          <a:latin typeface="Calibri" panose="020F0502020204030204" pitchFamily="34" charset="0"/>
                        </a:rPr>
                        <a:t>FP7-ERANET-2013-RTD</a:t>
                      </a:r>
                      <a:endParaRPr lang="en-IE" sz="1600" dirty="0">
                        <a:latin typeface="Calibri" panose="020F0502020204030204" pitchFamily="34" charset="0"/>
                      </a:endParaRPr>
                    </a:p>
                  </a:txBody>
                  <a:tcPr/>
                </a:tc>
                <a:extLst>
                  <a:ext uri="{0D108BD9-81ED-4DB2-BD59-A6C34878D82A}">
                    <a16:rowId xmlns:a16="http://schemas.microsoft.com/office/drawing/2014/main" val="10005"/>
                  </a:ext>
                </a:extLst>
              </a:tr>
            </a:tbl>
          </a:graphicData>
        </a:graphic>
      </p:graphicFrame>
      <p:pic>
        <p:nvPicPr>
          <p:cNvPr id="5" name="Picture 4" descr="http://mispint:8080/TeamAreas/euprojects/COFASP/PublishingImages/COFASP%20logo.JPG"/>
          <p:cNvPicPr/>
          <p:nvPr/>
        </p:nvPicPr>
        <p:blipFill>
          <a:blip r:embed="rId2">
            <a:extLst>
              <a:ext uri="{28A0092B-C50C-407E-A947-70E740481C1C}">
                <a14:useLocalDpi xmlns:a14="http://schemas.microsoft.com/office/drawing/2010/main" val="0"/>
              </a:ext>
            </a:extLst>
          </a:blip>
          <a:srcRect/>
          <a:stretch>
            <a:fillRect/>
          </a:stretch>
        </p:blipFill>
        <p:spPr bwMode="auto">
          <a:xfrm>
            <a:off x="745559" y="2582791"/>
            <a:ext cx="683230" cy="692586"/>
          </a:xfrm>
          <a:prstGeom prst="rect">
            <a:avLst/>
          </a:prstGeom>
          <a:noFill/>
          <a:ln>
            <a:noFill/>
          </a:ln>
        </p:spPr>
      </p:pic>
      <p:pic>
        <p:nvPicPr>
          <p:cNvPr id="6" name="Picture 5" descr="http://mispint:8080/TeamAreas/euprojects/EUROFLEETS2/PublishingImages/Identity%20Kit/EUROFLEETS_LOGO_withname-22k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14" y="3563492"/>
            <a:ext cx="1080120" cy="464192"/>
          </a:xfrm>
          <a:prstGeom prst="rect">
            <a:avLst/>
          </a:prstGeom>
          <a:noFill/>
          <a:ln>
            <a:noFill/>
          </a:ln>
        </p:spPr>
      </p:pic>
      <p:pic>
        <p:nvPicPr>
          <p:cNvPr id="7" name="Picture 2" descr="S:\OBEPRIV\RSL\FixO3\COMMUNICATION\logos\final\0040-FixO3-Logo-V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308" y="4408722"/>
            <a:ext cx="927574" cy="5543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mispint:8080/TeamAreas/euprojects/Benthis/Image%20Library/Logos/benthis_logo_1color-blu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463" y="5158363"/>
            <a:ext cx="557633" cy="371539"/>
          </a:xfrm>
          <a:prstGeom prst="rect">
            <a:avLst/>
          </a:prstGeom>
          <a:noFill/>
          <a:ln>
            <a:noFill/>
          </a:ln>
        </p:spPr>
      </p:pic>
      <p:pic>
        <p:nvPicPr>
          <p:cNvPr id="9" name="Picture 8" descr="ERA-MarineBiotech">
            <a:hlinkClick r:id="rId6" tgtFrame="&quot;_blank&quot;"/>
          </p:cNvPr>
          <p:cNvPicPr/>
          <p:nvPr/>
        </p:nvPicPr>
        <p:blipFill rotWithShape="1">
          <a:blip r:embed="rId7" cstate="print">
            <a:extLst>
              <a:ext uri="{28A0092B-C50C-407E-A947-70E740481C1C}">
                <a14:useLocalDpi xmlns:a14="http://schemas.microsoft.com/office/drawing/2010/main" val="0"/>
              </a:ext>
            </a:extLst>
          </a:blip>
          <a:srcRect t="23979" b="27410"/>
          <a:stretch/>
        </p:blipFill>
        <p:spPr bwMode="auto">
          <a:xfrm>
            <a:off x="636308" y="5736492"/>
            <a:ext cx="886010" cy="462753"/>
          </a:xfrm>
          <a:prstGeom prst="rect">
            <a:avLst/>
          </a:prstGeom>
          <a:noFill/>
          <a:ln>
            <a:noFill/>
          </a:ln>
        </p:spPr>
      </p:pic>
    </p:spTree>
    <p:extLst>
      <p:ext uri="{BB962C8B-B14F-4D97-AF65-F5344CB8AC3E}">
        <p14:creationId xmlns:p14="http://schemas.microsoft.com/office/powerpoint/2010/main" val="3414035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Sample MI H2020 projects</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3881342"/>
              </p:ext>
            </p:extLst>
          </p:nvPr>
        </p:nvGraphicFramePr>
        <p:xfrm>
          <a:off x="422563" y="2085456"/>
          <a:ext cx="8229600" cy="3915201"/>
        </p:xfrm>
        <a:graphic>
          <a:graphicData uri="http://schemas.openxmlformats.org/drawingml/2006/table">
            <a:tbl>
              <a:tblPr firstRow="1" bandRow="1">
                <a:tableStyleId>{5C22544A-7EE6-4342-B048-85BDC9FD1C3A}</a:tableStyleId>
              </a:tblPr>
              <a:tblGrid>
                <a:gridCol w="130648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gridCol w="1121296">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7189">
                <a:tc>
                  <a:txBody>
                    <a:bodyPr/>
                    <a:lstStyle/>
                    <a:p>
                      <a:r>
                        <a:rPr lang="en-IE" sz="1400" dirty="0" smtClean="0">
                          <a:latin typeface="Calibri" panose="020F0502020204030204" pitchFamily="34" charset="0"/>
                        </a:rPr>
                        <a:t>Project</a:t>
                      </a:r>
                      <a:endParaRPr lang="en-IE" sz="1400" dirty="0">
                        <a:latin typeface="Calibri" panose="020F0502020204030204" pitchFamily="34" charset="0"/>
                      </a:endParaRPr>
                    </a:p>
                  </a:txBody>
                  <a:tcPr/>
                </a:tc>
                <a:tc>
                  <a:txBody>
                    <a:bodyPr/>
                    <a:lstStyle/>
                    <a:p>
                      <a:r>
                        <a:rPr lang="en-IE" sz="1400" dirty="0" smtClean="0">
                          <a:latin typeface="Calibri" panose="020F0502020204030204" pitchFamily="34" charset="0"/>
                        </a:rPr>
                        <a:t>Title</a:t>
                      </a:r>
                      <a:endParaRPr lang="en-IE" sz="1400" dirty="0">
                        <a:latin typeface="Calibri" panose="020F0502020204030204" pitchFamily="34" charset="0"/>
                      </a:endParaRPr>
                    </a:p>
                  </a:txBody>
                  <a:tcPr/>
                </a:tc>
                <a:tc>
                  <a:txBody>
                    <a:bodyPr/>
                    <a:lstStyle/>
                    <a:p>
                      <a:pPr algn="ctr"/>
                      <a:r>
                        <a:rPr lang="en-IE" sz="1400" dirty="0" smtClean="0">
                          <a:latin typeface="Calibri" panose="020F0502020204030204" pitchFamily="34" charset="0"/>
                        </a:rPr>
                        <a:t>MI Funding</a:t>
                      </a:r>
                      <a:endParaRPr lang="en-IE" sz="1400" dirty="0">
                        <a:latin typeface="Calibri" panose="020F0502020204030204" pitchFamily="34" charset="0"/>
                      </a:endParaRPr>
                    </a:p>
                  </a:txBody>
                  <a:tcPr/>
                </a:tc>
                <a:tc>
                  <a:txBody>
                    <a:bodyPr/>
                    <a:lstStyle/>
                    <a:p>
                      <a:r>
                        <a:rPr lang="en-IE" sz="1400" dirty="0" smtClean="0">
                          <a:latin typeface="Calibri" panose="020F0502020204030204" pitchFamily="34" charset="0"/>
                        </a:rPr>
                        <a:t>Funding Instrument</a:t>
                      </a:r>
                      <a:endParaRPr lang="en-IE" sz="1400" dirty="0">
                        <a:latin typeface="Calibri" panose="020F0502020204030204" pitchFamily="34" charset="0"/>
                      </a:endParaRPr>
                    </a:p>
                  </a:txBody>
                  <a:tcPr/>
                </a:tc>
                <a:extLst>
                  <a:ext uri="{0D108BD9-81ED-4DB2-BD59-A6C34878D82A}">
                    <a16:rowId xmlns:a16="http://schemas.microsoft.com/office/drawing/2014/main" val="10000"/>
                  </a:ext>
                </a:extLst>
              </a:tr>
              <a:tr h="652643">
                <a:tc>
                  <a:txBody>
                    <a:bodyPr/>
                    <a:lstStyle/>
                    <a:p>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Atlantic Ocean Research Alliance Support Action</a:t>
                      </a:r>
                      <a:endParaRPr lang="en-IE" sz="1600" dirty="0" smtClean="0">
                        <a:latin typeface="Calibri" panose="020F0502020204030204" pitchFamily="34" charset="0"/>
                      </a:endParaRPr>
                    </a:p>
                  </a:txBody>
                  <a:tcPr/>
                </a:tc>
                <a:tc>
                  <a:txBody>
                    <a:bodyPr/>
                    <a:lstStyle/>
                    <a:p>
                      <a:pPr algn="ctr"/>
                      <a:r>
                        <a:rPr lang="en-IE" sz="1600" dirty="0" smtClean="0">
                          <a:latin typeface="Calibri" panose="020F0502020204030204" pitchFamily="34" charset="0"/>
                        </a:rPr>
                        <a:t>€1.265M</a:t>
                      </a:r>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H2020-BG-2014-1</a:t>
                      </a:r>
                      <a:endParaRPr lang="en-IE" sz="1600" dirty="0">
                        <a:latin typeface="Calibri" panose="020F0502020204030204" pitchFamily="34" charset="0"/>
                      </a:endParaRPr>
                    </a:p>
                  </a:txBody>
                  <a:tcPr/>
                </a:tc>
                <a:extLst>
                  <a:ext uri="{0D108BD9-81ED-4DB2-BD59-A6C34878D82A}">
                    <a16:rowId xmlns:a16="http://schemas.microsoft.com/office/drawing/2014/main" val="10001"/>
                  </a:ext>
                </a:extLst>
              </a:tr>
              <a:tr h="652643">
                <a:tc>
                  <a:txBody>
                    <a:bodyPr/>
                    <a:lstStyle/>
                    <a:p>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Optimizing and Enhancing the Integrated Atlantic Ocean Observing System</a:t>
                      </a:r>
                      <a:endParaRPr lang="en-IE" sz="1600" dirty="0">
                        <a:latin typeface="Calibri" panose="020F0502020204030204" pitchFamily="34" charset="0"/>
                      </a:endParaRPr>
                    </a:p>
                  </a:txBody>
                  <a:tcPr/>
                </a:tc>
                <a:tc>
                  <a:txBody>
                    <a:bodyPr/>
                    <a:lstStyle/>
                    <a:p>
                      <a:pPr algn="ctr"/>
                      <a:r>
                        <a:rPr lang="en-IE" sz="1600" dirty="0" smtClean="0">
                          <a:latin typeface="Calibri" panose="020F0502020204030204" pitchFamily="34" charset="0"/>
                        </a:rPr>
                        <a:t>€328K</a:t>
                      </a:r>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H2020-BG-2014-2</a:t>
                      </a:r>
                      <a:endParaRPr lang="en-IE" sz="1600" dirty="0">
                        <a:latin typeface="Calibri" panose="020F0502020204030204" pitchFamily="34" charset="0"/>
                      </a:endParaRPr>
                    </a:p>
                  </a:txBody>
                  <a:tcPr/>
                </a:tc>
                <a:extLst>
                  <a:ext uri="{0D108BD9-81ED-4DB2-BD59-A6C34878D82A}">
                    <a16:rowId xmlns:a16="http://schemas.microsoft.com/office/drawing/2014/main" val="10002"/>
                  </a:ext>
                </a:extLst>
              </a:tr>
              <a:tr h="652643">
                <a:tc>
                  <a:txBody>
                    <a:bodyPr/>
                    <a:lstStyle/>
                    <a:p>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Strategies for the gradual elimination of discards in European fisheries</a:t>
                      </a:r>
                      <a:endParaRPr lang="en-IE" sz="1600" dirty="0">
                        <a:latin typeface="Calibri" panose="020F0502020204030204" pitchFamily="34" charset="0"/>
                      </a:endParaRPr>
                    </a:p>
                  </a:txBody>
                  <a:tcPr/>
                </a:tc>
                <a:tc>
                  <a:txBody>
                    <a:bodyPr/>
                    <a:lstStyle/>
                    <a:p>
                      <a:pPr algn="ctr"/>
                      <a:r>
                        <a:rPr lang="en-IE" sz="1600" dirty="0" smtClean="0">
                          <a:latin typeface="Calibri" panose="020F0502020204030204" pitchFamily="34" charset="0"/>
                        </a:rPr>
                        <a:t>€275K</a:t>
                      </a:r>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H2020-SFS-2014-2</a:t>
                      </a:r>
                      <a:endParaRPr lang="en-IE" sz="1600" dirty="0">
                        <a:latin typeface="Calibri" panose="020F0502020204030204" pitchFamily="34" charset="0"/>
                      </a:endParaRPr>
                    </a:p>
                  </a:txBody>
                  <a:tcPr/>
                </a:tc>
                <a:extLst>
                  <a:ext uri="{0D108BD9-81ED-4DB2-BD59-A6C34878D82A}">
                    <a16:rowId xmlns:a16="http://schemas.microsoft.com/office/drawing/2014/main" val="10003"/>
                  </a:ext>
                </a:extLst>
              </a:tr>
              <a:tr h="652643">
                <a:tc>
                  <a:txBody>
                    <a:bodyPr/>
                    <a:lstStyle/>
                    <a:p>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EMSO implementation and operation: </a:t>
                      </a:r>
                      <a:r>
                        <a:rPr lang="en-IE" sz="1600" b="0" i="0" u="none" strike="noStrike" kern="1200" baseline="0" dirty="0" err="1" smtClean="0">
                          <a:solidFill>
                            <a:schemeClr val="dk1"/>
                          </a:solidFill>
                          <a:latin typeface="Calibri" panose="020F0502020204030204" pitchFamily="34" charset="0"/>
                          <a:ea typeface="+mn-ea"/>
                          <a:cs typeface="+mn-cs"/>
                        </a:rPr>
                        <a:t>DEVelopment</a:t>
                      </a:r>
                      <a:r>
                        <a:rPr lang="en-IE" sz="1600" b="0" i="0" u="none" strike="noStrike" kern="1200" baseline="0" dirty="0" smtClean="0">
                          <a:solidFill>
                            <a:schemeClr val="dk1"/>
                          </a:solidFill>
                          <a:latin typeface="Calibri" panose="020F0502020204030204" pitchFamily="34" charset="0"/>
                          <a:ea typeface="+mn-ea"/>
                          <a:cs typeface="+mn-cs"/>
                        </a:rPr>
                        <a:t> of instrument module</a:t>
                      </a:r>
                      <a:endParaRPr lang="en-IE" sz="1600" b="0" i="0" baseline="0" dirty="0" smtClean="0">
                        <a:latin typeface="Calibri" panose="020F0502020204030204" pitchFamily="34" charset="0"/>
                      </a:endParaRPr>
                    </a:p>
                  </a:txBody>
                  <a:tcPr/>
                </a:tc>
                <a:tc>
                  <a:txBody>
                    <a:bodyPr/>
                    <a:lstStyle/>
                    <a:p>
                      <a:pPr algn="ctr"/>
                      <a:r>
                        <a:rPr lang="en-IE" sz="1600" dirty="0" smtClean="0">
                          <a:latin typeface="Calibri" panose="020F0502020204030204" pitchFamily="34" charset="0"/>
                        </a:rPr>
                        <a:t>€200K</a:t>
                      </a:r>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H2020-INFRADEV-1-2015-1</a:t>
                      </a:r>
                      <a:endParaRPr lang="en-IE" sz="1600" dirty="0">
                        <a:latin typeface="Calibri" panose="020F0502020204030204" pitchFamily="34" charset="0"/>
                      </a:endParaRPr>
                    </a:p>
                  </a:txBody>
                  <a:tcPr/>
                </a:tc>
                <a:extLst>
                  <a:ext uri="{0D108BD9-81ED-4DB2-BD59-A6C34878D82A}">
                    <a16:rowId xmlns:a16="http://schemas.microsoft.com/office/drawing/2014/main" val="10004"/>
                  </a:ext>
                </a:extLst>
              </a:tr>
              <a:tr h="927440">
                <a:tc>
                  <a:txBody>
                    <a:bodyPr/>
                    <a:lstStyle/>
                    <a:p>
                      <a:endParaRPr lang="en-IE"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b="0" i="0" u="none" strike="noStrike" kern="1200" baseline="0" dirty="0" smtClean="0">
                          <a:solidFill>
                            <a:schemeClr val="dk1"/>
                          </a:solidFill>
                          <a:latin typeface="Calibri" panose="020F0502020204030204" pitchFamily="34" charset="0"/>
                          <a:ea typeface="+mn-ea"/>
                          <a:cs typeface="+mn-cs"/>
                        </a:rPr>
                        <a:t>EMSO-Link - Implementation of the Strategy to Ensure the EMSO ERIC’s Long-term Sustainability</a:t>
                      </a:r>
                      <a:endParaRPr lang="en-IE" sz="1600" b="0" i="0" dirty="0">
                        <a:latin typeface="Calibri" panose="020F0502020204030204" pitchFamily="34" charset="0"/>
                      </a:endParaRPr>
                    </a:p>
                  </a:txBody>
                  <a:tcPr/>
                </a:tc>
                <a:tc>
                  <a:txBody>
                    <a:bodyPr/>
                    <a:lstStyle/>
                    <a:p>
                      <a:pPr algn="ctr"/>
                      <a:r>
                        <a:rPr lang="en-IE" sz="1600" dirty="0" smtClean="0">
                          <a:latin typeface="Calibri" panose="020F0502020204030204" pitchFamily="34" charset="0"/>
                        </a:rPr>
                        <a:t>€429K</a:t>
                      </a:r>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H2020-INFRADEV-2016-1</a:t>
                      </a:r>
                      <a:endParaRPr lang="en-IE" sz="1600" dirty="0">
                        <a:latin typeface="Calibri" panose="020F0502020204030204" pitchFamily="34" charset="0"/>
                      </a:endParaRPr>
                    </a:p>
                  </a:txBody>
                  <a:tcPr/>
                </a:tc>
                <a:extLst>
                  <a:ext uri="{0D108BD9-81ED-4DB2-BD59-A6C34878D82A}">
                    <a16:rowId xmlns:a16="http://schemas.microsoft.com/office/drawing/2014/main" val="10005"/>
                  </a:ext>
                </a:extLst>
              </a:tr>
            </a:tbl>
          </a:graphicData>
        </a:graphic>
      </p:graphicFrame>
      <p:pic>
        <p:nvPicPr>
          <p:cNvPr id="10" name="Picture 9" descr="http://mispint:8080/TeamAreas/euprojects/AORAC-SA/PublishingImages/Logo/Small-AORA-coordination_support_action-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40" y="2568682"/>
            <a:ext cx="802606" cy="458631"/>
          </a:xfrm>
          <a:prstGeom prst="rect">
            <a:avLst/>
          </a:prstGeom>
          <a:noFill/>
          <a:ln>
            <a:noFill/>
          </a:ln>
        </p:spPr>
      </p:pic>
      <p:pic>
        <p:nvPicPr>
          <p:cNvPr id="11" name="Picture 10" descr="http://mispint:8080/TeamAreas/euprojects/AtlantOS/PublishingImages/Logo/AtlantOS-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459" y="3308923"/>
            <a:ext cx="1232688" cy="319503"/>
          </a:xfrm>
          <a:prstGeom prst="rect">
            <a:avLst/>
          </a:prstGeom>
          <a:noFill/>
          <a:ln>
            <a:noFill/>
          </a:ln>
        </p:spPr>
      </p:pic>
      <p:pic>
        <p:nvPicPr>
          <p:cNvPr id="12" name="Picture 11" descr="http://mispint:8080/TeamAreas/euprojects/DiscardLess/PublishingImages/DiscardLess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043" y="3875010"/>
            <a:ext cx="837520" cy="504056"/>
          </a:xfrm>
          <a:prstGeom prst="rect">
            <a:avLst/>
          </a:prstGeom>
          <a:noFill/>
          <a:ln>
            <a:noFill/>
          </a:ln>
        </p:spPr>
      </p:pic>
      <p:pic>
        <p:nvPicPr>
          <p:cNvPr id="13" name="Picture 12" descr="http://mispint:8080/TeamAreas/euprojects/EMSO_DEV/PublishingImages/emsodev_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771" y="4530116"/>
            <a:ext cx="1032064" cy="519134"/>
          </a:xfrm>
          <a:prstGeom prst="rect">
            <a:avLst/>
          </a:prstGeom>
          <a:noFill/>
          <a:ln>
            <a:noFill/>
          </a:ln>
        </p:spPr>
      </p:pic>
      <p:pic>
        <p:nvPicPr>
          <p:cNvPr id="14" name="Picture 2" descr="C:\Users\pnifhlatarta\AppData\Local\Microsoft\Windows\Temporary Internet Files\Content.Outlook\ZPGHZS5K\emso-eric-logo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030" y="5208226"/>
            <a:ext cx="1032064" cy="695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019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Sample MI H2020 projects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3246380"/>
              </p:ext>
            </p:extLst>
          </p:nvPr>
        </p:nvGraphicFramePr>
        <p:xfrm>
          <a:off x="432955" y="2078182"/>
          <a:ext cx="8229600" cy="4126114"/>
        </p:xfrm>
        <a:graphic>
          <a:graphicData uri="http://schemas.openxmlformats.org/drawingml/2006/table">
            <a:tbl>
              <a:tblPr firstRow="1" bandRow="1">
                <a:tableStyleId>{5C22544A-7EE6-4342-B048-85BDC9FD1C3A}</a:tableStyleId>
              </a:tblPr>
              <a:tblGrid>
                <a:gridCol w="130648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gridCol w="1121296">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IE" sz="1400" dirty="0" smtClean="0">
                          <a:latin typeface="Calibri" panose="020F0502020204030204" pitchFamily="34" charset="0"/>
                        </a:rPr>
                        <a:t>Project</a:t>
                      </a:r>
                      <a:endParaRPr lang="en-IE" sz="1400" dirty="0">
                        <a:latin typeface="Calibri" panose="020F0502020204030204" pitchFamily="34" charset="0"/>
                      </a:endParaRPr>
                    </a:p>
                  </a:txBody>
                  <a:tcPr/>
                </a:tc>
                <a:tc>
                  <a:txBody>
                    <a:bodyPr/>
                    <a:lstStyle/>
                    <a:p>
                      <a:r>
                        <a:rPr lang="en-IE" sz="1400" dirty="0" smtClean="0">
                          <a:latin typeface="Calibri" panose="020F0502020204030204" pitchFamily="34" charset="0"/>
                        </a:rPr>
                        <a:t>Title</a:t>
                      </a:r>
                      <a:endParaRPr lang="en-IE" sz="1400" dirty="0">
                        <a:latin typeface="Calibri" panose="020F0502020204030204" pitchFamily="34" charset="0"/>
                      </a:endParaRPr>
                    </a:p>
                  </a:txBody>
                  <a:tcPr/>
                </a:tc>
                <a:tc>
                  <a:txBody>
                    <a:bodyPr/>
                    <a:lstStyle/>
                    <a:p>
                      <a:pPr algn="ctr"/>
                      <a:r>
                        <a:rPr lang="en-IE" sz="1400" dirty="0" smtClean="0">
                          <a:latin typeface="Calibri" panose="020F0502020204030204" pitchFamily="34" charset="0"/>
                        </a:rPr>
                        <a:t>MI Funding</a:t>
                      </a:r>
                      <a:endParaRPr lang="en-IE" sz="1400" dirty="0">
                        <a:latin typeface="Calibri" panose="020F0502020204030204" pitchFamily="34" charset="0"/>
                      </a:endParaRPr>
                    </a:p>
                  </a:txBody>
                  <a:tcPr/>
                </a:tc>
                <a:tc>
                  <a:txBody>
                    <a:bodyPr/>
                    <a:lstStyle/>
                    <a:p>
                      <a:r>
                        <a:rPr lang="en-IE" sz="1400" dirty="0" smtClean="0">
                          <a:latin typeface="Calibri" panose="020F0502020204030204" pitchFamily="34" charset="0"/>
                        </a:rPr>
                        <a:t>Funding Instrument</a:t>
                      </a:r>
                      <a:endParaRPr lang="en-IE" sz="1400"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600" b="0" i="0" u="none" strike="noStrike" kern="1200" baseline="0" dirty="0" smtClean="0">
                        <a:solidFill>
                          <a:schemeClr val="dk1"/>
                        </a:solidFill>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600" b="0" i="0" u="none" strike="noStrike" kern="1200" baseline="0" dirty="0" smtClean="0">
                          <a:solidFill>
                            <a:schemeClr val="dk1"/>
                          </a:solidFill>
                          <a:latin typeface="Calibri" panose="020F0502020204030204" pitchFamily="34" charset="0"/>
                          <a:ea typeface="+mn-ea"/>
                          <a:cs typeface="+mn-cs"/>
                        </a:rPr>
                        <a:t>MARITEC-X</a:t>
                      </a:r>
                      <a:endParaRPr lang="en-IE" sz="1600" dirty="0" smtClean="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Marine and Maritime Research, Innovation, Technology Centre of Excellence</a:t>
                      </a:r>
                      <a:endParaRPr lang="en-IE" sz="1600" dirty="0">
                        <a:latin typeface="Calibri" panose="020F0502020204030204" pitchFamily="34" charset="0"/>
                      </a:endParaRPr>
                    </a:p>
                  </a:txBody>
                  <a:tcPr/>
                </a:tc>
                <a:tc>
                  <a:txBody>
                    <a:bodyPr/>
                    <a:lstStyle/>
                    <a:p>
                      <a:pPr algn="ctr"/>
                      <a:r>
                        <a:rPr lang="en-IE" sz="1600" dirty="0" smtClean="0">
                          <a:latin typeface="Calibri" panose="020F0502020204030204" pitchFamily="34" charset="0"/>
                        </a:rPr>
                        <a:t>€65K</a:t>
                      </a:r>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H2020-</a:t>
                      </a:r>
                    </a:p>
                    <a:p>
                      <a:r>
                        <a:rPr lang="en-IE" sz="1600" b="0" i="0" u="none" strike="noStrike" kern="1200" baseline="0" dirty="0" smtClean="0">
                          <a:solidFill>
                            <a:schemeClr val="dk1"/>
                          </a:solidFill>
                          <a:latin typeface="Calibri" panose="020F0502020204030204" pitchFamily="34" charset="0"/>
                          <a:ea typeface="+mn-ea"/>
                          <a:cs typeface="+mn-cs"/>
                        </a:rPr>
                        <a:t>WIDESPREAD-04-2017-TeamingPhase1</a:t>
                      </a:r>
                      <a:endParaRPr lang="en-IE" sz="1600" dirty="0">
                        <a:latin typeface="Calibri" panose="020F0502020204030204" pitchFamily="34" charset="0"/>
                      </a:endParaRPr>
                    </a:p>
                  </a:txBody>
                  <a:tcPr/>
                </a:tc>
                <a:extLst>
                  <a:ext uri="{0D108BD9-81ED-4DB2-BD59-A6C34878D82A}">
                    <a16:rowId xmlns:a16="http://schemas.microsoft.com/office/drawing/2014/main" val="10001"/>
                  </a:ext>
                </a:extLst>
              </a:tr>
              <a:tr h="707274">
                <a:tc>
                  <a:txBody>
                    <a:bodyPr/>
                    <a:lstStyle/>
                    <a:p>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Maritime and Marine Technologies for a New ERA</a:t>
                      </a:r>
                      <a:endParaRPr lang="en-IE" sz="1600" b="0" i="0" dirty="0">
                        <a:latin typeface="Calibri" panose="020F0502020204030204" pitchFamily="34" charset="0"/>
                      </a:endParaRPr>
                    </a:p>
                  </a:txBody>
                  <a:tcPr/>
                </a:tc>
                <a:tc>
                  <a:txBody>
                    <a:bodyPr/>
                    <a:lstStyle/>
                    <a:p>
                      <a:pPr algn="ctr"/>
                      <a:r>
                        <a:rPr lang="en-IE" sz="1600" dirty="0" smtClean="0">
                          <a:latin typeface="Calibri" panose="020F0502020204030204" pitchFamily="34" charset="0"/>
                        </a:rPr>
                        <a:t>€472K</a:t>
                      </a:r>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H2020-BG-2016-1</a:t>
                      </a:r>
                      <a:endParaRPr lang="en-IE" sz="1600" dirty="0">
                        <a:latin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endParaRPr lang="en-IE"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b="0" i="0" u="none" strike="noStrike" kern="1200" baseline="0" dirty="0" smtClean="0">
                          <a:solidFill>
                            <a:schemeClr val="dk1"/>
                          </a:solidFill>
                          <a:latin typeface="Calibri" panose="020F0502020204030204" pitchFamily="34" charset="0"/>
                          <a:ea typeface="+mn-ea"/>
                          <a:cs typeface="+mn-cs"/>
                        </a:rPr>
                        <a:t>Fostering Innovation and Creativity in Europe through Public Administration Modernization towards Supplying and Exploiting Linked Open Statistical Data</a:t>
                      </a:r>
                      <a:endParaRPr lang="en-IE" sz="1600" b="0" i="0" dirty="0">
                        <a:latin typeface="Calibri" panose="020F0502020204030204" pitchFamily="34" charset="0"/>
                      </a:endParaRPr>
                    </a:p>
                  </a:txBody>
                  <a:tcPr/>
                </a:tc>
                <a:tc>
                  <a:txBody>
                    <a:bodyPr/>
                    <a:lstStyle/>
                    <a:p>
                      <a:pPr algn="ctr"/>
                      <a:r>
                        <a:rPr lang="en-IE" sz="1600" dirty="0" smtClean="0">
                          <a:latin typeface="Calibri" panose="020F0502020204030204" pitchFamily="34" charset="0"/>
                        </a:rPr>
                        <a:t>€117K</a:t>
                      </a:r>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H2020-EURO-6-2015</a:t>
                      </a:r>
                      <a:endParaRPr lang="en-IE" sz="1600" dirty="0">
                        <a:latin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Tools for Assessment and Planning of Aquaculture Sustainability</a:t>
                      </a:r>
                      <a:endParaRPr lang="en-IE" sz="1600" b="0" i="0" dirty="0">
                        <a:latin typeface="Calibri" panose="020F0502020204030204" pitchFamily="34" charset="0"/>
                      </a:endParaRPr>
                    </a:p>
                  </a:txBody>
                  <a:tcPr/>
                </a:tc>
                <a:tc>
                  <a:txBody>
                    <a:bodyPr/>
                    <a:lstStyle/>
                    <a:p>
                      <a:pPr algn="ctr"/>
                      <a:r>
                        <a:rPr lang="en-IE" sz="1600" dirty="0" smtClean="0">
                          <a:latin typeface="Calibri" panose="020F0502020204030204" pitchFamily="34" charset="0"/>
                        </a:rPr>
                        <a:t>€543K</a:t>
                      </a:r>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H2020-SFS-2015-2</a:t>
                      </a:r>
                      <a:endParaRPr lang="en-IE" sz="1600" dirty="0">
                        <a:latin typeface="Calibri" panose="020F0502020204030204" pitchFamily="34" charset="0"/>
                      </a:endParaRPr>
                    </a:p>
                  </a:txBody>
                  <a:tcPr/>
                </a:tc>
                <a:extLst>
                  <a:ext uri="{0D108BD9-81ED-4DB2-BD59-A6C34878D82A}">
                    <a16:rowId xmlns:a16="http://schemas.microsoft.com/office/drawing/2014/main" val="10004"/>
                  </a:ext>
                </a:extLst>
              </a:tr>
              <a:tr h="370840">
                <a:tc>
                  <a:txBody>
                    <a:bodyPr/>
                    <a:lstStyle/>
                    <a:p>
                      <a:r>
                        <a:rPr lang="en-IE" sz="1600" dirty="0" smtClean="0">
                          <a:latin typeface="Calibri" panose="020F0502020204030204" pitchFamily="34" charset="0"/>
                        </a:rPr>
                        <a:t>Debs </a:t>
                      </a:r>
                      <a:r>
                        <a:rPr lang="en-IE" sz="1600" dirty="0" err="1" smtClean="0">
                          <a:latin typeface="Calibri" panose="020F0502020204030204" pitchFamily="34" charset="0"/>
                        </a:rPr>
                        <a:t>rqstd</a:t>
                      </a:r>
                      <a:endParaRPr lang="en-IE"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b="0" i="0" u="none" strike="noStrike" kern="1200" baseline="0" dirty="0" smtClean="0">
                          <a:solidFill>
                            <a:schemeClr val="dk1"/>
                          </a:solidFill>
                          <a:latin typeface="Calibri" panose="020F0502020204030204" pitchFamily="34" charset="0"/>
                          <a:ea typeface="+mn-ea"/>
                          <a:cs typeface="+mn-cs"/>
                        </a:rPr>
                        <a:t>VIVALDI - Preventing and mitigating farmed bivalve diseases</a:t>
                      </a:r>
                    </a:p>
                  </a:txBody>
                  <a:tcPr/>
                </a:tc>
                <a:tc>
                  <a:txBody>
                    <a:bodyPr/>
                    <a:lstStyle/>
                    <a:p>
                      <a:pPr algn="ctr"/>
                      <a:r>
                        <a:rPr lang="en-IE" sz="1600" dirty="0" smtClean="0">
                          <a:latin typeface="Calibri" panose="020F0502020204030204" pitchFamily="34" charset="0"/>
                        </a:rPr>
                        <a:t>€118K</a:t>
                      </a:r>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H2020-SFS-2015-2</a:t>
                      </a:r>
                      <a:endParaRPr lang="en-IE" sz="1600" dirty="0">
                        <a:latin typeface="Calibri" panose="020F0502020204030204" pitchFamily="34" charset="0"/>
                      </a:endParaRPr>
                    </a:p>
                  </a:txBody>
                  <a:tcPr/>
                </a:tc>
                <a:extLst>
                  <a:ext uri="{0D108BD9-81ED-4DB2-BD59-A6C34878D82A}">
                    <a16:rowId xmlns:a16="http://schemas.microsoft.com/office/drawing/2014/main" val="10005"/>
                  </a:ext>
                </a:extLst>
              </a:tr>
            </a:tbl>
          </a:graphicData>
        </a:graphic>
      </p:graphicFrame>
      <p:pic>
        <p:nvPicPr>
          <p:cNvPr id="5" name="Picture 4" descr="http://mispint:8080/TeamAreas/euprojects/OpenIntelligence/PublishingImages/opengovintelligenc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198" y="4132734"/>
            <a:ext cx="764642" cy="764642"/>
          </a:xfrm>
          <a:prstGeom prst="rect">
            <a:avLst/>
          </a:prstGeom>
          <a:noFill/>
          <a:ln>
            <a:noFill/>
          </a:ln>
        </p:spPr>
      </p:pic>
      <p:pic>
        <p:nvPicPr>
          <p:cNvPr id="6" name="Picture 5" descr="http://mispint:8080/TeamAreas/euprojects/TAPAS/PublishingImages/TAPAS%20-%20Fina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258" y="5091048"/>
            <a:ext cx="977071" cy="477494"/>
          </a:xfrm>
          <a:prstGeom prst="rect">
            <a:avLst/>
          </a:prstGeom>
          <a:noFill/>
          <a:ln>
            <a:noFill/>
          </a:ln>
        </p:spPr>
      </p:pic>
      <p:pic>
        <p:nvPicPr>
          <p:cNvPr id="7" name="Picture 6" descr="C:\Users\pnifhlatarta\AppData\Local\Microsoft\Windows\Temporary Internet Files\Content.Outlook\ZPGHZS5K\MarTERA logo.jpg"/>
          <p:cNvPicPr/>
          <p:nvPr/>
        </p:nvPicPr>
        <p:blipFill rotWithShape="1">
          <a:blip r:embed="rId4" cstate="print">
            <a:extLst>
              <a:ext uri="{28A0092B-C50C-407E-A947-70E740481C1C}">
                <a14:useLocalDpi xmlns:a14="http://schemas.microsoft.com/office/drawing/2010/main" val="0"/>
              </a:ext>
            </a:extLst>
          </a:blip>
          <a:srcRect l="11843" t="15367" r="25009" b="13179"/>
          <a:stretch/>
        </p:blipFill>
        <p:spPr bwMode="auto">
          <a:xfrm>
            <a:off x="624258" y="3335778"/>
            <a:ext cx="838582" cy="544772"/>
          </a:xfrm>
          <a:prstGeom prst="rect">
            <a:avLst/>
          </a:prstGeom>
          <a:noFill/>
          <a:ln>
            <a:noFill/>
          </a:ln>
        </p:spPr>
      </p:pic>
    </p:spTree>
    <p:extLst>
      <p:ext uri="{BB962C8B-B14F-4D97-AF65-F5344CB8AC3E}">
        <p14:creationId xmlns:p14="http://schemas.microsoft.com/office/powerpoint/2010/main" val="4013539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Sample MI INTERREG 2014-20 projects</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6388289"/>
              </p:ext>
            </p:extLst>
          </p:nvPr>
        </p:nvGraphicFramePr>
        <p:xfrm>
          <a:off x="426027" y="2047012"/>
          <a:ext cx="8229600" cy="4567968"/>
        </p:xfrm>
        <a:graphic>
          <a:graphicData uri="http://schemas.openxmlformats.org/drawingml/2006/table">
            <a:tbl>
              <a:tblPr firstRow="1" bandRow="1">
                <a:tableStyleId>{5C22544A-7EE6-4342-B048-85BDC9FD1C3A}</a:tableStyleId>
              </a:tblPr>
              <a:tblGrid>
                <a:gridCol w="130648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gridCol w="1121296">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53288">
                <a:tc>
                  <a:txBody>
                    <a:bodyPr/>
                    <a:lstStyle/>
                    <a:p>
                      <a:r>
                        <a:rPr lang="en-IE" sz="1400" dirty="0" smtClean="0">
                          <a:latin typeface="Calibri" panose="020F0502020204030204" pitchFamily="34" charset="0"/>
                        </a:rPr>
                        <a:t>Project</a:t>
                      </a:r>
                      <a:endParaRPr lang="en-IE" sz="1400" dirty="0">
                        <a:latin typeface="Calibri" panose="020F0502020204030204" pitchFamily="34" charset="0"/>
                      </a:endParaRPr>
                    </a:p>
                  </a:txBody>
                  <a:tcPr/>
                </a:tc>
                <a:tc>
                  <a:txBody>
                    <a:bodyPr/>
                    <a:lstStyle/>
                    <a:p>
                      <a:r>
                        <a:rPr lang="en-IE" sz="1400" dirty="0" smtClean="0">
                          <a:latin typeface="Calibri" panose="020F0502020204030204" pitchFamily="34" charset="0"/>
                        </a:rPr>
                        <a:t>Title</a:t>
                      </a:r>
                      <a:endParaRPr lang="en-IE" sz="1400" dirty="0">
                        <a:latin typeface="Calibri" panose="020F0502020204030204" pitchFamily="34" charset="0"/>
                      </a:endParaRPr>
                    </a:p>
                  </a:txBody>
                  <a:tcPr/>
                </a:tc>
                <a:tc>
                  <a:txBody>
                    <a:bodyPr/>
                    <a:lstStyle/>
                    <a:p>
                      <a:pPr algn="ctr"/>
                      <a:r>
                        <a:rPr lang="en-IE" sz="1400" dirty="0" smtClean="0">
                          <a:latin typeface="Calibri" panose="020F0502020204030204" pitchFamily="34" charset="0"/>
                        </a:rPr>
                        <a:t>MI Funding</a:t>
                      </a:r>
                      <a:endParaRPr lang="en-IE" sz="1400" dirty="0">
                        <a:latin typeface="Calibri" panose="020F0502020204030204" pitchFamily="34" charset="0"/>
                      </a:endParaRPr>
                    </a:p>
                  </a:txBody>
                  <a:tcPr/>
                </a:tc>
                <a:tc>
                  <a:txBody>
                    <a:bodyPr/>
                    <a:lstStyle/>
                    <a:p>
                      <a:r>
                        <a:rPr lang="en-IE" sz="1400" dirty="0" smtClean="0">
                          <a:latin typeface="Calibri" panose="020F0502020204030204" pitchFamily="34" charset="0"/>
                        </a:rPr>
                        <a:t>Funding Instrument</a:t>
                      </a:r>
                      <a:endParaRPr lang="en-IE" sz="1400" dirty="0">
                        <a:latin typeface="Calibri" panose="020F0502020204030204" pitchFamily="34" charset="0"/>
                      </a:endParaRPr>
                    </a:p>
                  </a:txBody>
                  <a:tcPr/>
                </a:tc>
                <a:extLst>
                  <a:ext uri="{0D108BD9-81ED-4DB2-BD59-A6C34878D82A}">
                    <a16:rowId xmlns:a16="http://schemas.microsoft.com/office/drawing/2014/main" val="10000"/>
                  </a:ext>
                </a:extLst>
              </a:tr>
              <a:tr h="685800">
                <a:tc>
                  <a:txBody>
                    <a:bodyPr/>
                    <a:lstStyle/>
                    <a:p>
                      <a:endParaRPr lang="en-IE"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latin typeface="Calibri" panose="020F0502020204030204" pitchFamily="34" charset="0"/>
                        </a:rPr>
                        <a:t>Building Resilience</a:t>
                      </a:r>
                      <a:r>
                        <a:rPr lang="en-IE" sz="1600" baseline="0" dirty="0" smtClean="0">
                          <a:latin typeface="Calibri" panose="020F0502020204030204" pitchFamily="34" charset="0"/>
                        </a:rPr>
                        <a:t> into Blue Growth in the Irish &amp; Celtic Seas Fisheries &amp; Aquaculture</a:t>
                      </a:r>
                      <a:endParaRPr lang="en-IE" sz="1600" dirty="0" smtClean="0">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600" dirty="0" smtClean="0">
                          <a:latin typeface="Calibri" panose="020F0502020204030204" pitchFamily="34" charset="0"/>
                        </a:rPr>
                        <a:t>€1.1M</a:t>
                      </a:r>
                    </a:p>
                    <a:p>
                      <a:pPr algn="ctr"/>
                      <a:endParaRPr lang="en-IE" sz="1600" dirty="0">
                        <a:latin typeface="Calibri" panose="020F0502020204030204" pitchFamily="34" charset="0"/>
                      </a:endParaRPr>
                    </a:p>
                  </a:txBody>
                  <a:tcPr/>
                </a:tc>
                <a:tc>
                  <a:txBody>
                    <a:bodyPr/>
                    <a:lstStyle/>
                    <a:p>
                      <a:r>
                        <a:rPr lang="en-IE" sz="1600" dirty="0" err="1" smtClean="0">
                          <a:latin typeface="Calibri" panose="020F0502020204030204" pitchFamily="34" charset="0"/>
                        </a:rPr>
                        <a:t>Interreg</a:t>
                      </a:r>
                      <a:r>
                        <a:rPr lang="en-IE" sz="1600" dirty="0" smtClean="0">
                          <a:latin typeface="Calibri" panose="020F0502020204030204" pitchFamily="34" charset="0"/>
                        </a:rPr>
                        <a:t> Ireland/Wales</a:t>
                      </a:r>
                      <a:endParaRPr lang="en-IE" sz="1600" dirty="0">
                        <a:latin typeface="Calibri" panose="020F0502020204030204" pitchFamily="34" charset="0"/>
                      </a:endParaRPr>
                    </a:p>
                  </a:txBody>
                  <a:tcPr/>
                </a:tc>
                <a:extLst>
                  <a:ext uri="{0D108BD9-81ED-4DB2-BD59-A6C34878D82A}">
                    <a16:rowId xmlns:a16="http://schemas.microsoft.com/office/drawing/2014/main" val="10001"/>
                  </a:ext>
                </a:extLst>
              </a:tr>
              <a:tr h="747693">
                <a:tc>
                  <a:txBody>
                    <a:bodyPr/>
                    <a:lstStyle/>
                    <a:p>
                      <a:endParaRPr lang="en-IE"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latin typeface="Calibri" panose="020F0502020204030204" pitchFamily="34" charset="0"/>
                        </a:rPr>
                        <a:t>Collaborative</a:t>
                      </a:r>
                      <a:r>
                        <a:rPr lang="en-IE" sz="1600" baseline="0" dirty="0" smtClean="0">
                          <a:latin typeface="Calibri" panose="020F0502020204030204" pitchFamily="34" charset="0"/>
                        </a:rPr>
                        <a:t> Oceanography and Monitoring for Protected Area and Species</a:t>
                      </a:r>
                      <a:endParaRPr lang="en-IE" sz="1600" dirty="0" smtClean="0">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600" dirty="0" smtClean="0">
                          <a:latin typeface="Calibri" panose="020F0502020204030204" pitchFamily="34" charset="0"/>
                        </a:rPr>
                        <a:t>€1.6M</a:t>
                      </a:r>
                    </a:p>
                    <a:p>
                      <a:pPr algn="ctr"/>
                      <a:endParaRPr lang="en-IE" sz="1600" dirty="0">
                        <a:latin typeface="Calibri" panose="020F0502020204030204" pitchFamily="34" charset="0"/>
                      </a:endParaRPr>
                    </a:p>
                  </a:txBody>
                  <a:tcPr/>
                </a:tc>
                <a:tc>
                  <a:txBody>
                    <a:bodyPr/>
                    <a:lstStyle/>
                    <a:p>
                      <a:r>
                        <a:rPr lang="en-IE" sz="1600" dirty="0" err="1" smtClean="0">
                          <a:latin typeface="Calibri" panose="020F0502020204030204" pitchFamily="34" charset="0"/>
                        </a:rPr>
                        <a:t>Interreg</a:t>
                      </a:r>
                      <a:r>
                        <a:rPr lang="en-IE" sz="1600" dirty="0" smtClean="0">
                          <a:latin typeface="Calibri" panose="020F0502020204030204" pitchFamily="34" charset="0"/>
                        </a:rPr>
                        <a:t> Northern</a:t>
                      </a:r>
                      <a:r>
                        <a:rPr lang="en-IE" sz="1600" baseline="0" dirty="0" smtClean="0">
                          <a:latin typeface="Calibri" panose="020F0502020204030204" pitchFamily="34" charset="0"/>
                        </a:rPr>
                        <a:t> Ireland/Ireland/ Scotland</a:t>
                      </a:r>
                      <a:endParaRPr lang="en-IE" sz="1600" dirty="0">
                        <a:latin typeface="Calibri" panose="020F0502020204030204" pitchFamily="34" charset="0"/>
                      </a:endParaRPr>
                    </a:p>
                  </a:txBody>
                  <a:tcPr/>
                </a:tc>
                <a:extLst>
                  <a:ext uri="{0D108BD9-81ED-4DB2-BD59-A6C34878D82A}">
                    <a16:rowId xmlns:a16="http://schemas.microsoft.com/office/drawing/2014/main" val="10002"/>
                  </a:ext>
                </a:extLst>
              </a:tr>
              <a:tr h="38656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600" i="1" dirty="0" smtClean="0">
                          <a:latin typeface="Calibri" panose="020F0502020204030204" pitchFamily="34" charset="0"/>
                        </a:rPr>
                        <a:t>6 new </a:t>
                      </a:r>
                      <a:r>
                        <a:rPr lang="en-IE" sz="1600" i="1" dirty="0" err="1" smtClean="0">
                          <a:latin typeface="Calibri" panose="020F0502020204030204" pitchFamily="34" charset="0"/>
                        </a:rPr>
                        <a:t>Interreg</a:t>
                      </a:r>
                      <a:r>
                        <a:rPr lang="en-IE" sz="1600" i="1" dirty="0" smtClean="0">
                          <a:latin typeface="Calibri" panose="020F0502020204030204" pitchFamily="34" charset="0"/>
                        </a:rPr>
                        <a:t> Atlantic Area projects with MI commencing November 2017</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sz="1800" i="1" dirty="0" smtClean="0"/>
                    </a:p>
                  </a:txBody>
                  <a:tcPr/>
                </a:tc>
                <a:tc hMerge="1">
                  <a:txBody>
                    <a:bodyPr/>
                    <a:lstStyle/>
                    <a:p>
                      <a:pPr algn="ctr"/>
                      <a:endParaRPr lang="en-IE" dirty="0"/>
                    </a:p>
                  </a:txBody>
                  <a:tcPr/>
                </a:tc>
                <a:tc hMerge="1">
                  <a:txBody>
                    <a:bodyPr/>
                    <a:lstStyle/>
                    <a:p>
                      <a:endParaRPr lang="en-IE" dirty="0"/>
                    </a:p>
                  </a:txBody>
                  <a:tcPr/>
                </a:tc>
                <a:extLst>
                  <a:ext uri="{0D108BD9-81ED-4DB2-BD59-A6C34878D82A}">
                    <a16:rowId xmlns:a16="http://schemas.microsoft.com/office/drawing/2014/main" val="10003"/>
                  </a:ext>
                </a:extLst>
              </a:tr>
              <a:tr h="386560">
                <a:tc>
                  <a:txBody>
                    <a:bodyPr/>
                    <a:lstStyle/>
                    <a:p>
                      <a:endParaRPr lang="en-IE"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err="1" smtClean="0">
                          <a:latin typeface="Calibri" panose="020F0502020204030204" pitchFamily="34" charset="0"/>
                        </a:rPr>
                        <a:t>Alertox</a:t>
                      </a:r>
                      <a:r>
                        <a:rPr lang="en-IE" sz="1600" dirty="0" smtClean="0">
                          <a:latin typeface="Calibri" panose="020F0502020204030204" pitchFamily="34" charset="0"/>
                        </a:rPr>
                        <a:t>-NET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600" dirty="0" smtClean="0">
                          <a:latin typeface="Calibri" panose="020F0502020204030204" pitchFamily="34" charset="0"/>
                        </a:rPr>
                        <a:t>€190K</a:t>
                      </a:r>
                    </a:p>
                  </a:txBody>
                  <a:tcPr/>
                </a:tc>
                <a:tc>
                  <a:txBody>
                    <a:bodyPr/>
                    <a:lstStyle/>
                    <a:p>
                      <a:r>
                        <a:rPr lang="en-IE" sz="1600" dirty="0" err="1" smtClean="0">
                          <a:latin typeface="Calibri" panose="020F0502020204030204" pitchFamily="34" charset="0"/>
                        </a:rPr>
                        <a:t>Interreg</a:t>
                      </a:r>
                      <a:r>
                        <a:rPr lang="en-IE" sz="1600" dirty="0" smtClean="0">
                          <a:latin typeface="Calibri" panose="020F0502020204030204" pitchFamily="34" charset="0"/>
                        </a:rPr>
                        <a:t> Atlantic</a:t>
                      </a:r>
                      <a:r>
                        <a:rPr lang="en-IE" sz="1600" baseline="0" dirty="0" smtClean="0">
                          <a:latin typeface="Calibri" panose="020F0502020204030204" pitchFamily="34" charset="0"/>
                        </a:rPr>
                        <a:t> </a:t>
                      </a:r>
                      <a:endParaRPr lang="en-IE" sz="1600" dirty="0">
                        <a:latin typeface="Calibri" panose="020F0502020204030204" pitchFamily="34" charset="0"/>
                      </a:endParaRPr>
                    </a:p>
                  </a:txBody>
                  <a:tcPr/>
                </a:tc>
                <a:extLst>
                  <a:ext uri="{0D108BD9-81ED-4DB2-BD59-A6C34878D82A}">
                    <a16:rowId xmlns:a16="http://schemas.microsoft.com/office/drawing/2014/main" val="10004"/>
                  </a:ext>
                </a:extLst>
              </a:tr>
              <a:tr h="386560">
                <a:tc>
                  <a:txBody>
                    <a:bodyPr/>
                    <a:lstStyle/>
                    <a:p>
                      <a:endParaRPr lang="en-IE"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err="1" smtClean="0">
                          <a:latin typeface="Calibri" panose="020F0502020204030204" pitchFamily="34" charset="0"/>
                        </a:rPr>
                        <a:t>CleanAtlantic</a:t>
                      </a:r>
                      <a:endParaRPr lang="en-IE" sz="1600" dirty="0" smtClean="0">
                        <a:latin typeface="Calibri" panose="020F0502020204030204" pitchFamily="34" charset="0"/>
                      </a:endParaRPr>
                    </a:p>
                  </a:txBody>
                  <a:tcPr/>
                </a:tc>
                <a:tc>
                  <a:txBody>
                    <a:bodyPr/>
                    <a:lstStyle/>
                    <a:p>
                      <a:pPr algn="ctr"/>
                      <a:endParaRPr lang="en-IE"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err="1" smtClean="0">
                          <a:latin typeface="Calibri" panose="020F0502020204030204" pitchFamily="34" charset="0"/>
                        </a:rPr>
                        <a:t>Interreg</a:t>
                      </a:r>
                      <a:r>
                        <a:rPr lang="en-IE" sz="1600" dirty="0" smtClean="0">
                          <a:latin typeface="Calibri" panose="020F0502020204030204" pitchFamily="34" charset="0"/>
                        </a:rPr>
                        <a:t> Atlantic</a:t>
                      </a:r>
                      <a:r>
                        <a:rPr lang="en-IE" sz="1600" baseline="0" dirty="0" smtClean="0">
                          <a:latin typeface="Calibri" panose="020F0502020204030204" pitchFamily="34" charset="0"/>
                        </a:rPr>
                        <a:t> </a:t>
                      </a:r>
                      <a:endParaRPr lang="en-IE" sz="1600" dirty="0" smtClean="0">
                        <a:latin typeface="Calibri" panose="020F0502020204030204" pitchFamily="34" charset="0"/>
                      </a:endParaRPr>
                    </a:p>
                  </a:txBody>
                  <a:tcPr/>
                </a:tc>
                <a:extLst>
                  <a:ext uri="{0D108BD9-81ED-4DB2-BD59-A6C34878D82A}">
                    <a16:rowId xmlns:a16="http://schemas.microsoft.com/office/drawing/2014/main" val="10005"/>
                  </a:ext>
                </a:extLst>
              </a:tr>
              <a:tr h="386560">
                <a:tc>
                  <a:txBody>
                    <a:bodyPr/>
                    <a:lstStyle/>
                    <a:p>
                      <a:endParaRPr lang="en-IE"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err="1" smtClean="0">
                          <a:latin typeface="Calibri" panose="020F0502020204030204" pitchFamily="34" charset="0"/>
                        </a:rPr>
                        <a:t>iFADO</a:t>
                      </a:r>
                      <a:endParaRPr lang="en-IE" sz="1600" dirty="0" smtClean="0">
                        <a:latin typeface="Calibri" panose="020F0502020204030204" pitchFamily="34" charset="0"/>
                      </a:endParaRPr>
                    </a:p>
                  </a:txBody>
                  <a:tcPr/>
                </a:tc>
                <a:tc>
                  <a:txBody>
                    <a:bodyPr/>
                    <a:lstStyle/>
                    <a:p>
                      <a:pPr algn="ctr"/>
                      <a:endParaRPr lang="en-IE"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err="1" smtClean="0">
                          <a:latin typeface="Calibri" panose="020F0502020204030204" pitchFamily="34" charset="0"/>
                        </a:rPr>
                        <a:t>Interreg</a:t>
                      </a:r>
                      <a:r>
                        <a:rPr lang="en-IE" sz="1600" dirty="0" smtClean="0">
                          <a:latin typeface="Calibri" panose="020F0502020204030204" pitchFamily="34" charset="0"/>
                        </a:rPr>
                        <a:t> Atlantic</a:t>
                      </a:r>
                      <a:r>
                        <a:rPr lang="en-IE" sz="1600" baseline="0" dirty="0" smtClean="0">
                          <a:latin typeface="Calibri" panose="020F0502020204030204" pitchFamily="34" charset="0"/>
                        </a:rPr>
                        <a:t> </a:t>
                      </a:r>
                      <a:endParaRPr lang="en-IE" sz="1600" dirty="0" smtClean="0">
                        <a:latin typeface="Calibri" panose="020F0502020204030204" pitchFamily="34" charset="0"/>
                      </a:endParaRPr>
                    </a:p>
                  </a:txBody>
                  <a:tcPr/>
                </a:tc>
                <a:extLst>
                  <a:ext uri="{0D108BD9-81ED-4DB2-BD59-A6C34878D82A}">
                    <a16:rowId xmlns:a16="http://schemas.microsoft.com/office/drawing/2014/main" val="10006"/>
                  </a:ext>
                </a:extLst>
              </a:tr>
              <a:tr h="386560">
                <a:tc>
                  <a:txBody>
                    <a:bodyPr/>
                    <a:lstStyle/>
                    <a:p>
                      <a:endParaRPr lang="en-IE"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err="1" smtClean="0">
                          <a:latin typeface="Calibri" panose="020F0502020204030204" pitchFamily="34" charset="0"/>
                        </a:rPr>
                        <a:t>MoniTOOL</a:t>
                      </a:r>
                      <a:r>
                        <a:rPr lang="en-IE" sz="1600" dirty="0" smtClean="0">
                          <a:latin typeface="Calibri" panose="020F0502020204030204" pitchFamily="34" charset="0"/>
                        </a:rPr>
                        <a:t>  (Associate)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600" dirty="0" smtClean="0">
                          <a:latin typeface="Calibri" panose="020F0502020204030204" pitchFamily="34" charset="0"/>
                        </a:rPr>
                        <a:t>T&amp;S only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err="1" smtClean="0">
                          <a:latin typeface="Calibri" panose="020F0502020204030204" pitchFamily="34" charset="0"/>
                        </a:rPr>
                        <a:t>Interreg</a:t>
                      </a:r>
                      <a:r>
                        <a:rPr lang="en-IE" sz="1600" dirty="0" smtClean="0">
                          <a:latin typeface="Calibri" panose="020F0502020204030204" pitchFamily="34" charset="0"/>
                        </a:rPr>
                        <a:t> Atlantic</a:t>
                      </a:r>
                      <a:r>
                        <a:rPr lang="en-IE" sz="1600" baseline="0" dirty="0" smtClean="0">
                          <a:latin typeface="Calibri" panose="020F0502020204030204" pitchFamily="34" charset="0"/>
                        </a:rPr>
                        <a:t> </a:t>
                      </a:r>
                      <a:endParaRPr lang="en-IE" sz="1600" dirty="0" smtClean="0">
                        <a:latin typeface="Calibri" panose="020F0502020204030204" pitchFamily="34" charset="0"/>
                      </a:endParaRPr>
                    </a:p>
                  </a:txBody>
                  <a:tcPr/>
                </a:tc>
                <a:extLst>
                  <a:ext uri="{0D108BD9-81ED-4DB2-BD59-A6C34878D82A}">
                    <a16:rowId xmlns:a16="http://schemas.microsoft.com/office/drawing/2014/main" val="10007"/>
                  </a:ext>
                </a:extLst>
              </a:tr>
              <a:tr h="386560">
                <a:tc>
                  <a:txBody>
                    <a:bodyPr/>
                    <a:lstStyle/>
                    <a:p>
                      <a:endParaRPr lang="en-IE"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err="1" smtClean="0">
                          <a:latin typeface="Calibri" panose="020F0502020204030204" pitchFamily="34" charset="0"/>
                        </a:rPr>
                        <a:t>MyCoast</a:t>
                      </a:r>
                      <a:endParaRPr lang="en-IE" sz="1600" dirty="0" smtClean="0">
                        <a:latin typeface="Calibri" panose="020F0502020204030204" pitchFamily="34" charset="0"/>
                      </a:endParaRPr>
                    </a:p>
                  </a:txBody>
                  <a:tcPr/>
                </a:tc>
                <a:tc>
                  <a:txBody>
                    <a:bodyPr/>
                    <a:lstStyle/>
                    <a:p>
                      <a:pPr algn="ctr"/>
                      <a:endParaRPr lang="en-IE"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err="1" smtClean="0">
                          <a:latin typeface="Calibri" panose="020F0502020204030204" pitchFamily="34" charset="0"/>
                        </a:rPr>
                        <a:t>Interreg</a:t>
                      </a:r>
                      <a:r>
                        <a:rPr lang="en-IE" sz="1600" dirty="0" smtClean="0">
                          <a:latin typeface="Calibri" panose="020F0502020204030204" pitchFamily="34" charset="0"/>
                        </a:rPr>
                        <a:t> Atlantic</a:t>
                      </a:r>
                      <a:r>
                        <a:rPr lang="en-IE" sz="1600" baseline="0" dirty="0" smtClean="0">
                          <a:latin typeface="Calibri" panose="020F0502020204030204" pitchFamily="34" charset="0"/>
                        </a:rPr>
                        <a:t> </a:t>
                      </a:r>
                      <a:endParaRPr lang="en-IE" sz="1600" dirty="0" smtClean="0">
                        <a:latin typeface="Calibri" panose="020F0502020204030204" pitchFamily="34" charset="0"/>
                      </a:endParaRPr>
                    </a:p>
                  </a:txBody>
                  <a:tcPr/>
                </a:tc>
                <a:extLst>
                  <a:ext uri="{0D108BD9-81ED-4DB2-BD59-A6C34878D82A}">
                    <a16:rowId xmlns:a16="http://schemas.microsoft.com/office/drawing/2014/main" val="10008"/>
                  </a:ext>
                </a:extLst>
              </a:tr>
              <a:tr h="386560">
                <a:tc>
                  <a:txBody>
                    <a:bodyPr/>
                    <a:lstStyle/>
                    <a:p>
                      <a:endParaRPr lang="en-IE"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latin typeface="Calibri" panose="020F0502020204030204" pitchFamily="34" charset="0"/>
                        </a:rPr>
                        <a:t>PRIMROSE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1600" dirty="0" smtClean="0">
                          <a:latin typeface="Calibri" panose="020F0502020204030204" pitchFamily="34" charset="0"/>
                        </a:rPr>
                        <a:t>€517K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err="1" smtClean="0">
                          <a:latin typeface="Calibri" panose="020F0502020204030204" pitchFamily="34" charset="0"/>
                        </a:rPr>
                        <a:t>Interreg</a:t>
                      </a:r>
                      <a:r>
                        <a:rPr lang="en-IE" sz="1600" dirty="0" smtClean="0">
                          <a:latin typeface="Calibri" panose="020F0502020204030204" pitchFamily="34" charset="0"/>
                        </a:rPr>
                        <a:t> Atlantic</a:t>
                      </a:r>
                      <a:r>
                        <a:rPr lang="en-IE" sz="1600" baseline="0" dirty="0" smtClean="0">
                          <a:latin typeface="Calibri" panose="020F0502020204030204" pitchFamily="34" charset="0"/>
                        </a:rPr>
                        <a:t> </a:t>
                      </a:r>
                      <a:endParaRPr lang="en-IE" sz="1600" dirty="0" smtClean="0">
                        <a:latin typeface="Calibri" panose="020F0502020204030204" pitchFamily="34" charset="0"/>
                      </a:endParaRPr>
                    </a:p>
                  </a:txBody>
                  <a:tcPr/>
                </a:tc>
                <a:extLst>
                  <a:ext uri="{0D108BD9-81ED-4DB2-BD59-A6C34878D82A}">
                    <a16:rowId xmlns:a16="http://schemas.microsoft.com/office/drawing/2014/main" val="10009"/>
                  </a:ext>
                </a:extLst>
              </a:tr>
            </a:tbl>
          </a:graphicData>
        </a:graphic>
      </p:graphicFrame>
      <p:pic>
        <p:nvPicPr>
          <p:cNvPr id="5" name="Picture 4" descr="http://mispint:8080/TeamAreas/euprojects/Bluefish/PublishingImages/BlueFish%20Logo%20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126" y="2452967"/>
            <a:ext cx="593660" cy="593660"/>
          </a:xfrm>
          <a:prstGeom prst="rect">
            <a:avLst/>
          </a:prstGeom>
          <a:noFill/>
          <a:ln>
            <a:noFill/>
          </a:ln>
        </p:spPr>
      </p:pic>
      <p:pic>
        <p:nvPicPr>
          <p:cNvPr id="6" name="Picture 5" descr="http://mispint:8080/TeamAreas/euprojects/Compass/PublishingImages/COMPASS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323" y="3153419"/>
            <a:ext cx="673267" cy="593688"/>
          </a:xfrm>
          <a:prstGeom prst="rect">
            <a:avLst/>
          </a:prstGeom>
          <a:noFill/>
          <a:ln>
            <a:noFill/>
          </a:ln>
        </p:spPr>
      </p:pic>
    </p:spTree>
    <p:extLst>
      <p:ext uri="{BB962C8B-B14F-4D97-AF65-F5344CB8AC3E}">
        <p14:creationId xmlns:p14="http://schemas.microsoft.com/office/powerpoint/2010/main" val="2942900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JPI projects awarded 2017</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975557"/>
              </p:ext>
            </p:extLst>
          </p:nvPr>
        </p:nvGraphicFramePr>
        <p:xfrm>
          <a:off x="436418" y="2067788"/>
          <a:ext cx="8229600" cy="3688080"/>
        </p:xfrm>
        <a:graphic>
          <a:graphicData uri="http://schemas.openxmlformats.org/drawingml/2006/table">
            <a:tbl>
              <a:tblPr firstRow="1" bandRow="1">
                <a:tableStyleId>{5C22544A-7EE6-4342-B048-85BDC9FD1C3A}</a:tableStyleId>
              </a:tblPr>
              <a:tblGrid>
                <a:gridCol w="1306488">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gridCol w="1121296">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IE" sz="1600" dirty="0" smtClean="0">
                          <a:latin typeface="Calibri" panose="020F0502020204030204" pitchFamily="34" charset="0"/>
                        </a:rPr>
                        <a:t>Project</a:t>
                      </a:r>
                      <a:endParaRPr lang="en-IE" sz="1600" dirty="0">
                        <a:latin typeface="Calibri" panose="020F0502020204030204" pitchFamily="34" charset="0"/>
                      </a:endParaRPr>
                    </a:p>
                  </a:txBody>
                  <a:tcPr/>
                </a:tc>
                <a:tc>
                  <a:txBody>
                    <a:bodyPr/>
                    <a:lstStyle/>
                    <a:p>
                      <a:r>
                        <a:rPr lang="en-IE" sz="1600" dirty="0" smtClean="0">
                          <a:latin typeface="Calibri" panose="020F0502020204030204" pitchFamily="34" charset="0"/>
                        </a:rPr>
                        <a:t>Title</a:t>
                      </a:r>
                      <a:endParaRPr lang="en-IE" sz="1600" dirty="0">
                        <a:latin typeface="Calibri" panose="020F0502020204030204" pitchFamily="34" charset="0"/>
                      </a:endParaRPr>
                    </a:p>
                  </a:txBody>
                  <a:tcPr/>
                </a:tc>
                <a:tc>
                  <a:txBody>
                    <a:bodyPr/>
                    <a:lstStyle/>
                    <a:p>
                      <a:pPr algn="ctr"/>
                      <a:r>
                        <a:rPr lang="en-IE" sz="1600" smtClean="0">
                          <a:latin typeface="Calibri" panose="020F0502020204030204" pitchFamily="34" charset="0"/>
                        </a:rPr>
                        <a:t>MI Funding</a:t>
                      </a:r>
                      <a:endParaRPr lang="en-IE" sz="1600" dirty="0">
                        <a:latin typeface="Calibri" panose="020F0502020204030204" pitchFamily="34" charset="0"/>
                      </a:endParaRPr>
                    </a:p>
                  </a:txBody>
                  <a:tcPr/>
                </a:tc>
                <a:tc>
                  <a:txBody>
                    <a:bodyPr/>
                    <a:lstStyle/>
                    <a:p>
                      <a:r>
                        <a:rPr lang="en-IE" sz="1600" smtClean="0">
                          <a:latin typeface="Calibri" panose="020F0502020204030204" pitchFamily="34" charset="0"/>
                        </a:rPr>
                        <a:t>Funding Instrument</a:t>
                      </a:r>
                      <a:endParaRPr lang="en-IE" sz="1600" dirty="0">
                        <a:latin typeface="Calibri" panose="020F0502020204030204" pitchFamily="34" charset="0"/>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err="1" smtClean="0">
                          <a:latin typeface="Calibri" panose="020F0502020204030204" pitchFamily="34" charset="0"/>
                        </a:rPr>
                        <a:t>WATexR</a:t>
                      </a:r>
                      <a:endParaRPr lang="en-IE" sz="1600" dirty="0" smtClean="0">
                        <a:latin typeface="Calibri" panose="020F0502020204030204" pitchFamily="34" charset="0"/>
                      </a:endParaRPr>
                    </a:p>
                  </a:txBody>
                  <a:tcPr/>
                </a:tc>
                <a:tc>
                  <a:txBody>
                    <a:bodyPr/>
                    <a:lstStyle/>
                    <a:p>
                      <a:r>
                        <a:rPr lang="en-US" sz="1600" b="0" kern="1200" dirty="0" smtClean="0">
                          <a:solidFill>
                            <a:schemeClr val="dk1"/>
                          </a:solidFill>
                          <a:effectLst/>
                          <a:latin typeface="Calibri" panose="020F0502020204030204" pitchFamily="34" charset="0"/>
                          <a:ea typeface="+mn-ea"/>
                          <a:cs typeface="+mn-cs"/>
                        </a:rPr>
                        <a:t>Integration of climate seasonal prediction and ecosystem impact modeling for an efficient adaptation of water resources management to increasing climate extreme events</a:t>
                      </a:r>
                      <a:endParaRPr lang="en-IE" sz="1600" b="1" kern="1200" dirty="0" smtClean="0">
                        <a:solidFill>
                          <a:schemeClr val="dk1"/>
                        </a:solidFill>
                        <a:effectLst/>
                        <a:latin typeface="Calibri" panose="020F0502020204030204" pitchFamily="34" charset="0"/>
                        <a:ea typeface="+mn-ea"/>
                        <a:cs typeface="+mn-cs"/>
                      </a:endParaRPr>
                    </a:p>
                  </a:txBody>
                  <a:tcPr/>
                </a:tc>
                <a:tc>
                  <a:txBody>
                    <a:bodyPr/>
                    <a:lstStyle/>
                    <a:p>
                      <a:pPr algn="ctr"/>
                      <a:r>
                        <a:rPr lang="en-IE" sz="1600" dirty="0" smtClean="0">
                          <a:latin typeface="Calibri" panose="020F0502020204030204" pitchFamily="34" charset="0"/>
                        </a:rPr>
                        <a:t>€239K</a:t>
                      </a:r>
                      <a:endParaRPr lang="en-IE" sz="1600"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b="0" i="0" u="none" strike="noStrike" kern="1200" baseline="0" dirty="0" smtClean="0">
                          <a:solidFill>
                            <a:schemeClr val="dk1"/>
                          </a:solidFill>
                          <a:latin typeface="Calibri" panose="020F0502020204030204" pitchFamily="34" charset="0"/>
                          <a:ea typeface="+mn-ea"/>
                          <a:cs typeface="+mn-cs"/>
                        </a:rPr>
                        <a:t>European ERA4CS Joint Call for Transnational Collaborative Research Projects 2016  (JPI)</a:t>
                      </a:r>
                      <a:endParaRPr lang="en-IE" sz="1600" b="0" dirty="0" smtClean="0">
                        <a:latin typeface="Calibri" panose="020F0502020204030204" pitchFamily="34" charset="0"/>
                      </a:endParaRPr>
                    </a:p>
                  </a:txBody>
                  <a:tcPr/>
                </a:tc>
                <a:extLst>
                  <a:ext uri="{0D108BD9-81ED-4DB2-BD59-A6C34878D82A}">
                    <a16:rowId xmlns:a16="http://schemas.microsoft.com/office/drawing/2014/main" val="10001"/>
                  </a:ext>
                </a:extLst>
              </a:tr>
              <a:tr h="370840">
                <a:tc>
                  <a:txBody>
                    <a:bodyPr/>
                    <a:lstStyle/>
                    <a:p>
                      <a:r>
                        <a:rPr lang="en-IE" sz="1600" dirty="0" err="1" smtClean="0">
                          <a:latin typeface="Calibri" panose="020F0502020204030204" pitchFamily="34" charset="0"/>
                        </a:rPr>
                        <a:t>CoClime</a:t>
                      </a:r>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Co-development of Climate Services for adaptation to changing</a:t>
                      </a:r>
                    </a:p>
                    <a:p>
                      <a:r>
                        <a:rPr lang="en-IE" sz="1600" b="0" i="0" u="none" strike="noStrike" kern="1200" baseline="0" dirty="0" smtClean="0">
                          <a:solidFill>
                            <a:schemeClr val="dk1"/>
                          </a:solidFill>
                          <a:latin typeface="Calibri" panose="020F0502020204030204" pitchFamily="34" charset="0"/>
                          <a:ea typeface="+mn-ea"/>
                          <a:cs typeface="+mn-cs"/>
                        </a:rPr>
                        <a:t>Marine Ecosystems</a:t>
                      </a:r>
                      <a:endParaRPr lang="en-IE" sz="1600" b="0" dirty="0" smtClean="0">
                        <a:latin typeface="Calibri" panose="020F0502020204030204" pitchFamily="34" charset="0"/>
                      </a:endParaRPr>
                    </a:p>
                  </a:txBody>
                  <a:tcPr/>
                </a:tc>
                <a:tc>
                  <a:txBody>
                    <a:bodyPr/>
                    <a:lstStyle/>
                    <a:p>
                      <a:pPr algn="ctr"/>
                      <a:r>
                        <a:rPr lang="en-IE" sz="1600" dirty="0" smtClean="0">
                          <a:latin typeface="Calibri" panose="020F0502020204030204" pitchFamily="34" charset="0"/>
                        </a:rPr>
                        <a:t>€325K</a:t>
                      </a:r>
                      <a:endParaRPr lang="en-IE" sz="1600" dirty="0">
                        <a:latin typeface="Calibri" panose="020F0502020204030204" pitchFamily="34" charset="0"/>
                      </a:endParaRPr>
                    </a:p>
                  </a:txBody>
                  <a:tcPr/>
                </a:tc>
                <a:tc>
                  <a:txBody>
                    <a:bodyPr/>
                    <a:lstStyle/>
                    <a:p>
                      <a:r>
                        <a:rPr lang="en-IE" sz="1600" b="0" i="0" u="none" strike="noStrike" kern="1200" baseline="0" dirty="0" smtClean="0">
                          <a:solidFill>
                            <a:schemeClr val="dk1"/>
                          </a:solidFill>
                          <a:latin typeface="Calibri" panose="020F0502020204030204" pitchFamily="34" charset="0"/>
                          <a:ea typeface="+mn-ea"/>
                          <a:cs typeface="+mn-cs"/>
                        </a:rPr>
                        <a:t>European ERA4CS Joint Call for Transnational Collaborative Research Projects 2016  (JPI)</a:t>
                      </a:r>
                      <a:endParaRPr lang="en-IE" sz="1600" b="0" dirty="0">
                        <a:latin typeface="Calibri" panose="020F050202020403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52044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EU Programme Engagement – Atlantic Action Plan</a:t>
            </a:r>
          </a:p>
        </p:txBody>
      </p:sp>
      <p:sp>
        <p:nvSpPr>
          <p:cNvPr id="3" name="Content Placeholder 2"/>
          <p:cNvSpPr>
            <a:spLocks noGrp="1"/>
          </p:cNvSpPr>
          <p:nvPr>
            <p:ph idx="1"/>
          </p:nvPr>
        </p:nvSpPr>
        <p:spPr>
          <a:xfrm>
            <a:off x="265116" y="2343892"/>
            <a:ext cx="8551717" cy="4083627"/>
          </a:xfrm>
        </p:spPr>
        <p:txBody>
          <a:bodyPr/>
          <a:lstStyle/>
          <a:p>
            <a:pPr lvl="0">
              <a:buClr>
                <a:srgbClr val="00B0F0"/>
              </a:buClr>
            </a:pPr>
            <a:r>
              <a:rPr lang="en-IE" sz="1800" dirty="0"/>
              <a:t>Launched in 2013 </a:t>
            </a:r>
            <a:r>
              <a:rPr lang="en-IE" sz="1800" b="1" dirty="0"/>
              <a:t>to identify key investment and</a:t>
            </a:r>
            <a:r>
              <a:rPr lang="en-IE" sz="1800" dirty="0"/>
              <a:t> </a:t>
            </a:r>
            <a:r>
              <a:rPr lang="en-IE" sz="1800" b="1" dirty="0"/>
              <a:t>research priorities along the EU's Atlantic seaboard </a:t>
            </a:r>
            <a:r>
              <a:rPr lang="en-IE" sz="1800" dirty="0"/>
              <a:t>which could help both mature and emerging sectors in the marine and maritime economy to flourish</a:t>
            </a:r>
            <a:r>
              <a:rPr lang="en-IE" sz="1800" dirty="0" smtClean="0"/>
              <a:t>.</a:t>
            </a:r>
            <a:br>
              <a:rPr lang="en-IE" sz="1800" dirty="0" smtClean="0"/>
            </a:br>
            <a:endParaRPr lang="en-IE" sz="1800" dirty="0" smtClean="0"/>
          </a:p>
          <a:p>
            <a:pPr lvl="0">
              <a:buClr>
                <a:srgbClr val="00B0F0"/>
              </a:buClr>
            </a:pPr>
            <a:r>
              <a:rPr lang="en-IE" sz="1200" dirty="0"/>
              <a:t>Aims to:</a:t>
            </a:r>
          </a:p>
          <a:p>
            <a:pPr lvl="1">
              <a:buClr>
                <a:srgbClr val="00B0F0"/>
              </a:buClr>
            </a:pPr>
            <a:r>
              <a:rPr lang="en-IE" sz="1200" dirty="0"/>
              <a:t>Promote entrepreneurship and </a:t>
            </a:r>
            <a:r>
              <a:rPr lang="en-IE" sz="1200" dirty="0" smtClean="0"/>
              <a:t>innovation</a:t>
            </a:r>
            <a:endParaRPr lang="en-IE" sz="1200" dirty="0"/>
          </a:p>
          <a:p>
            <a:pPr lvl="1">
              <a:buClr>
                <a:srgbClr val="00B0F0"/>
              </a:buClr>
            </a:pPr>
            <a:r>
              <a:rPr lang="en-IE" sz="1200" dirty="0"/>
              <a:t>Create a socially inclusive and sustainable model of regional </a:t>
            </a:r>
            <a:r>
              <a:rPr lang="en-IE" sz="1200" dirty="0" smtClean="0"/>
              <a:t>development</a:t>
            </a:r>
            <a:endParaRPr lang="en-IE" sz="1200" dirty="0"/>
          </a:p>
          <a:p>
            <a:pPr lvl="1">
              <a:buClr>
                <a:srgbClr val="00B0F0"/>
              </a:buClr>
            </a:pPr>
            <a:r>
              <a:rPr lang="en-IE" sz="1200" dirty="0"/>
              <a:t>Protect, secure and develop the potential of the Atlantic marine and coastal </a:t>
            </a:r>
            <a:r>
              <a:rPr lang="en-IE" sz="1200" dirty="0" smtClean="0"/>
              <a:t>environment</a:t>
            </a:r>
            <a:endParaRPr lang="en-IE" sz="1200" dirty="0"/>
          </a:p>
          <a:p>
            <a:pPr lvl="1">
              <a:buClr>
                <a:srgbClr val="00B0F0"/>
              </a:buClr>
            </a:pPr>
            <a:r>
              <a:rPr lang="en-IE" sz="1200" dirty="0"/>
              <a:t>Improve accessibility and </a:t>
            </a:r>
            <a:r>
              <a:rPr lang="en-IE" sz="1200" dirty="0" smtClean="0"/>
              <a:t>connectivity</a:t>
            </a:r>
          </a:p>
          <a:p>
            <a:pPr lvl="1">
              <a:buClr>
                <a:srgbClr val="00B0F0"/>
              </a:buClr>
            </a:pPr>
            <a:endParaRPr lang="en-IE" sz="1200" baseline="30000" dirty="0"/>
          </a:p>
          <a:p>
            <a:pPr marL="457200" lvl="1" indent="0">
              <a:buClr>
                <a:srgbClr val="00B0F0"/>
              </a:buClr>
              <a:buNone/>
            </a:pPr>
            <a:endParaRPr lang="en-IE" sz="1200" baseline="30000" dirty="0"/>
          </a:p>
          <a:p>
            <a:pPr marL="457200" lvl="1" indent="0">
              <a:buClr>
                <a:srgbClr val="00B0F0"/>
              </a:buClr>
              <a:buNone/>
            </a:pPr>
            <a:r>
              <a:rPr lang="en-IE" sz="1200" b="1" dirty="0" smtClean="0"/>
              <a:t>Joanne </a:t>
            </a:r>
            <a:r>
              <a:rPr lang="en-IE" sz="1200" b="1" dirty="0" err="1" smtClean="0"/>
              <a:t>Laffey</a:t>
            </a:r>
            <a:r>
              <a:rPr lang="en-IE" sz="1200" b="1" dirty="0" smtClean="0"/>
              <a:t> – Support Team for the Atlantic Action Plan </a:t>
            </a:r>
            <a:r>
              <a:rPr lang="en-IE" sz="1200" b="1" dirty="0" smtClean="0"/>
              <a:t>(speaking at12.00</a:t>
            </a:r>
            <a:r>
              <a:rPr lang="en-IE" sz="1200" dirty="0" smtClean="0"/>
              <a:t>)</a:t>
            </a:r>
            <a:r>
              <a:rPr lang="en-IE" sz="1800" baseline="30000" dirty="0"/>
              <a:t/>
            </a:r>
            <a:br>
              <a:rPr lang="en-IE" sz="1800" baseline="30000" dirty="0"/>
            </a:br>
            <a:endParaRPr lang="en-IE" sz="1800" dirty="0"/>
          </a:p>
        </p:txBody>
      </p:sp>
    </p:spTree>
    <p:extLst>
      <p:ext uri="{BB962C8B-B14F-4D97-AF65-F5344CB8AC3E}">
        <p14:creationId xmlns:p14="http://schemas.microsoft.com/office/powerpoint/2010/main" val="2796665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CA"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CA" dirty="0" smtClean="0"/>
          </a:p>
        </p:txBody>
      </p:sp>
      <p:sp>
        <p:nvSpPr>
          <p:cNvPr id="4" name="Slide Number Placeholder 3"/>
          <p:cNvSpPr>
            <a:spLocks noGrp="1"/>
          </p:cNvSpPr>
          <p:nvPr>
            <p:ph type="sldNum" sz="quarter" idx="4294967295"/>
          </p:nvPr>
        </p:nvSpPr>
        <p:spPr/>
        <p:txBody>
          <a:bodyPr/>
          <a:lstStyle/>
          <a:p>
            <a:pPr>
              <a:defRPr/>
            </a:pPr>
            <a:fld id="{FFF2F56A-1D2A-4896-8999-C2EFFE0BDA98}" type="slidenum">
              <a:rPr lang="en-CA"/>
              <a:pPr>
                <a:defRPr/>
              </a:pPr>
              <a:t>28</a:t>
            </a:fld>
            <a:endParaRPr lang="en-CA"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75"/>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525" y="-46038"/>
            <a:ext cx="2657475" cy="104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5" name="Rectangle 1"/>
          <p:cNvSpPr>
            <a:spLocks noChangeArrowheads="1"/>
          </p:cNvSpPr>
          <p:nvPr/>
        </p:nvSpPr>
        <p:spPr bwMode="auto">
          <a:xfrm>
            <a:off x="-11513" y="2084923"/>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CA" altLang="en-US" sz="4000" b="1" dirty="0">
                <a:solidFill>
                  <a:schemeClr val="bg1"/>
                </a:solidFill>
              </a:rPr>
              <a:t>Galway Statement on Atlantic </a:t>
            </a:r>
          </a:p>
          <a:p>
            <a:pPr algn="ctr" eaLnBrk="1" hangingPunct="1">
              <a:spcBef>
                <a:spcPct val="0"/>
              </a:spcBef>
              <a:buFontTx/>
              <a:buNone/>
            </a:pPr>
            <a:r>
              <a:rPr lang="en-CA" altLang="en-US" sz="4000" b="1" dirty="0">
                <a:solidFill>
                  <a:schemeClr val="bg1"/>
                </a:solidFill>
              </a:rPr>
              <a:t>Ocean </a:t>
            </a:r>
            <a:r>
              <a:rPr lang="en-CA" altLang="en-US" sz="4000" b="1" dirty="0" smtClean="0">
                <a:solidFill>
                  <a:schemeClr val="bg1"/>
                </a:solidFill>
              </a:rPr>
              <a:t>Cooperation</a:t>
            </a:r>
            <a:endParaRPr lang="en-CA" altLang="en-US" sz="4000" b="1" dirty="0">
              <a:solidFill>
                <a:schemeClr val="bg1"/>
              </a:solidFill>
            </a:endParaRPr>
          </a:p>
        </p:txBody>
      </p:sp>
    </p:spTree>
    <p:extLst>
      <p:ext uri="{BB962C8B-B14F-4D97-AF65-F5344CB8AC3E}">
        <p14:creationId xmlns:p14="http://schemas.microsoft.com/office/powerpoint/2010/main" val="1320065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397037"/>
            <a:ext cx="6264696" cy="584775"/>
          </a:xfrm>
          <a:prstGeom prst="rect">
            <a:avLst/>
          </a:prstGeom>
          <a:noFill/>
        </p:spPr>
        <p:txBody>
          <a:bodyPr wrap="square" rtlCol="0">
            <a:spAutoFit/>
          </a:bodyPr>
          <a:lstStyle/>
          <a:p>
            <a:r>
              <a:rPr lang="en-US" sz="3200" dirty="0" smtClean="0">
                <a:solidFill>
                  <a:schemeClr val="bg2">
                    <a:lumMod val="25000"/>
                  </a:schemeClr>
                </a:solidFill>
              </a:rPr>
              <a:t>The Galway Statement (2013)</a:t>
            </a:r>
            <a:endParaRPr lang="en-IE" sz="3200" dirty="0">
              <a:solidFill>
                <a:schemeClr val="bg2">
                  <a:lumMod val="25000"/>
                </a:schemeClr>
              </a:solidFill>
            </a:endParaRPr>
          </a:p>
        </p:txBody>
      </p:sp>
      <p:cxnSp>
        <p:nvCxnSpPr>
          <p:cNvPr id="4" name="Straight Connector 3"/>
          <p:cNvCxnSpPr/>
          <p:nvPr/>
        </p:nvCxnSpPr>
        <p:spPr>
          <a:xfrm>
            <a:off x="467544" y="1052736"/>
            <a:ext cx="8274159"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Seated L to R) Senator David M. Wells, Parliament of Canada; Ms Maria Damanaki, Commissioner for Maritime Affairs and Fisheries, Ms Máire Geoghengan-Quinn, Commissioner for Research Innovation and Science; Dr Kerri-Anne Jones, Assistant Secretary for Oceans and International Environmental and Scientific Affairs, US Department of State,(Standing L to R) Mr Enda Kenny, T.D., Taoiseach,  Mr Simon Coveney T.D., Irish Minister for Agriculture, Food and the Marin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88023"/>
            <a:ext cx="6768752" cy="39131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899592" y="5301208"/>
            <a:ext cx="7632848" cy="869231"/>
          </a:xfrm>
          <a:prstGeom prst="rect">
            <a:avLst/>
          </a:prstGeom>
          <a:noFill/>
          <a:ln w="9525">
            <a:noFill/>
            <a:miter lim="800000"/>
            <a:headEnd/>
            <a:tailEnd/>
          </a:ln>
        </p:spPr>
        <p:txBody>
          <a:bodyPr anchor="ctr"/>
          <a:lstStyle/>
          <a:p>
            <a:pPr algn="ctr">
              <a:defRPr/>
            </a:pPr>
            <a:r>
              <a:rPr lang="en-US" sz="800" dirty="0" smtClean="0"/>
              <a:t>Signing of the Galway Statement, Irish Marine Institute, 24 May 2013. Back row L-R, An Taoiseach, </a:t>
            </a:r>
            <a:r>
              <a:rPr lang="en-US" sz="800" dirty="0" err="1" smtClean="0"/>
              <a:t>Enda</a:t>
            </a:r>
            <a:r>
              <a:rPr lang="en-US" sz="800" dirty="0" smtClean="0"/>
              <a:t> Kenny and Minister for Agriculture Fisheries and Food, Simon </a:t>
            </a:r>
            <a:r>
              <a:rPr lang="en-US" sz="800" dirty="0" err="1" smtClean="0"/>
              <a:t>Coveny</a:t>
            </a:r>
            <a:r>
              <a:rPr lang="en-US" sz="800" dirty="0" smtClean="0"/>
              <a:t>  TD.; Front Row (L-R): Edward Fast, Minister of International Trade, Canada, Maria </a:t>
            </a:r>
            <a:r>
              <a:rPr lang="en-US" sz="800" dirty="0" err="1" smtClean="0"/>
              <a:t>Damanaki</a:t>
            </a:r>
            <a:r>
              <a:rPr lang="en-US" sz="800" dirty="0" smtClean="0"/>
              <a:t>, EU Commissioner for Maritime Affairs &amp; Fisheries, </a:t>
            </a:r>
            <a:r>
              <a:rPr lang="en-US" sz="800" dirty="0" err="1" smtClean="0"/>
              <a:t>Maire</a:t>
            </a:r>
            <a:r>
              <a:rPr lang="en-US" sz="800" dirty="0" smtClean="0"/>
              <a:t> </a:t>
            </a:r>
            <a:r>
              <a:rPr lang="en-US" sz="800" dirty="0" err="1" smtClean="0"/>
              <a:t>Geoghegan</a:t>
            </a:r>
            <a:r>
              <a:rPr lang="en-US" sz="800" dirty="0" smtClean="0"/>
              <a:t>-Quinn, EU Commissioner for Research, Science &amp; Innovation ,and Kerri-Ann Jones, Asst. Secretary of State for Oceans and International Environmental &amp; Scientific Affairs, USA.</a:t>
            </a:r>
            <a:endParaRPr lang="fr-FR" sz="800" dirty="0" smtClean="0"/>
          </a:p>
        </p:txBody>
      </p:sp>
    </p:spTree>
    <p:extLst>
      <p:ext uri="{BB962C8B-B14F-4D97-AF65-F5344CB8AC3E}">
        <p14:creationId xmlns:p14="http://schemas.microsoft.com/office/powerpoint/2010/main" val="234684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290" y="4737054"/>
            <a:ext cx="3630780" cy="1667396"/>
          </a:xfrm>
          <a:prstGeom prst="rect">
            <a:avLst/>
          </a:prstGeom>
        </p:spPr>
      </p:pic>
      <p:pic>
        <p:nvPicPr>
          <p:cNvPr id="3" name="Picture 2"/>
          <p:cNvPicPr>
            <a:picLocks noChangeAspect="1"/>
          </p:cNvPicPr>
          <p:nvPr/>
        </p:nvPicPr>
        <p:blipFill>
          <a:blip r:embed="rId3"/>
          <a:stretch>
            <a:fillRect/>
          </a:stretch>
        </p:blipFill>
        <p:spPr>
          <a:xfrm>
            <a:off x="3618411" y="5189760"/>
            <a:ext cx="2592976" cy="1214690"/>
          </a:xfrm>
          <a:prstGeom prst="rect">
            <a:avLst/>
          </a:prstGeom>
        </p:spPr>
      </p:pic>
      <p:pic>
        <p:nvPicPr>
          <p:cNvPr id="4" name="Picture 3"/>
          <p:cNvPicPr>
            <a:picLocks noChangeAspect="1"/>
          </p:cNvPicPr>
          <p:nvPr/>
        </p:nvPicPr>
        <p:blipFill>
          <a:blip r:embed="rId4"/>
          <a:stretch>
            <a:fillRect/>
          </a:stretch>
        </p:blipFill>
        <p:spPr>
          <a:xfrm>
            <a:off x="6398894" y="5051181"/>
            <a:ext cx="2400300" cy="1657350"/>
          </a:xfrm>
          <a:prstGeom prst="rect">
            <a:avLst/>
          </a:prstGeom>
        </p:spPr>
      </p:pic>
      <p:pic>
        <p:nvPicPr>
          <p:cNvPr id="5" name="Picture 4"/>
          <p:cNvPicPr>
            <a:picLocks noChangeAspect="1"/>
          </p:cNvPicPr>
          <p:nvPr/>
        </p:nvPicPr>
        <p:blipFill>
          <a:blip r:embed="rId5"/>
          <a:stretch>
            <a:fillRect/>
          </a:stretch>
        </p:blipFill>
        <p:spPr>
          <a:xfrm>
            <a:off x="246290" y="2208656"/>
            <a:ext cx="7255329" cy="1761636"/>
          </a:xfrm>
          <a:prstGeom prst="rect">
            <a:avLst/>
          </a:prstGeom>
        </p:spPr>
      </p:pic>
      <p:sp>
        <p:nvSpPr>
          <p:cNvPr id="6" name="Title 1"/>
          <p:cNvSpPr txBox="1">
            <a:spLocks/>
          </p:cNvSpPr>
          <p:nvPr/>
        </p:nvSpPr>
        <p:spPr>
          <a:xfrm>
            <a:off x="772886" y="1363412"/>
            <a:ext cx="7772400" cy="609600"/>
          </a:xfrm>
          <a:prstGeom prst="rect">
            <a:avLst/>
          </a:prstGeom>
        </p:spPr>
        <p:txBody>
          <a:bodyPr/>
          <a:lstStyle>
            <a:lvl1pPr algn="l" rtl="0" eaLnBrk="0" fontAlgn="base" hangingPunct="0">
              <a:spcBef>
                <a:spcPct val="0"/>
              </a:spcBef>
              <a:spcAft>
                <a:spcPct val="0"/>
              </a:spcAft>
              <a:defRPr sz="2400" b="0">
                <a:solidFill>
                  <a:schemeClr val="bg1"/>
                </a:solidFill>
                <a:latin typeface="Calibri" panose="020F0502020204030204" pitchFamily="34" charset="0"/>
                <a:ea typeface="+mj-ea"/>
                <a:cs typeface="+mj-cs"/>
              </a:defRPr>
            </a:lvl1pPr>
            <a:lvl2pPr algn="l" rtl="0" eaLnBrk="0" fontAlgn="base" hangingPunct="0">
              <a:spcBef>
                <a:spcPct val="0"/>
              </a:spcBef>
              <a:spcAft>
                <a:spcPct val="0"/>
              </a:spcAft>
              <a:defRPr sz="2400" b="1">
                <a:solidFill>
                  <a:srgbClr val="F0F0A8"/>
                </a:solidFill>
                <a:latin typeface="Verdana" pitchFamily="34" charset="0"/>
              </a:defRPr>
            </a:lvl2pPr>
            <a:lvl3pPr algn="l" rtl="0" eaLnBrk="0" fontAlgn="base" hangingPunct="0">
              <a:spcBef>
                <a:spcPct val="0"/>
              </a:spcBef>
              <a:spcAft>
                <a:spcPct val="0"/>
              </a:spcAft>
              <a:defRPr sz="2400" b="1">
                <a:solidFill>
                  <a:srgbClr val="F0F0A8"/>
                </a:solidFill>
                <a:latin typeface="Verdana" pitchFamily="34" charset="0"/>
              </a:defRPr>
            </a:lvl3pPr>
            <a:lvl4pPr algn="l" rtl="0" eaLnBrk="0" fontAlgn="base" hangingPunct="0">
              <a:spcBef>
                <a:spcPct val="0"/>
              </a:spcBef>
              <a:spcAft>
                <a:spcPct val="0"/>
              </a:spcAft>
              <a:defRPr sz="2400" b="1">
                <a:solidFill>
                  <a:srgbClr val="F0F0A8"/>
                </a:solidFill>
                <a:latin typeface="Verdana" pitchFamily="34" charset="0"/>
              </a:defRPr>
            </a:lvl4pPr>
            <a:lvl5pPr algn="l" rtl="0" eaLnBrk="0" fontAlgn="base" hangingPunct="0">
              <a:spcBef>
                <a:spcPct val="0"/>
              </a:spcBef>
              <a:spcAft>
                <a:spcPct val="0"/>
              </a:spcAft>
              <a:defRPr sz="2400" b="1">
                <a:solidFill>
                  <a:srgbClr val="F0F0A8"/>
                </a:solidFill>
                <a:latin typeface="Verdana" pitchFamily="34" charset="0"/>
              </a:defRPr>
            </a:lvl5pPr>
            <a:lvl6pPr marL="457200" algn="l" rtl="0" eaLnBrk="0" fontAlgn="base" hangingPunct="0">
              <a:spcBef>
                <a:spcPct val="0"/>
              </a:spcBef>
              <a:spcAft>
                <a:spcPct val="0"/>
              </a:spcAft>
              <a:defRPr sz="2400" b="1">
                <a:solidFill>
                  <a:srgbClr val="F0F0A8"/>
                </a:solidFill>
                <a:latin typeface="Verdana" pitchFamily="34" charset="0"/>
              </a:defRPr>
            </a:lvl6pPr>
            <a:lvl7pPr marL="914400" algn="l" rtl="0" eaLnBrk="0" fontAlgn="base" hangingPunct="0">
              <a:spcBef>
                <a:spcPct val="0"/>
              </a:spcBef>
              <a:spcAft>
                <a:spcPct val="0"/>
              </a:spcAft>
              <a:defRPr sz="2400" b="1">
                <a:solidFill>
                  <a:srgbClr val="F0F0A8"/>
                </a:solidFill>
                <a:latin typeface="Verdana" pitchFamily="34" charset="0"/>
              </a:defRPr>
            </a:lvl7pPr>
            <a:lvl8pPr marL="1371600" algn="l" rtl="0" eaLnBrk="0" fontAlgn="base" hangingPunct="0">
              <a:spcBef>
                <a:spcPct val="0"/>
              </a:spcBef>
              <a:spcAft>
                <a:spcPct val="0"/>
              </a:spcAft>
              <a:defRPr sz="2400" b="1">
                <a:solidFill>
                  <a:srgbClr val="F0F0A8"/>
                </a:solidFill>
                <a:latin typeface="Verdana" pitchFamily="34" charset="0"/>
              </a:defRPr>
            </a:lvl8pPr>
            <a:lvl9pPr marL="1828800" algn="l" rtl="0" eaLnBrk="0" fontAlgn="base" hangingPunct="0">
              <a:spcBef>
                <a:spcPct val="0"/>
              </a:spcBef>
              <a:spcAft>
                <a:spcPct val="0"/>
              </a:spcAft>
              <a:defRPr sz="2400" b="1">
                <a:solidFill>
                  <a:srgbClr val="F0F0A8"/>
                </a:solidFill>
                <a:latin typeface="Verdana" pitchFamily="34" charset="0"/>
              </a:defRPr>
            </a:lvl9pPr>
          </a:lstStyle>
          <a:p>
            <a:r>
              <a:rPr lang="en-IE" kern="0" dirty="0" smtClean="0"/>
              <a:t>Facilities &amp; Infrastructure</a:t>
            </a:r>
            <a:endParaRPr lang="en-IE" kern="0" dirty="0"/>
          </a:p>
        </p:txBody>
      </p:sp>
      <p:sp>
        <p:nvSpPr>
          <p:cNvPr id="7" name="TextBox 6"/>
          <p:cNvSpPr txBox="1"/>
          <p:nvPr/>
        </p:nvSpPr>
        <p:spPr>
          <a:xfrm>
            <a:off x="-102326" y="6404450"/>
            <a:ext cx="1750423" cy="253916"/>
          </a:xfrm>
          <a:prstGeom prst="rect">
            <a:avLst/>
          </a:prstGeom>
          <a:noFill/>
        </p:spPr>
        <p:txBody>
          <a:bodyPr wrap="square" rtlCol="0">
            <a:spAutoFit/>
          </a:bodyPr>
          <a:lstStyle/>
          <a:p>
            <a:r>
              <a:rPr lang="en-IE" sz="1050" dirty="0" smtClean="0">
                <a:latin typeface="Calibri" panose="020F0502020204030204" pitchFamily="34" charset="0"/>
                <a:cs typeface="Calibri" panose="020F0502020204030204" pitchFamily="34" charset="0"/>
              </a:rPr>
              <a:t>RV Celtic Explorer</a:t>
            </a:r>
            <a:endParaRPr lang="en-US" sz="1050" dirty="0">
              <a:latin typeface="Calibri" panose="020F0502020204030204" pitchFamily="34" charset="0"/>
              <a:cs typeface="Calibri" panose="020F0502020204030204" pitchFamily="34" charset="0"/>
            </a:endParaRPr>
          </a:p>
        </p:txBody>
      </p:sp>
      <p:sp>
        <p:nvSpPr>
          <p:cNvPr id="8" name="TextBox 7"/>
          <p:cNvSpPr txBox="1"/>
          <p:nvPr/>
        </p:nvSpPr>
        <p:spPr>
          <a:xfrm>
            <a:off x="3618411" y="4935844"/>
            <a:ext cx="1750423" cy="253916"/>
          </a:xfrm>
          <a:prstGeom prst="rect">
            <a:avLst/>
          </a:prstGeom>
          <a:noFill/>
        </p:spPr>
        <p:txBody>
          <a:bodyPr wrap="square" rtlCol="0">
            <a:spAutoFit/>
          </a:bodyPr>
          <a:lstStyle/>
          <a:p>
            <a:r>
              <a:rPr lang="en-IE" sz="1050" dirty="0" smtClean="0">
                <a:latin typeface="Calibri" panose="020F0502020204030204" pitchFamily="34" charset="0"/>
                <a:cs typeface="Calibri" panose="020F0502020204030204" pitchFamily="34" charset="0"/>
              </a:rPr>
              <a:t>RV Celtic Voyager</a:t>
            </a:r>
            <a:endParaRPr lang="en-US" sz="1050" dirty="0">
              <a:latin typeface="Calibri" panose="020F0502020204030204" pitchFamily="34" charset="0"/>
              <a:cs typeface="Calibri" panose="020F0502020204030204" pitchFamily="34" charset="0"/>
            </a:endParaRPr>
          </a:p>
        </p:txBody>
      </p:sp>
      <p:sp>
        <p:nvSpPr>
          <p:cNvPr id="9" name="TextBox 8"/>
          <p:cNvSpPr txBox="1"/>
          <p:nvPr/>
        </p:nvSpPr>
        <p:spPr>
          <a:xfrm>
            <a:off x="-102327" y="3970292"/>
            <a:ext cx="2401390" cy="253916"/>
          </a:xfrm>
          <a:prstGeom prst="rect">
            <a:avLst/>
          </a:prstGeom>
          <a:noFill/>
        </p:spPr>
        <p:txBody>
          <a:bodyPr wrap="square" rtlCol="0">
            <a:spAutoFit/>
          </a:bodyPr>
          <a:lstStyle/>
          <a:p>
            <a:r>
              <a:rPr lang="en-IE" sz="1050" dirty="0" smtClean="0">
                <a:latin typeface="Calibri" panose="020F0502020204030204" pitchFamily="34" charset="0"/>
                <a:cs typeface="Calibri" panose="020F0502020204030204" pitchFamily="34" charset="0"/>
              </a:rPr>
              <a:t>Marine Institute HQ - </a:t>
            </a:r>
            <a:r>
              <a:rPr lang="en-IE" sz="1050" dirty="0" err="1" smtClean="0">
                <a:latin typeface="Calibri" panose="020F0502020204030204" pitchFamily="34" charset="0"/>
                <a:cs typeface="Calibri" panose="020F0502020204030204" pitchFamily="34" charset="0"/>
              </a:rPr>
              <a:t>Oranmore</a:t>
            </a:r>
            <a:endParaRPr lang="en-US" sz="1050" dirty="0">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6"/>
          <a:stretch>
            <a:fillRect/>
          </a:stretch>
        </p:blipFill>
        <p:spPr>
          <a:xfrm>
            <a:off x="5570219" y="3203529"/>
            <a:ext cx="3228975" cy="1533525"/>
          </a:xfrm>
          <a:prstGeom prst="rect">
            <a:avLst/>
          </a:prstGeom>
        </p:spPr>
      </p:pic>
      <p:sp>
        <p:nvSpPr>
          <p:cNvPr id="11" name="TextBox 10"/>
          <p:cNvSpPr txBox="1"/>
          <p:nvPr/>
        </p:nvSpPr>
        <p:spPr>
          <a:xfrm>
            <a:off x="3458391" y="4278272"/>
            <a:ext cx="2401390" cy="253916"/>
          </a:xfrm>
          <a:prstGeom prst="rect">
            <a:avLst/>
          </a:prstGeom>
          <a:noFill/>
        </p:spPr>
        <p:txBody>
          <a:bodyPr wrap="square" rtlCol="0">
            <a:spAutoFit/>
          </a:bodyPr>
          <a:lstStyle/>
          <a:p>
            <a:r>
              <a:rPr lang="en-IE" sz="1050" dirty="0" smtClean="0">
                <a:latin typeface="Calibri" panose="020F0502020204030204" pitchFamily="34" charset="0"/>
                <a:cs typeface="Calibri" panose="020F0502020204030204" pitchFamily="34" charset="0"/>
              </a:rPr>
              <a:t>Newport Catchment Facilities</a:t>
            </a:r>
            <a:endParaRPr lang="en-US" sz="1050" dirty="0">
              <a:latin typeface="Calibri" panose="020F0502020204030204" pitchFamily="34" charset="0"/>
              <a:cs typeface="Calibri" panose="020F0502020204030204" pitchFamily="34" charset="0"/>
            </a:endParaRPr>
          </a:p>
        </p:txBody>
      </p:sp>
      <p:sp>
        <p:nvSpPr>
          <p:cNvPr id="12" name="TextBox 11"/>
          <p:cNvSpPr txBox="1"/>
          <p:nvPr/>
        </p:nvSpPr>
        <p:spPr>
          <a:xfrm>
            <a:off x="6211387" y="4808886"/>
            <a:ext cx="1750423" cy="253916"/>
          </a:xfrm>
          <a:prstGeom prst="rect">
            <a:avLst/>
          </a:prstGeom>
          <a:noFill/>
        </p:spPr>
        <p:txBody>
          <a:bodyPr wrap="square" rtlCol="0">
            <a:spAutoFit/>
          </a:bodyPr>
          <a:lstStyle/>
          <a:p>
            <a:r>
              <a:rPr lang="en-IE" sz="1050" dirty="0" smtClean="0">
                <a:latin typeface="Calibri" panose="020F0502020204030204" pitchFamily="34" charset="0"/>
                <a:cs typeface="Calibri" panose="020F0502020204030204" pitchFamily="34" charset="0"/>
              </a:rPr>
              <a:t>Deepwater ROV Holland I</a:t>
            </a:r>
            <a:endParaRPr lang="en-US"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9379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38939" y="2552000"/>
            <a:ext cx="3043150" cy="1099143"/>
          </a:xfrm>
          <a:prstGeom prst="rect">
            <a:avLst/>
          </a:prstGeom>
        </p:spPr>
      </p:pic>
      <p:sp>
        <p:nvSpPr>
          <p:cNvPr id="9" name="Rectangle 8"/>
          <p:cNvSpPr/>
          <p:nvPr/>
        </p:nvSpPr>
        <p:spPr>
          <a:xfrm>
            <a:off x="310976" y="2291978"/>
            <a:ext cx="5527963" cy="4093428"/>
          </a:xfrm>
          <a:prstGeom prst="rect">
            <a:avLst/>
          </a:prstGeom>
        </p:spPr>
        <p:txBody>
          <a:bodyPr wrap="square">
            <a:spAutoFit/>
          </a:bodyPr>
          <a:lstStyle/>
          <a:p>
            <a:pPr algn="l"/>
            <a:r>
              <a:rPr lang="en-IE" sz="2000" b="1" dirty="0" smtClean="0">
                <a:solidFill>
                  <a:srgbClr val="0070C0"/>
                </a:solidFill>
                <a:latin typeface="Arial" panose="020B0604020202020204" pitchFamily="34" charset="0"/>
              </a:rPr>
              <a:t>Overarching Objectives</a:t>
            </a:r>
            <a:r>
              <a:rPr lang="en-IE" b="1" dirty="0" smtClean="0">
                <a:solidFill>
                  <a:srgbClr val="0070C0"/>
                </a:solidFill>
                <a:latin typeface="Arial" panose="020B0604020202020204" pitchFamily="34" charset="0"/>
              </a:rPr>
              <a:t/>
            </a:r>
            <a:br>
              <a:rPr lang="en-IE" b="1" dirty="0" smtClean="0">
                <a:solidFill>
                  <a:srgbClr val="0070C0"/>
                </a:solidFill>
                <a:latin typeface="Arial" panose="020B0604020202020204" pitchFamily="34" charset="0"/>
              </a:rPr>
            </a:br>
            <a:endParaRPr lang="en-IE" sz="1800" b="1" dirty="0">
              <a:latin typeface="Arial" panose="020B0604020202020204" pitchFamily="34" charset="0"/>
            </a:endParaRPr>
          </a:p>
          <a:p>
            <a:pPr marL="285750" indent="-285750" algn="l">
              <a:lnSpc>
                <a:spcPct val="150000"/>
              </a:lnSpc>
              <a:spcAft>
                <a:spcPts val="1200"/>
              </a:spcAft>
              <a:buFont typeface="Arial" panose="020B0604020202020204" pitchFamily="34" charset="0"/>
              <a:buChar char="•"/>
            </a:pPr>
            <a:r>
              <a:rPr lang="en-IE" sz="1600" dirty="0" smtClean="0">
                <a:latin typeface="Arial" panose="020B0604020202020204" pitchFamily="34" charset="0"/>
              </a:rPr>
              <a:t>Improve </a:t>
            </a:r>
            <a:r>
              <a:rPr lang="en-IE" sz="1600" dirty="0">
                <a:latin typeface="Arial" panose="020B0604020202020204" pitchFamily="34" charset="0"/>
              </a:rPr>
              <a:t>ocean health and stewardship</a:t>
            </a:r>
          </a:p>
          <a:p>
            <a:pPr marL="285750" indent="-285750" algn="l">
              <a:lnSpc>
                <a:spcPct val="150000"/>
              </a:lnSpc>
              <a:spcAft>
                <a:spcPts val="1200"/>
              </a:spcAft>
              <a:buFont typeface="Arial" panose="020B0604020202020204" pitchFamily="34" charset="0"/>
              <a:buChar char="•"/>
            </a:pPr>
            <a:r>
              <a:rPr lang="en-IE" sz="1600" dirty="0" smtClean="0">
                <a:latin typeface="Arial" panose="020B0604020202020204" pitchFamily="34" charset="0"/>
              </a:rPr>
              <a:t>Promote </a:t>
            </a:r>
            <a:r>
              <a:rPr lang="en-IE" sz="1600" dirty="0">
                <a:latin typeface="Arial" panose="020B0604020202020204" pitchFamily="34" charset="0"/>
              </a:rPr>
              <a:t>sustainable management of resources</a:t>
            </a:r>
          </a:p>
          <a:p>
            <a:pPr marL="285750" indent="-285750" algn="l">
              <a:lnSpc>
                <a:spcPct val="150000"/>
              </a:lnSpc>
              <a:spcAft>
                <a:spcPts val="1200"/>
              </a:spcAft>
              <a:buFont typeface="Arial" panose="020B0604020202020204" pitchFamily="34" charset="0"/>
              <a:buChar char="•"/>
            </a:pPr>
            <a:r>
              <a:rPr lang="en-IE" sz="1600" dirty="0" smtClean="0">
                <a:latin typeface="Arial" panose="020B0604020202020204" pitchFamily="34" charset="0"/>
              </a:rPr>
              <a:t>Improved </a:t>
            </a:r>
            <a:r>
              <a:rPr lang="en-IE" sz="1600" dirty="0">
                <a:latin typeface="Arial" panose="020B0604020202020204" pitchFamily="34" charset="0"/>
              </a:rPr>
              <a:t>ecosystem assessments and forecasts and </a:t>
            </a:r>
            <a:r>
              <a:rPr lang="en-IE" sz="1600" dirty="0" smtClean="0">
                <a:latin typeface="Arial" panose="020B0604020202020204" pitchFamily="34" charset="0"/>
              </a:rPr>
              <a:t>deeper </a:t>
            </a:r>
            <a:r>
              <a:rPr lang="en-IE" sz="1600" dirty="0">
                <a:latin typeface="Arial" panose="020B0604020202020204" pitchFamily="34" charset="0"/>
              </a:rPr>
              <a:t>understanding of vulnerabilities and risks, </a:t>
            </a:r>
            <a:r>
              <a:rPr lang="en-IE" sz="1600" dirty="0" smtClean="0">
                <a:latin typeface="Arial" panose="020B0604020202020204" pitchFamily="34" charset="0"/>
              </a:rPr>
              <a:t>including </a:t>
            </a:r>
            <a:r>
              <a:rPr lang="en-IE" sz="1600" dirty="0">
                <a:latin typeface="Arial" panose="020B0604020202020204" pitchFamily="34" charset="0"/>
              </a:rPr>
              <a:t>climate change</a:t>
            </a:r>
          </a:p>
          <a:p>
            <a:pPr marL="285750" indent="-285750" algn="l">
              <a:lnSpc>
                <a:spcPct val="150000"/>
              </a:lnSpc>
              <a:spcAft>
                <a:spcPts val="1200"/>
              </a:spcAft>
              <a:buFont typeface="Arial" panose="020B0604020202020204" pitchFamily="34" charset="0"/>
              <a:buChar char="•"/>
            </a:pPr>
            <a:r>
              <a:rPr lang="en-IE" sz="1600" dirty="0" smtClean="0">
                <a:latin typeface="Arial" panose="020B0604020202020204" pitchFamily="34" charset="0"/>
              </a:rPr>
              <a:t>Generate </a:t>
            </a:r>
            <a:r>
              <a:rPr lang="en-IE" sz="1600" dirty="0">
                <a:latin typeface="Arial" panose="020B0604020202020204" pitchFamily="34" charset="0"/>
              </a:rPr>
              <a:t>new tools to increase resilience, conserve rich </a:t>
            </a:r>
            <a:r>
              <a:rPr lang="en-IE" sz="1600" dirty="0" smtClean="0">
                <a:latin typeface="Arial" panose="020B0604020202020204" pitchFamily="34" charset="0"/>
              </a:rPr>
              <a:t>biodiversity</a:t>
            </a:r>
            <a:r>
              <a:rPr lang="en-IE" sz="1600" dirty="0">
                <a:latin typeface="Arial" panose="020B0604020202020204" pitchFamily="34" charset="0"/>
              </a:rPr>
              <a:t>, manage risk and determine social, </a:t>
            </a:r>
            <a:r>
              <a:rPr lang="en-IE" sz="1600" dirty="0" smtClean="0">
                <a:latin typeface="Arial" panose="020B0604020202020204" pitchFamily="34" charset="0"/>
              </a:rPr>
              <a:t>environmental</a:t>
            </a:r>
            <a:r>
              <a:rPr lang="en-IE" sz="1600" dirty="0">
                <a:latin typeface="Arial" panose="020B0604020202020204" pitchFamily="34" charset="0"/>
              </a:rPr>
              <a:t>, and economic priorities </a:t>
            </a:r>
            <a:endParaRPr lang="en-IE" sz="1600" dirty="0">
              <a:effectLst/>
              <a:latin typeface="Arial" panose="020B0604020202020204" pitchFamily="34" charset="0"/>
            </a:endParaRPr>
          </a:p>
        </p:txBody>
      </p:sp>
      <p:sp>
        <p:nvSpPr>
          <p:cNvPr id="6" name="Title 5"/>
          <p:cNvSpPr>
            <a:spLocks noGrp="1"/>
          </p:cNvSpPr>
          <p:nvPr>
            <p:ph type="title"/>
          </p:nvPr>
        </p:nvSpPr>
        <p:spPr>
          <a:xfrm>
            <a:off x="310976" y="1358486"/>
            <a:ext cx="7772400" cy="609600"/>
          </a:xfrm>
        </p:spPr>
        <p:txBody>
          <a:bodyPr/>
          <a:lstStyle/>
          <a:p>
            <a:r>
              <a:rPr lang="en-IE" dirty="0"/>
              <a:t>The Galway Statement &amp; Atlantic Ocean Research Alliance </a:t>
            </a:r>
          </a:p>
        </p:txBody>
      </p:sp>
      <p:pic>
        <p:nvPicPr>
          <p:cNvPr id="12" name="Picture 11"/>
          <p:cNvPicPr>
            <a:picLocks noChangeAspect="1"/>
          </p:cNvPicPr>
          <p:nvPr/>
        </p:nvPicPr>
        <p:blipFill>
          <a:blip r:embed="rId3"/>
          <a:stretch>
            <a:fillRect/>
          </a:stretch>
        </p:blipFill>
        <p:spPr>
          <a:xfrm>
            <a:off x="5948119" y="4209372"/>
            <a:ext cx="2895674" cy="1994000"/>
          </a:xfrm>
          <a:prstGeom prst="rect">
            <a:avLst/>
          </a:prstGeom>
          <a:ln>
            <a:solidFill>
              <a:schemeClr val="tx1"/>
            </a:solidFill>
          </a:ln>
        </p:spPr>
      </p:pic>
    </p:spTree>
    <p:extLst>
      <p:ext uri="{BB962C8B-B14F-4D97-AF65-F5344CB8AC3E}">
        <p14:creationId xmlns:p14="http://schemas.microsoft.com/office/powerpoint/2010/main" val="4237169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6899" y="2118282"/>
            <a:ext cx="4248456" cy="4278094"/>
          </a:xfrm>
          <a:prstGeom prst="rect">
            <a:avLst/>
          </a:prstGeom>
        </p:spPr>
        <p:txBody>
          <a:bodyPr wrap="square">
            <a:spAutoFit/>
          </a:bodyPr>
          <a:lstStyle/>
          <a:p>
            <a:pPr algn="l"/>
            <a:r>
              <a:rPr lang="en-IE" sz="2000" dirty="0" smtClean="0">
                <a:solidFill>
                  <a:srgbClr val="0070C0"/>
                </a:solidFill>
                <a:latin typeface="Arial" panose="020B0604020202020204" pitchFamily="34" charset="0"/>
              </a:rPr>
              <a:t>Priority </a:t>
            </a:r>
            <a:r>
              <a:rPr lang="en-IE" sz="2000" dirty="0">
                <a:solidFill>
                  <a:srgbClr val="0070C0"/>
                </a:solidFill>
                <a:latin typeface="Arial" panose="020B0604020202020204" pitchFamily="34" charset="0"/>
              </a:rPr>
              <a:t>A</a:t>
            </a:r>
            <a:r>
              <a:rPr lang="en-IE" sz="2000" dirty="0" smtClean="0">
                <a:solidFill>
                  <a:srgbClr val="0070C0"/>
                </a:solidFill>
                <a:latin typeface="Arial" panose="020B0604020202020204" pitchFamily="34" charset="0"/>
              </a:rPr>
              <a:t>reas </a:t>
            </a:r>
            <a:r>
              <a:rPr lang="en-IE" sz="2000" dirty="0">
                <a:solidFill>
                  <a:srgbClr val="0070C0"/>
                </a:solidFill>
                <a:latin typeface="Arial" panose="020B0604020202020204" pitchFamily="34" charset="0"/>
              </a:rPr>
              <a:t>of </a:t>
            </a:r>
            <a:r>
              <a:rPr lang="en-IE" sz="2000" dirty="0" smtClean="0">
                <a:solidFill>
                  <a:srgbClr val="0070C0"/>
                </a:solidFill>
                <a:latin typeface="Arial" panose="020B0604020202020204" pitchFamily="34" charset="0"/>
              </a:rPr>
              <a:t>Cooperation:</a:t>
            </a:r>
            <a:r>
              <a:rPr lang="en-IE" sz="1800" dirty="0" smtClean="0">
                <a:latin typeface="Arial" panose="020B0604020202020204" pitchFamily="34" charset="0"/>
              </a:rPr>
              <a:t/>
            </a:r>
            <a:br>
              <a:rPr lang="en-IE" sz="1800" dirty="0" smtClean="0">
                <a:latin typeface="Arial" panose="020B0604020202020204" pitchFamily="34" charset="0"/>
              </a:rPr>
            </a:br>
            <a:endParaRPr lang="en-IE" sz="1800" dirty="0">
              <a:latin typeface="Arial" panose="020B0604020202020204" pitchFamily="34" charset="0"/>
            </a:endParaRPr>
          </a:p>
          <a:p>
            <a:pPr marL="285750" indent="-285750" algn="l">
              <a:lnSpc>
                <a:spcPct val="150000"/>
              </a:lnSpc>
              <a:buClr>
                <a:srgbClr val="0070C0"/>
              </a:buClr>
              <a:buFont typeface="Arial" panose="020B0604020202020204" pitchFamily="34" charset="0"/>
              <a:buChar char="•"/>
            </a:pPr>
            <a:r>
              <a:rPr lang="en-IE" sz="1800" dirty="0" smtClean="0">
                <a:latin typeface="Arial" panose="020B0604020202020204" pitchFamily="34" charset="0"/>
              </a:rPr>
              <a:t>Atlantic </a:t>
            </a:r>
            <a:r>
              <a:rPr lang="en-IE" sz="1800" dirty="0">
                <a:latin typeface="Arial" panose="020B0604020202020204" pitchFamily="34" charset="0"/>
              </a:rPr>
              <a:t>Seabed Mapping and Characterization</a:t>
            </a:r>
          </a:p>
          <a:p>
            <a:pPr marL="285750" indent="-285750" algn="l">
              <a:lnSpc>
                <a:spcPct val="150000"/>
              </a:lnSpc>
              <a:buClr>
                <a:srgbClr val="0070C0"/>
              </a:buClr>
              <a:buFont typeface="Arial" panose="020B0604020202020204" pitchFamily="34" charset="0"/>
              <a:buChar char="•"/>
            </a:pPr>
            <a:r>
              <a:rPr lang="en-IE" sz="1800" dirty="0" smtClean="0">
                <a:latin typeface="Arial" panose="020B0604020202020204" pitchFamily="34" charset="0"/>
              </a:rPr>
              <a:t>Aquaculture</a:t>
            </a:r>
            <a:endParaRPr lang="en-IE" sz="1800" dirty="0">
              <a:latin typeface="Arial" panose="020B0604020202020204" pitchFamily="34" charset="0"/>
            </a:endParaRPr>
          </a:p>
          <a:p>
            <a:pPr marL="285750" indent="-285750" algn="l">
              <a:lnSpc>
                <a:spcPct val="150000"/>
              </a:lnSpc>
              <a:buClr>
                <a:srgbClr val="0070C0"/>
              </a:buClr>
              <a:buFont typeface="Arial" panose="020B0604020202020204" pitchFamily="34" charset="0"/>
              <a:buChar char="•"/>
            </a:pPr>
            <a:r>
              <a:rPr lang="en-IE" sz="1800" dirty="0" smtClean="0">
                <a:latin typeface="Arial" panose="020B0604020202020204" pitchFamily="34" charset="0"/>
              </a:rPr>
              <a:t>Ocean </a:t>
            </a:r>
            <a:r>
              <a:rPr lang="en-IE" sz="1800" dirty="0">
                <a:latin typeface="Arial" panose="020B0604020202020204" pitchFamily="34" charset="0"/>
              </a:rPr>
              <a:t>Literacy, including Information Management and </a:t>
            </a:r>
            <a:r>
              <a:rPr lang="en-IE" sz="1800" dirty="0" smtClean="0">
                <a:latin typeface="Arial" panose="020B0604020202020204" pitchFamily="34" charset="0"/>
              </a:rPr>
              <a:t>Dissemination</a:t>
            </a:r>
            <a:endParaRPr lang="en-IE" sz="1800" dirty="0">
              <a:latin typeface="Arial" panose="020B0604020202020204" pitchFamily="34" charset="0"/>
            </a:endParaRPr>
          </a:p>
          <a:p>
            <a:pPr marL="285750" indent="-285750" algn="l">
              <a:lnSpc>
                <a:spcPct val="150000"/>
              </a:lnSpc>
              <a:buClr>
                <a:srgbClr val="0070C0"/>
              </a:buClr>
              <a:buFont typeface="Arial" panose="020B0604020202020204" pitchFamily="34" charset="0"/>
              <a:buChar char="•"/>
            </a:pPr>
            <a:r>
              <a:rPr lang="en-IE" sz="1800" dirty="0" smtClean="0">
                <a:latin typeface="Arial" panose="020B0604020202020204" pitchFamily="34" charset="0"/>
              </a:rPr>
              <a:t>Ocean </a:t>
            </a:r>
            <a:r>
              <a:rPr lang="en-IE" sz="1800" dirty="0">
                <a:latin typeface="Arial" panose="020B0604020202020204" pitchFamily="34" charset="0"/>
              </a:rPr>
              <a:t>Health and Stressors</a:t>
            </a:r>
          </a:p>
          <a:p>
            <a:pPr marL="285750" indent="-285750" algn="l">
              <a:lnSpc>
                <a:spcPct val="150000"/>
              </a:lnSpc>
              <a:buClr>
                <a:srgbClr val="0070C0"/>
              </a:buClr>
              <a:buFont typeface="Arial" panose="020B0604020202020204" pitchFamily="34" charset="0"/>
              <a:buChar char="•"/>
            </a:pPr>
            <a:r>
              <a:rPr lang="en-IE" sz="1800" dirty="0" smtClean="0">
                <a:latin typeface="Arial" panose="020B0604020202020204" pitchFamily="34" charset="0"/>
              </a:rPr>
              <a:t>Ocean </a:t>
            </a:r>
            <a:r>
              <a:rPr lang="en-IE" sz="1800" dirty="0">
                <a:latin typeface="Arial" panose="020B0604020202020204" pitchFamily="34" charset="0"/>
              </a:rPr>
              <a:t>Observation and Prediction</a:t>
            </a:r>
          </a:p>
          <a:p>
            <a:pPr marL="285750" indent="-285750" algn="l">
              <a:lnSpc>
                <a:spcPct val="150000"/>
              </a:lnSpc>
              <a:buClr>
                <a:srgbClr val="0070C0"/>
              </a:buClr>
              <a:buFont typeface="Arial" panose="020B0604020202020204" pitchFamily="34" charset="0"/>
              <a:buChar char="•"/>
            </a:pPr>
            <a:r>
              <a:rPr lang="en-IE" sz="1800" dirty="0" smtClean="0">
                <a:latin typeface="Arial" panose="020B0604020202020204" pitchFamily="34" charset="0"/>
              </a:rPr>
              <a:t>Marine </a:t>
            </a:r>
            <a:r>
              <a:rPr lang="en-IE" sz="1800" dirty="0">
                <a:latin typeface="Arial" panose="020B0604020202020204" pitchFamily="34" charset="0"/>
              </a:rPr>
              <a:t>Microbial Ecology (</a:t>
            </a:r>
            <a:r>
              <a:rPr lang="en-IE" sz="1800" dirty="0" smtClean="0">
                <a:latin typeface="Arial" panose="020B0604020202020204" pitchFamily="34" charset="0"/>
              </a:rPr>
              <a:t>EU-US</a:t>
            </a:r>
            <a:r>
              <a:rPr lang="en-IE" sz="1800" dirty="0">
                <a:latin typeface="Arial" panose="020B0604020202020204" pitchFamily="34" charset="0"/>
              </a:rPr>
              <a:t>)</a:t>
            </a:r>
          </a:p>
          <a:p>
            <a:pPr algn="l"/>
            <a:endParaRPr lang="en-IE" sz="1800" dirty="0">
              <a:effectLst/>
              <a:latin typeface="Arial" panose="020B0604020202020204" pitchFamily="34" charset="0"/>
            </a:endParaRPr>
          </a:p>
        </p:txBody>
      </p:sp>
      <p:sp>
        <p:nvSpPr>
          <p:cNvPr id="12" name="Rectangle 11"/>
          <p:cNvSpPr/>
          <p:nvPr/>
        </p:nvSpPr>
        <p:spPr>
          <a:xfrm>
            <a:off x="4631335" y="2118282"/>
            <a:ext cx="4232110" cy="3924151"/>
          </a:xfrm>
          <a:prstGeom prst="rect">
            <a:avLst/>
          </a:prstGeom>
        </p:spPr>
        <p:txBody>
          <a:bodyPr wrap="square">
            <a:spAutoFit/>
          </a:bodyPr>
          <a:lstStyle/>
          <a:p>
            <a:pPr algn="l"/>
            <a:r>
              <a:rPr lang="en-IE" sz="2000" dirty="0" smtClean="0">
                <a:solidFill>
                  <a:srgbClr val="0070C0"/>
                </a:solidFill>
                <a:latin typeface="Arial" panose="020B0604020202020204" pitchFamily="34" charset="0"/>
                <a:cs typeface="Arial" panose="020B0604020202020204" pitchFamily="34" charset="0"/>
              </a:rPr>
              <a:t>Tri-lateral </a:t>
            </a:r>
            <a:r>
              <a:rPr lang="en-IE" sz="2000" dirty="0">
                <a:solidFill>
                  <a:srgbClr val="0070C0"/>
                </a:solidFill>
                <a:latin typeface="Arial" panose="020B0604020202020204" pitchFamily="34" charset="0"/>
                <a:cs typeface="Arial" panose="020B0604020202020204" pitchFamily="34" charset="0"/>
              </a:rPr>
              <a:t>W</a:t>
            </a:r>
            <a:r>
              <a:rPr lang="en-IE" sz="2000" dirty="0" smtClean="0">
                <a:solidFill>
                  <a:srgbClr val="0070C0"/>
                </a:solidFill>
                <a:latin typeface="Arial" panose="020B0604020202020204" pitchFamily="34" charset="0"/>
                <a:cs typeface="Arial" panose="020B0604020202020204" pitchFamily="34" charset="0"/>
              </a:rPr>
              <a:t>orking </a:t>
            </a:r>
            <a:r>
              <a:rPr lang="en-IE" sz="2000" dirty="0">
                <a:solidFill>
                  <a:srgbClr val="0070C0"/>
                </a:solidFill>
                <a:latin typeface="Arial" panose="020B0604020202020204" pitchFamily="34" charset="0"/>
                <a:cs typeface="Arial" panose="020B0604020202020204" pitchFamily="34" charset="0"/>
              </a:rPr>
              <a:t>G</a:t>
            </a:r>
            <a:r>
              <a:rPr lang="en-IE" sz="2000" dirty="0" smtClean="0">
                <a:solidFill>
                  <a:srgbClr val="0070C0"/>
                </a:solidFill>
                <a:latin typeface="Arial" panose="020B0604020202020204" pitchFamily="34" charset="0"/>
                <a:cs typeface="Arial" panose="020B0604020202020204" pitchFamily="34" charset="0"/>
              </a:rPr>
              <a:t>roups:</a:t>
            </a:r>
          </a:p>
          <a:p>
            <a:pPr algn="l"/>
            <a:endParaRPr lang="en-IE" sz="1800" dirty="0">
              <a:latin typeface="Arial" panose="020B0604020202020204" pitchFamily="34" charset="0"/>
              <a:cs typeface="Arial" panose="020B0604020202020204" pitchFamily="34" charset="0"/>
            </a:endParaRPr>
          </a:p>
          <a:p>
            <a:pPr marL="285750" indent="-285750" algn="l">
              <a:lnSpc>
                <a:spcPct val="150000"/>
              </a:lnSpc>
              <a:buClr>
                <a:srgbClr val="0070C0"/>
              </a:buClr>
              <a:buFont typeface="Arial" panose="020B0604020202020204" pitchFamily="34" charset="0"/>
              <a:buChar char="•"/>
            </a:pPr>
            <a:r>
              <a:rPr lang="en-IE" sz="1800" dirty="0" smtClean="0">
                <a:latin typeface="Arial" panose="020B0604020202020204" pitchFamily="34" charset="0"/>
                <a:cs typeface="Arial" panose="020B0604020202020204" pitchFamily="34" charset="0"/>
              </a:rPr>
              <a:t>Aquaculture</a:t>
            </a:r>
            <a:endParaRPr lang="en-IE" sz="1800" dirty="0">
              <a:latin typeface="Arial" panose="020B0604020202020204" pitchFamily="34" charset="0"/>
              <a:cs typeface="Arial" panose="020B0604020202020204" pitchFamily="34" charset="0"/>
            </a:endParaRPr>
          </a:p>
          <a:p>
            <a:pPr marL="285750" indent="-285750" algn="l">
              <a:lnSpc>
                <a:spcPct val="150000"/>
              </a:lnSpc>
              <a:buClr>
                <a:srgbClr val="0070C0"/>
              </a:buClr>
              <a:buFont typeface="Arial" panose="020B0604020202020204" pitchFamily="34" charset="0"/>
              <a:buChar char="•"/>
            </a:pPr>
            <a:r>
              <a:rPr lang="en-IE" sz="1800" dirty="0" smtClean="0">
                <a:latin typeface="Arial" panose="020B0604020202020204" pitchFamily="34" charset="0"/>
                <a:cs typeface="Arial" panose="020B0604020202020204" pitchFamily="34" charset="0"/>
              </a:rPr>
              <a:t>Ocean </a:t>
            </a:r>
            <a:r>
              <a:rPr lang="en-IE" sz="1800" dirty="0">
                <a:latin typeface="Arial" panose="020B0604020202020204" pitchFamily="34" charset="0"/>
                <a:cs typeface="Arial" panose="020B0604020202020204" pitchFamily="34" charset="0"/>
              </a:rPr>
              <a:t>Literacy</a:t>
            </a:r>
          </a:p>
          <a:p>
            <a:pPr marL="285750" indent="-285750" algn="l">
              <a:lnSpc>
                <a:spcPct val="150000"/>
              </a:lnSpc>
              <a:buClr>
                <a:srgbClr val="0070C0"/>
              </a:buClr>
              <a:buFont typeface="Arial" panose="020B0604020202020204" pitchFamily="34" charset="0"/>
              <a:buChar char="•"/>
            </a:pPr>
            <a:r>
              <a:rPr lang="en-IE" sz="1800" dirty="0" smtClean="0">
                <a:latin typeface="Arial" panose="020B0604020202020204" pitchFamily="34" charset="0"/>
                <a:cs typeface="Arial" panose="020B0604020202020204" pitchFamily="34" charset="0"/>
              </a:rPr>
              <a:t>Atlantic </a:t>
            </a:r>
            <a:r>
              <a:rPr lang="en-IE" sz="1800" dirty="0">
                <a:latin typeface="Arial" panose="020B0604020202020204" pitchFamily="34" charset="0"/>
                <a:cs typeface="Arial" panose="020B0604020202020204" pitchFamily="34" charset="0"/>
              </a:rPr>
              <a:t>Seabed </a:t>
            </a:r>
            <a:r>
              <a:rPr lang="en-IE" sz="1800" dirty="0" smtClean="0">
                <a:latin typeface="Arial" panose="020B0604020202020204" pitchFamily="34" charset="0"/>
                <a:cs typeface="Arial" panose="020B0604020202020204" pitchFamily="34" charset="0"/>
              </a:rPr>
              <a:t>Mapping</a:t>
            </a:r>
          </a:p>
          <a:p>
            <a:pPr marL="285750" indent="-285750" algn="l">
              <a:lnSpc>
                <a:spcPct val="150000"/>
              </a:lnSpc>
              <a:buClr>
                <a:srgbClr val="0070C0"/>
              </a:buClr>
              <a:buFont typeface="Arial" panose="020B0604020202020204" pitchFamily="34" charset="0"/>
              <a:buChar char="•"/>
            </a:pPr>
            <a:r>
              <a:rPr lang="en-IE" sz="1800" dirty="0" smtClean="0">
                <a:latin typeface="Arial" panose="020B0604020202020204" pitchFamily="34" charset="0"/>
                <a:cs typeface="Arial" panose="020B0604020202020204" pitchFamily="34" charset="0"/>
              </a:rPr>
              <a:t>Ecosystem </a:t>
            </a:r>
            <a:r>
              <a:rPr lang="en-IE" sz="1800" dirty="0">
                <a:latin typeface="Arial" panose="020B0604020202020204" pitchFamily="34" charset="0"/>
                <a:cs typeface="Arial" panose="020B0604020202020204" pitchFamily="34" charset="0"/>
              </a:rPr>
              <a:t>Approach to Ocean </a:t>
            </a:r>
            <a:r>
              <a:rPr lang="en-IE" sz="1800" dirty="0" smtClean="0">
                <a:latin typeface="Arial" panose="020B0604020202020204" pitchFamily="34" charset="0"/>
                <a:cs typeface="Arial" panose="020B0604020202020204" pitchFamily="34" charset="0"/>
              </a:rPr>
              <a:t/>
            </a:r>
            <a:br>
              <a:rPr lang="en-IE" sz="1800" dirty="0" smtClean="0">
                <a:latin typeface="Arial" panose="020B0604020202020204" pitchFamily="34" charset="0"/>
                <a:cs typeface="Arial" panose="020B0604020202020204" pitchFamily="34" charset="0"/>
              </a:rPr>
            </a:br>
            <a:r>
              <a:rPr lang="en-IE" sz="1800" dirty="0" smtClean="0">
                <a:latin typeface="Arial" panose="020B0604020202020204" pitchFamily="34" charset="0"/>
                <a:cs typeface="Arial" panose="020B0604020202020204" pitchFamily="34" charset="0"/>
              </a:rPr>
              <a:t>Health </a:t>
            </a:r>
            <a:r>
              <a:rPr lang="en-IE" sz="1800" dirty="0">
                <a:latin typeface="Arial" panose="020B0604020202020204" pitchFamily="34" charset="0"/>
                <a:cs typeface="Arial" panose="020B0604020202020204" pitchFamily="34" charset="0"/>
              </a:rPr>
              <a:t>&amp; Stressors</a:t>
            </a:r>
          </a:p>
          <a:p>
            <a:pPr algn="l"/>
            <a:endParaRPr lang="en-IE" sz="1800" dirty="0">
              <a:latin typeface="Arial" panose="020B0604020202020204" pitchFamily="34" charset="0"/>
              <a:cs typeface="Arial" panose="020B0604020202020204" pitchFamily="34" charset="0"/>
            </a:endParaRPr>
          </a:p>
          <a:p>
            <a:pPr algn="l"/>
            <a:r>
              <a:rPr lang="en-IE" sz="1800" dirty="0">
                <a:latin typeface="Arial" panose="020B0604020202020204" pitchFamily="34" charset="0"/>
                <a:cs typeface="Arial" panose="020B0604020202020204" pitchFamily="34" charset="0"/>
              </a:rPr>
              <a:t>Establishment of formal working groups in remaining areas of research cooperation evolving</a:t>
            </a:r>
          </a:p>
        </p:txBody>
      </p:sp>
      <p:sp>
        <p:nvSpPr>
          <p:cNvPr id="3" name="Title 2"/>
          <p:cNvSpPr>
            <a:spLocks noGrp="1"/>
          </p:cNvSpPr>
          <p:nvPr>
            <p:ph type="title"/>
          </p:nvPr>
        </p:nvSpPr>
        <p:spPr/>
        <p:txBody>
          <a:bodyPr/>
          <a:lstStyle/>
          <a:p>
            <a:r>
              <a:rPr lang="en-US" dirty="0"/>
              <a:t>The Galway Statement </a:t>
            </a:r>
            <a:r>
              <a:rPr lang="en-US" dirty="0" smtClean="0"/>
              <a:t>&amp; </a:t>
            </a:r>
            <a:r>
              <a:rPr lang="en-US" dirty="0"/>
              <a:t>Atlantic Ocean Research Alliance </a:t>
            </a:r>
            <a:endParaRPr lang="en-IE" dirty="0"/>
          </a:p>
        </p:txBody>
      </p:sp>
    </p:spTree>
    <p:extLst>
      <p:ext uri="{BB962C8B-B14F-4D97-AF65-F5344CB8AC3E}">
        <p14:creationId xmlns:p14="http://schemas.microsoft.com/office/powerpoint/2010/main" val="9114032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libri" panose="020F0502020204030204" pitchFamily="34" charset="0"/>
              </a:rPr>
              <a:t>EU Programme Engagement – European Marine Board</a:t>
            </a:r>
            <a:endParaRPr lang="en-IE" dirty="0">
              <a:latin typeface="Calibri" panose="020F0502020204030204" pitchFamily="34" charset="0"/>
            </a:endParaRPr>
          </a:p>
        </p:txBody>
      </p:sp>
      <p:sp>
        <p:nvSpPr>
          <p:cNvPr id="3" name="Content Placeholder 2"/>
          <p:cNvSpPr>
            <a:spLocks noGrp="1"/>
          </p:cNvSpPr>
          <p:nvPr>
            <p:ph idx="1"/>
          </p:nvPr>
        </p:nvSpPr>
        <p:spPr>
          <a:xfrm>
            <a:off x="95534" y="2216277"/>
            <a:ext cx="8925636" cy="2070959"/>
          </a:xfrm>
        </p:spPr>
        <p:txBody>
          <a:bodyPr/>
          <a:lstStyle/>
          <a:p>
            <a:pPr>
              <a:buClrTx/>
            </a:pPr>
            <a:r>
              <a:rPr lang="en-IE" dirty="0" smtClean="0">
                <a:latin typeface="Calibri" panose="020F0502020204030204" pitchFamily="34" charset="0"/>
              </a:rPr>
              <a:t>National representative on the European Marine Board with the Irish Universities Consortium</a:t>
            </a:r>
          </a:p>
          <a:p>
            <a:pPr>
              <a:buClrTx/>
            </a:pPr>
            <a:r>
              <a:rPr lang="en-IE" dirty="0">
                <a:latin typeface="Calibri" panose="020F0502020204030204" pitchFamily="34" charset="0"/>
              </a:rPr>
              <a:t>The European Marine Board (EMB) is the leading European think tank in marine science policy.</a:t>
            </a:r>
          </a:p>
          <a:p>
            <a:pPr>
              <a:buClrTx/>
            </a:pPr>
            <a:r>
              <a:rPr lang="en-IE" dirty="0" smtClean="0">
                <a:latin typeface="Calibri" panose="020F0502020204030204" pitchFamily="34" charset="0"/>
              </a:rPr>
              <a:t>It </a:t>
            </a:r>
            <a:r>
              <a:rPr lang="en-IE" dirty="0">
                <a:latin typeface="Calibri" panose="020F0502020204030204" pitchFamily="34" charset="0"/>
              </a:rPr>
              <a:t>provides a platform to advance marine research and to bridge the gap between science and policy</a:t>
            </a:r>
            <a:endParaRPr lang="en-IE" dirty="0" smtClean="0">
              <a:latin typeface="Calibri" panose="020F0502020204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7519" y="4825494"/>
            <a:ext cx="2230682" cy="96815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323" y="4573684"/>
            <a:ext cx="4679946" cy="1871978"/>
          </a:xfrm>
          <a:prstGeom prst="rect">
            <a:avLst/>
          </a:prstGeom>
        </p:spPr>
      </p:pic>
    </p:spTree>
    <p:extLst>
      <p:ext uri="{BB962C8B-B14F-4D97-AF65-F5344CB8AC3E}">
        <p14:creationId xmlns:p14="http://schemas.microsoft.com/office/powerpoint/2010/main" val="1849409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libri" panose="020F0502020204030204" pitchFamily="34" charset="0"/>
              </a:rPr>
              <a:t>EU Programme Engagement – JPI Oceans</a:t>
            </a:r>
            <a:endParaRPr lang="en-IE" dirty="0">
              <a:latin typeface="Calibri" panose="020F05020202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3998" y="4901545"/>
            <a:ext cx="2714625" cy="7905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154" y="4536830"/>
            <a:ext cx="2775439" cy="2081579"/>
          </a:xfrm>
          <a:prstGeom prst="rect">
            <a:avLst/>
          </a:prstGeom>
        </p:spPr>
      </p:pic>
      <p:sp>
        <p:nvSpPr>
          <p:cNvPr id="8" name="Rectangle 7"/>
          <p:cNvSpPr/>
          <p:nvPr/>
        </p:nvSpPr>
        <p:spPr>
          <a:xfrm>
            <a:off x="158262" y="2135630"/>
            <a:ext cx="8452338" cy="2108269"/>
          </a:xfrm>
          <a:prstGeom prst="rect">
            <a:avLst/>
          </a:prstGeom>
        </p:spPr>
        <p:txBody>
          <a:bodyPr wrap="square">
            <a:spAutoFit/>
          </a:bodyPr>
          <a:lstStyle/>
          <a:p>
            <a:pPr algn="l">
              <a:spcAft>
                <a:spcPts val="600"/>
              </a:spcAft>
            </a:pPr>
            <a:r>
              <a:rPr lang="en-IE" sz="1800" dirty="0">
                <a:latin typeface="Calibri" panose="020F0502020204030204" pitchFamily="34" charset="0"/>
              </a:rPr>
              <a:t>The Joint Programming Initiative Healthy and Productive Seas and Oceans (JPI Oceans) is a coordinating and integrating platform, open to all EU Member States and Associated </a:t>
            </a:r>
            <a:r>
              <a:rPr lang="en-IE" sz="1800" dirty="0" smtClean="0">
                <a:latin typeface="Calibri" panose="020F0502020204030204" pitchFamily="34" charset="0"/>
              </a:rPr>
              <a:t>Countries.</a:t>
            </a:r>
          </a:p>
          <a:p>
            <a:pPr algn="l">
              <a:spcAft>
                <a:spcPts val="600"/>
              </a:spcAft>
            </a:pPr>
            <a:r>
              <a:rPr lang="en-IE" sz="1800" dirty="0" smtClean="0">
                <a:latin typeface="Calibri" panose="020F0502020204030204" pitchFamily="34" charset="0"/>
              </a:rPr>
              <a:t>In </a:t>
            </a:r>
            <a:r>
              <a:rPr lang="en-IE" sz="1800" dirty="0">
                <a:latin typeface="Calibri" panose="020F0502020204030204" pitchFamily="34" charset="0"/>
              </a:rPr>
              <a:t>its role as a coordination platform, JPI Oceans focuses on making better and more efficient use of national research </a:t>
            </a:r>
            <a:r>
              <a:rPr lang="en-IE" sz="1800" dirty="0" smtClean="0">
                <a:latin typeface="Calibri" panose="020F0502020204030204" pitchFamily="34" charset="0"/>
              </a:rPr>
              <a:t>budgets. One </a:t>
            </a:r>
            <a:r>
              <a:rPr lang="en-IE" sz="1800" dirty="0">
                <a:latin typeface="Calibri" panose="020F0502020204030204" pitchFamily="34" charset="0"/>
              </a:rPr>
              <a:t>of JPI Oceans’ goals is to develop joint research programmes in which countries can be involved on a voluntary basis (variable geometry</a:t>
            </a:r>
            <a:r>
              <a:rPr lang="en-IE" sz="1800" dirty="0" smtClean="0">
                <a:latin typeface="Calibri" panose="020F0502020204030204" pitchFamily="34" charset="0"/>
              </a:rPr>
              <a:t>), e.g. through ERA Nets &amp; Co-funds. </a:t>
            </a:r>
            <a:endParaRPr lang="en-IE" sz="1800" dirty="0">
              <a:latin typeface="Calibri" panose="020F0502020204030204" pitchFamily="34" charset="0"/>
            </a:endParaRPr>
          </a:p>
        </p:txBody>
      </p:sp>
    </p:spTree>
    <p:extLst>
      <p:ext uri="{BB962C8B-B14F-4D97-AF65-F5344CB8AC3E}">
        <p14:creationId xmlns:p14="http://schemas.microsoft.com/office/powerpoint/2010/main" val="2630911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libri" panose="020F0502020204030204" pitchFamily="34" charset="0"/>
              </a:rPr>
              <a:t>Ireland’s success in EU programmes</a:t>
            </a:r>
            <a:endParaRPr lang="en-IE" dirty="0"/>
          </a:p>
        </p:txBody>
      </p:sp>
      <p:pic>
        <p:nvPicPr>
          <p:cNvPr id="3" name="Picture 2"/>
          <p:cNvPicPr>
            <a:picLocks noChangeAspect="1"/>
          </p:cNvPicPr>
          <p:nvPr/>
        </p:nvPicPr>
        <p:blipFill>
          <a:blip r:embed="rId2"/>
          <a:stretch>
            <a:fillRect/>
          </a:stretch>
        </p:blipFill>
        <p:spPr>
          <a:xfrm>
            <a:off x="4767944" y="1971708"/>
            <a:ext cx="4140926" cy="4675497"/>
          </a:xfrm>
          <a:prstGeom prst="rect">
            <a:avLst/>
          </a:prstGeom>
        </p:spPr>
      </p:pic>
      <p:pic>
        <p:nvPicPr>
          <p:cNvPr id="6" name="Picture 5"/>
          <p:cNvPicPr>
            <a:picLocks noChangeAspect="1"/>
          </p:cNvPicPr>
          <p:nvPr/>
        </p:nvPicPr>
        <p:blipFill>
          <a:blip r:embed="rId3"/>
          <a:stretch>
            <a:fillRect/>
          </a:stretch>
        </p:blipFill>
        <p:spPr>
          <a:xfrm>
            <a:off x="963793" y="2228448"/>
            <a:ext cx="2929339" cy="4162016"/>
          </a:xfrm>
          <a:prstGeom prst="rect">
            <a:avLst/>
          </a:prstGeom>
          <a:ln>
            <a:solidFill>
              <a:schemeClr val="bg1">
                <a:lumMod val="65000"/>
              </a:schemeClr>
            </a:solidFill>
          </a:ln>
        </p:spPr>
      </p:pic>
      <p:sp>
        <p:nvSpPr>
          <p:cNvPr id="7" name="Rectangle 6"/>
          <p:cNvSpPr/>
          <p:nvPr/>
        </p:nvSpPr>
        <p:spPr>
          <a:xfrm>
            <a:off x="553943" y="6520247"/>
            <a:ext cx="3749040" cy="253916"/>
          </a:xfrm>
          <a:prstGeom prst="rect">
            <a:avLst/>
          </a:prstGeom>
        </p:spPr>
        <p:txBody>
          <a:bodyPr wrap="square">
            <a:spAutoFit/>
          </a:bodyPr>
          <a:lstStyle/>
          <a:p>
            <a:r>
              <a:rPr lang="en-US" sz="1050" dirty="0" smtClean="0">
                <a:latin typeface="+mj-lt"/>
              </a:rPr>
              <a:t>www.marine.ie/Home/site-area/research-funding </a:t>
            </a:r>
            <a:endParaRPr lang="en-US" sz="1050" dirty="0">
              <a:latin typeface="+mj-lt"/>
            </a:endParaRPr>
          </a:p>
        </p:txBody>
      </p:sp>
    </p:spTree>
    <p:extLst>
      <p:ext uri="{BB962C8B-B14F-4D97-AF65-F5344CB8AC3E}">
        <p14:creationId xmlns:p14="http://schemas.microsoft.com/office/powerpoint/2010/main" val="3151359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latin typeface="Calibri" panose="020F0502020204030204" pitchFamily="34" charset="0"/>
              </a:rPr>
              <a:t>Concluding remarks</a:t>
            </a:r>
            <a:endParaRPr lang="en-IE" dirty="0"/>
          </a:p>
        </p:txBody>
      </p:sp>
      <p:sp>
        <p:nvSpPr>
          <p:cNvPr id="7" name="Rectangle 6"/>
          <p:cNvSpPr/>
          <p:nvPr/>
        </p:nvSpPr>
        <p:spPr>
          <a:xfrm>
            <a:off x="553943" y="6520247"/>
            <a:ext cx="3749040" cy="253916"/>
          </a:xfrm>
          <a:prstGeom prst="rect">
            <a:avLst/>
          </a:prstGeom>
        </p:spPr>
        <p:txBody>
          <a:bodyPr wrap="square">
            <a:spAutoFit/>
          </a:bodyPr>
          <a:lstStyle/>
          <a:p>
            <a:r>
              <a:rPr lang="en-US" sz="1050" dirty="0" smtClean="0">
                <a:latin typeface="+mj-lt"/>
              </a:rPr>
              <a:t>www.marine.ie/Home/site-area/research-funding </a:t>
            </a:r>
            <a:endParaRPr lang="en-US" sz="1050" dirty="0">
              <a:latin typeface="+mj-lt"/>
            </a:endParaRPr>
          </a:p>
        </p:txBody>
      </p:sp>
      <p:sp>
        <p:nvSpPr>
          <p:cNvPr id="8" name="Content Placeholder 2"/>
          <p:cNvSpPr>
            <a:spLocks noGrp="1"/>
          </p:cNvSpPr>
          <p:nvPr>
            <p:ph idx="1"/>
          </p:nvPr>
        </p:nvSpPr>
        <p:spPr>
          <a:xfrm>
            <a:off x="553943" y="2426633"/>
            <a:ext cx="7893670" cy="2070959"/>
          </a:xfrm>
        </p:spPr>
        <p:txBody>
          <a:bodyPr/>
          <a:lstStyle/>
          <a:p>
            <a:pPr>
              <a:spcAft>
                <a:spcPts val="1200"/>
              </a:spcAft>
              <a:buClrTx/>
            </a:pPr>
            <a:r>
              <a:rPr lang="en-IE" dirty="0" smtClean="0">
                <a:latin typeface="Calibri" panose="020F0502020204030204" pitchFamily="34" charset="0"/>
              </a:rPr>
              <a:t>Ireland has a strong marine research capacity underpinned by a proactive national policy framework</a:t>
            </a:r>
          </a:p>
          <a:p>
            <a:pPr>
              <a:spcAft>
                <a:spcPts val="1200"/>
              </a:spcAft>
              <a:buClrTx/>
            </a:pPr>
            <a:r>
              <a:rPr lang="en-IE" dirty="0" smtClean="0">
                <a:latin typeface="Calibri" panose="020F0502020204030204" pitchFamily="34" charset="0"/>
              </a:rPr>
              <a:t>The Marine Institute is a key player, working with government and other state agencies, to promote and build the </a:t>
            </a:r>
            <a:r>
              <a:rPr lang="en-IE" dirty="0" smtClean="0">
                <a:latin typeface="Calibri" panose="020F0502020204030204" pitchFamily="34" charset="0"/>
              </a:rPr>
              <a:t>base for Research, Technology Development and Innovation (RTDI)</a:t>
            </a:r>
            <a:endParaRPr lang="en-IE" dirty="0" smtClean="0">
              <a:latin typeface="Calibri" panose="020F0502020204030204" pitchFamily="34" charset="0"/>
            </a:endParaRPr>
          </a:p>
          <a:p>
            <a:pPr>
              <a:spcAft>
                <a:spcPts val="1200"/>
              </a:spcAft>
              <a:buClrTx/>
            </a:pPr>
            <a:r>
              <a:rPr lang="en-IE" dirty="0" smtClean="0">
                <a:latin typeface="Calibri" panose="020F0502020204030204" pitchFamily="34" charset="0"/>
              </a:rPr>
              <a:t>The </a:t>
            </a:r>
            <a:r>
              <a:rPr lang="en-IE" dirty="0" err="1" smtClean="0">
                <a:latin typeface="Calibri" panose="020F0502020204030204" pitchFamily="34" charset="0"/>
              </a:rPr>
              <a:t>Interreg</a:t>
            </a:r>
            <a:r>
              <a:rPr lang="en-IE" dirty="0" smtClean="0">
                <a:latin typeface="Calibri" panose="020F0502020204030204" pitchFamily="34" charset="0"/>
              </a:rPr>
              <a:t> programmes are extremely important to support sustainable development of marine resources and blue </a:t>
            </a:r>
            <a:r>
              <a:rPr lang="en-IE" dirty="0" smtClean="0">
                <a:latin typeface="Calibri" panose="020F0502020204030204" pitchFamily="34" charset="0"/>
              </a:rPr>
              <a:t>growth – allowing neighbouring countries to address shared challenges</a:t>
            </a:r>
            <a:endParaRPr lang="en-IE" dirty="0" smtClean="0">
              <a:latin typeface="Calibri" panose="020F0502020204030204" pitchFamily="34" charset="0"/>
            </a:endParaRPr>
          </a:p>
          <a:p>
            <a:pPr>
              <a:buClrTx/>
            </a:pPr>
            <a:r>
              <a:rPr lang="en-IE" dirty="0" smtClean="0">
                <a:latin typeface="Calibri" panose="020F0502020204030204" pitchFamily="34" charset="0"/>
              </a:rPr>
              <a:t>Need to examine opportunities for improved participation in NPA programme</a:t>
            </a:r>
            <a:endParaRPr lang="en-IE" dirty="0">
              <a:latin typeface="Calibri" panose="020F0502020204030204" pitchFamily="34" charset="0"/>
            </a:endParaRPr>
          </a:p>
        </p:txBody>
      </p:sp>
    </p:spTree>
    <p:extLst>
      <p:ext uri="{BB962C8B-B14F-4D97-AF65-F5344CB8AC3E}">
        <p14:creationId xmlns:p14="http://schemas.microsoft.com/office/powerpoint/2010/main" val="2202225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268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821" y="2142308"/>
            <a:ext cx="5816600" cy="2603500"/>
          </a:xfrm>
        </p:spPr>
        <p:txBody>
          <a:bodyPr/>
          <a:lstStyle/>
          <a:p>
            <a:pPr algn="ctr"/>
            <a:r>
              <a:rPr lang="en-IE" sz="8000" dirty="0" smtClean="0"/>
              <a:t>Thank you</a:t>
            </a:r>
            <a:endParaRPr lang="en-IE" sz="8000" dirty="0"/>
          </a:p>
        </p:txBody>
      </p:sp>
    </p:spTree>
    <p:extLst>
      <p:ext uri="{BB962C8B-B14F-4D97-AF65-F5344CB8AC3E}">
        <p14:creationId xmlns:p14="http://schemas.microsoft.com/office/powerpoint/2010/main" val="3422088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59121" y="5985126"/>
            <a:ext cx="1943954" cy="87287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pitchFamily="18" charset="0"/>
            </a:endParaRPr>
          </a:p>
        </p:txBody>
      </p:sp>
      <p:sp>
        <p:nvSpPr>
          <p:cNvPr id="2" name="Title 1"/>
          <p:cNvSpPr>
            <a:spLocks noGrp="1"/>
          </p:cNvSpPr>
          <p:nvPr>
            <p:ph type="title"/>
          </p:nvPr>
        </p:nvSpPr>
        <p:spPr/>
        <p:txBody>
          <a:bodyPr/>
          <a:lstStyle/>
          <a:p>
            <a:r>
              <a:rPr lang="en-US" dirty="0" smtClean="0"/>
              <a:t>Marine Institute – Six Service Areas</a:t>
            </a:r>
            <a:endParaRPr lang="en-IE" dirty="0"/>
          </a:p>
        </p:txBody>
      </p:sp>
      <p:sp>
        <p:nvSpPr>
          <p:cNvPr id="23" name="AutoShape 4" descr="data:image/png;base64,iVBORw0KGgoAAAANSUhEUgAAAZwAAAB6CAMAAAC89RUgAAABF1BMVEX///8BgsYBSZH///3//v8APo0BgcgAQ44AgsX9//+erchshLMAf8T//f8AR48ARpCptNAAe8SewuCio6cAP4y9xtvP1uQQTZIzW50ASZIAOYYAesaXpshup9ZjpNfk5fLJysza2tvp8vqRwuJ0i7S81utlf7Po6OmhoqarrK/Cw8Xl5ebz9/38//kAO41Blc7Q5vIqisqszOeztLYAecrY5/NMbqB8kb7h4eEAd77K3e4DgMyHnb9GaqUTUJhLmcyHt9oAN48zW57Fz+Cvt9kwkMkAMIFvrtSBmLtIbKG9yeKQor4AMI7S5u3B4fGxzux8ttWfwuaFteNnp9JPlNVvhrhVca9jgai+0+0fVJHd4PLEx+FEm86aW+iPAAAeb0lEQVR4nO1di0PaSLcfmJBkNAFGIhEiUKNobQM0KO0CtdJ6re1+d3c/63672977//8d95xJAnlM8NEH3l3OrhXzHOY3531mhpA13Z8UShXGGKXiL+/FcDhrDS59tRCScXk5aM2G3RETF1BK8WK2yib/cwg6GoGh7MVw5hsOd7jK1YKuh9joBXU65Zw7zng6+DQc4aUKNVfd6n8IMUqY9+tsAN3vGCovqCGF4KgIFEAFIOk6XMMH+395dNWN/nsTdK/CRB+z0f4A2QUxUIMfA8AwInDgSEgGAgVocae95Qq5tvhnTd+OGFFMBIeNZv54qkYy7K5k8PFgNgL1AxqLKav+Mn83MlmPEuruDxyOjHFfcFDaqfz3axdU1ZpxvjHRHqNet805KHxjrl6MkO4CDgi7gs6nNxNG6FoDfRtSCEoisJ69LZ8busoFGg7yj+8PQvJ9UCtgoAnUQkWDRoEaR0eFM2Ah8MGQoQZbY/QNCM1mStyZD10/VQEBv301G05c1/U80wR/h5mm58Gfk63Z1TmYZ2gGgH2gGohHinsQI8Pxrz2wxhlbg/OVxKiiEHYNXQq4DK62RsLqoqFTCcjNCf82Pbe73/Lh0inP0UxwcMr9a3jo2vf5WqJmjw7VMTfO9yforQAbgWVgmiEiyDk9CgCC6FPEn+ijet3Z5XhsTGXKCCAzgLn8IVkHDb6GQNvA+O4WTtVPXU8IIeAjgpwEKAAW4PjgZQoGcwhThCJRiNAohHi/tdFHBS/ISDCQge4PQOQMXoAqW5tuDyVgBeqe89mLoLvvSXBzt33KUftMpeLNaQHgvW/f7H8GMcUctrvwofcQ9SAMMjb0wbDL0T2G0f3mbf7HEGWuC13cA7H1gAHeU0gPpB9xrxxH5viA7aef3njfvtn/DGJoRFOh6x8QcYHbGGonUD/gIqkiXJ1we9AZ4v4IJBszlbVZvTJiw0tuSE1rw7hG+NfxtpUR2twAj5p2SpH0cQt9qbXVtipC+UjN64LE79GnujNwe+aac1ZGTEF43NbYEAG2BDroCE2EC7vqVv6DCQxrMgHZhtHplN2mqhMMtq3RWRVhVQgl3gzT2mmjQHg8PboWbasiJupCkHmctNGm6lOVD8naYlsdsfDHuxGiLWUXFPiEUJM9JE60pm9GwDz7EnQK6ukvwF29NfeskhTGSHeaySbous7Bol7rnZUSQ5t5VOBpi03nhYK3Lgx9DORect1IizZ1sA7jrJ4wWeqraka0Ta/WBsHKSTFN6vlG2qQGtfPXqpu2JgyEUuan9U5BNXR3Xa37CIhRV8/mr9XzdVHOo6DeCCt7U+g4W2u1s3rCMtLuaSb9puru2pxeOTEAh+w7aop3VKNFwRda4/MI6ByNgqRJzSdB8duaVku05+qOnvR39OmArRNvj4AAgy6f6qmiHKdLE0aBqPrF6Q4IGcPJwum0aVg6Cobe8ghDOMmY5luENCwSxuyT7AG58hbLkFFQ4/uxmOgOo4uFJUeUmfGa8zhhOe2Sik4x/UNcZsavYSQ4vmSadPQCRvJrbhkl7ak+jZsFqm78Hn8oIqOYYaW8+OnRHs5tiL9KCb4dM3vL6nvDlBKlZm7ficpv7GYmLdaKvraMmGmGLM9wNtPtxBgNLxegKoqoQFNI+I/4D5rDlF7eUAJn0cRQskKT3SEar+DvvHpDJbykh3Pi8sl1MukDpzsfLEo0neHLz9tA1e2LUfD6RE4bmh/9uexVsUx47oiKfsvnfy9niIDFgXp3zLhHDJZ7NRUPzW2tqZg9ScOiOR90CeeELwVZs8StZGSfZ8zp9qK58OGoeth4329aJcsqlfpvm282q51k97Ke0qtuCBrlvwrvuQiu2s67YhScr/bkMND6Rj5Vf3bD3qDEW3Ldglzxku711vWWnK63hhN4Yt74p6C0wwvjlbPMCx547ebyHJ0El2B1wJL+ol62YsoZCfmFqR9SP3xb0orFYqMoyLZtzbLev3n9hYiJDULHoD560y+VSlZzh9G8gQj93bHwKq1/KD/PyBmMAaD31Rwmqb4t5RDcZ70/+xkVDzS808+7LnaH1RHvaONCDilyHCf6xD+5edzTU+gncZ3hXBM6bzHrTYJ7Lz3gjEyKDNn7F9WAdzqq11tqGIvEaNKcVvkMz5gAKtvsIzLFMqAiwKloiFLDtpofL1CKmJFg2KkggLa1yUiuUeDhRfg0KTig7C+aNrwK3nKWo/qrpaAZcioX+2eusAs6lcaS60KqdMQ4ahuZKYCxZR2gN4xrEJSyL0UVV5ShGyIoOUcBmt4V9bXGAI2f9BeB4ev6cH6qc3cJMPh8anq+nqzUNVRdTJ9TyOhz2Bl2UdO0cqVSDvkH/q/0P34h0asDcPBMv5qfTT3oF5eAA9/jYzl4XaO5LR9R1dKy3m5AM+2OYNH7gZMR7HFwDHXcItL8vUJbQidA/zmzBThoae4b+AznBrkrc5f3Oy4SoTsvlmMjVC9oncTQ0VVnIk65tujxslbS3p29PDx8+XKnCJ8rjXLFrjRsrblBaJxzBHTWhfQ1wE9Vq2gvAQcYp1Qui6c0yjtynR6Ao8kI3m83oFE7HkH5mTmJaCQPWnFwjDihmFPDieowwlVnKJXVdCQC+0ZBh1vchVhTQOZ8MnARFcAscyc121zHh/51axgTRJObqvfQDacl+vMQZVjDsje3O6HCMzud7YOzUlmDjrArdj1QMGiFCc4B0OCEF601kngNqVtl7D8ASA4OIWfw2ErxHQ76/rZwXLLg4HsPNyV0ZqEALtv9DzA23dTJl6J1L1NHg/5EsaarN20p+Q4ujoJdn2qJMD1bHNdLucQyTT6bg4OcQ2mbGwZILgwkL0QbWO9m7wqB153924sCcLYiFkul2Brrd+vvcRhrB2nJyEa7O03oR+1CVFMtwAF+gp/SS5KtHgU5u1OGXi/D4M4DZ9tqFBuVz1+aaH3s4PyVzCUITkWTimrW2S3jG4q2m/YvKPAk8nRd+loEhxfkrEG8faz/N/gwAw4IuhEXUm+ki7mciVYBCgOOC90YXXDr5vYyjrd9rsNgOP0kUUcymhjpCl0h1z5Y+I0+pLwSHAjEuzjs96vCJSQLcMqHB1bFbvRfZycDIxuCTujvfi7n6pyzMkALLLNZqRTt0gaRjCwQayC5OkTqVZJ6BXQWaL2gcn/hbVK6HYKTukGZGwR65IRiUEAJTorfpMtBdhnnmdEGr2hhzgWsp31Hjayo+WmTupcOrkukTjCAEh4Gv2jIsUCAt9GQuws4np8uleL7cPhzGURIpdNL+nRiBQP4vnXoAzF+Ypyz6e2U4ff7i+w43G2CSLNeEhA8OeBsW8h6b0Bh9IEDy7YnaTyCUwRdkSWxXMMGYGDjcEpoYXiKAKdUT/mK5hwcVU+0OMIJWJARH4SQ6mfBAY0jVt7wqKeLObZx1gFrk7oGPlnVR4vXgh1XQEXmDJiIdsn6IU2tdCUOGIGEgMUDegU9O4kGSf4ZgKNtkgur0QALwkWejTQGhhMummhMvfGILeUcHKKocZBxCN2ET8X+Bs2GcECs2cWSDBzRDK+Jav8PmoytwWMizpHZXG0DxJKeo5zhe8xQePnp+Zkgqdq8oOvOFnTGzMC1az7ReFEmPO+Fg0t78Us075WgOGCk41R2w/eCyJH8iyTeQ//KlBNwON63cZhe4KoHtz0iAMf6k9DdZgPUwg5lCwThwxHoGtDyYEDYoBey4MAbgCnAm9pBkdQpwcWApIxzwN7LAwdgeIf8u+MlR9Pt4IBaybecttBgyIJDJ1w3QLWDcUg9Mba5m+QFhXQdFewy/r8KxosxhOr5KAl1YKa7zohS6Cibrh4R8gYso2Llc4cuD2khLcCBYQ/CSXsVhaAJhqDomRYqgxxwaM88Q6XV/x+CK5cdaI2KbW1kO+wWcMx3yJcgEBOTaO8CTh7nAA2mYL8Ost+4jUausY+RZYLcVVBbSRkD791yxHJdLVwhgrKeiYt9gvs5gS+c97o0KeQyDQ7vEvIKuhl60tq8uLXmIzIIsOwKR6/drC4iUkyYFhXrEFHO4RxSRYlUfkcwLM06pSLYBJXsVG/h5+SCQ03hzZzRpNz9Os554cB551Pm+EjFiWeOWLADC82g08ZuQlChkfbpFEwCA9wd0DCUnDv61DCgbyWqIo/MrJdsgNtVf2sD7zQaWv994+xgo1rdvvgS9Rc0SIlJu1DnHGJHdMAUBt75IjgHsz/k57fQ1+Udca9c5xAPTDW78v4i1DOvtEbZLr0GUZ10zSNwlAwxXNgEW2wD/5L76RxwI/3ksbmwoJNThM4YJSwMjPi3cXkuPhQXMSpYRG9lIb4BR0mfjrfQhrpxcBqhs3+vKg2w79JLFSAn0sMSGrciKlPWSla/X2q+f2u9+7hb7aCtGhsmc3AwGlptVmy7suNFpzrv4RmNSuBl5IBT7TeKlfIfaELhnx2tbNvlvsdSFlvghHZkhjQavoBwsaK9Jkm3/HZwCobfldKwfYrO/OlV4k4clxNcx9NQxXtAEKMyKahONihPB+CKquoYJNHsFD+h3XCPSYTQzb+m8wbqOeq5M1DS6NdhVAUD0hj/BDWkWW8rBxdKLJS+AKcHOvFVv1Epav8RJ0Aigz0uXH7RzXJwvDMcBM36HO8D8Ioa0M2pjCjqnIp2JP0WyuijBRZMo5mWencAB3ovFZQW0eaxwzF64LSTmh65YAD8gGEdJAZntzioBqOdfjgTEk8v6Kej4Rh1G2/37rdWsUJeZMSaL2Tm66KmBTHEhghPNYKgJ7gqWv+zyMrEY2uCc9B1RE+zCG6kAOdPDf7qfwgdfonOgeOgcSohtkESqiOUTjPLOdAE7cOuhD6862t2QyCfMmDuINbAqDLUBYkewA86WtnTf2PyNtHlZMKncMoX3wksaIoYwH2nv6QeThXiFqbC5FDhFbpzzuKG7O0EOtjNzBPVg3Nu9XCn1AeEyuV5MDcKXzYPvcjbC53Qw+Db004ZbKaKVkdAdkEPFK2PUbAiC47ZUzxEs4GWdviVQOtYtpBQya8RBj4tGYnwGdgvGdFyJ4MA3Y+g1CUGjgjL6NPWKDknEx44wKm1sZQxoVsofIy2hCteiKC/IUbAZSZIdxuB95ZdPwJPCHPYq29/2Hx5tgMOPmidEsZ4G2UQOnaj/9EjZtibcXAI/bkJKqSyA/KnbqGWeOMuwMmINRb0ObiwC09aCYL+fS9pci5PGYgI+nYmXHoncATnBCHpxW8xTQaGu7OV8IdBDTig543LWN49NNj4KON4UNoVbqQorx3df/IgJb4UHGG10EBMeJ1Op16v7h78+fKdVqpg8s0uvQp7IsU5FAY+CrZD6n2uBJ5sVIqSBQeGxhtky36s76AvPmh2uaIdkKy1lku2VtqpZ2XGHcDRC2KJbvHFY7/1guFM4ZfBt5ItHiAb8C6d8wlYzSHrZNx+MFSuHcGKIoNzz7IzNF/l4IgKJaxNSX4pr7OxY4GD2miUO/HAZwQOroj0EgP41u6mBqKm+RrXXg7uzYLDyEYTkAYcYs2mxEX0G1onESxCndPI5nNEnq1Rts42PEmi4S6co+IyqTLqnnPUF8ZoHmzBYKhYZnDAYlYhjL1LwTqT9PuFk6riMlBGlyhLq20khOyRwzl5dxBv08LUjVD6GXCQ3DeomrQySD9Q9Iv+lRgEnsjpWdW9epw6h5g1sg5IvNIHOadibx4k6c+yXYRB8MeRKY1W3QGcSMXKvmsLLTZ+RcJUJ5hmyiUuV+fMRi/i9MsMzT4+kLXB83FlfP8hlbTQuWlwDHXZDYC/siNyWwfh/RlwyEUfE2u2ZmtvvFgIUwLOv0QCB/ihH2l68VtY7bbmxiLuQfgma0qjQ2ZXgI2lDsTdwMkb0T0CPirHUKUwCsAOBh0i1kHRI4tb/JqK9b0NlU8kD0FbrsAHD5kPLeEcdSnnmAxkkQUqu7Ip7peAwzBJIMTN+xGJFd1lwfG0hkhwlxuhGdgQtjsmdYCltFfRWqZIIp9TyuRzUASCeXgm7+GvA8ekn7iBMYLAYsNKxEtcJdUwppF6Qu0EBoQRaP1zyUM8H28YPGACB367TP0JZp+omHutKJkyTvRGti0UJrnggAw+tBqVit38L0wF5og1ZKldcB2B0L+txLU7xsThv1Lc/hEGgdUhLE4wELb7mDW3qkEZYKq1dwEnP7ZG6RB8mqnzIkzJR4xTQB8oWmY93HpFbO2BrJN+D3COgXmYB4DD6ChTgeJDq47q2BZKM7Y71tNW0aIOwMmY0ngJoaISytpM3po0CJjCvKbwbG2BUIICjBIPiMBJElinwvBA84GSTDd/ZcqADrH3TyeBzKSYfUPlHo3i0C0SxTaCkZBB0iyCnKNipVTeS3IJhm82QoAon73fdAGebLkGHtjBYg3rdfiILOcAuHWrUd5JeSopcHrkNRrdxX6/38wSZh/sfmchquXgACd7dskG0+MjoVkAvi5lEIQ4VeAcMUYZHWIoVHVEjCdJxvgUgXK6mQQ7gFN4GDjw/m468Gm0UFFXtP4rV1LuCO/YLIE6sZv16EBWrGECramNSFILpkxp6ga1bPWOjDb6WL8YYx05ONTskZ/7WNbT3yDZ9OnXiTXy66mPOZlfApOTEgzE6M5EangPha/zu4xzHgoOJZ8yUekhqf83WktW/3A7lGo494MEe5KN/hA1aOWPZryoMA4OTo/okcPttApIgqOQV1gvVXotazYcalQw+9AhkdqT1xCIVc9faSAIK5YkNXiHNPXUz+s3c38c7BPliUkSjGD/T7MRTtFgSi4xDX2aWRIawwcPAweMofNFgWMgQnmXvEFTC82mpna48WXubZimWz18j7GwRqN0QfPAEc+VWCcpznH7NhZUdXKajXWIyDqRuZdf4GGyBpp82keWMV/uFCHYl9Ls3BljIZPuXAXJTMr0wlQ3uKxYE2vHf3Xw6kHWIHiozgGWmO+VGOk3Z0Tqn62wULJYtvqld398+LD7+sPB2Zt+qWKL+HRpVx74DAmgyVY8p8B5pYEwQsaRuwCKhqkhLJsJ3pMPDmbaiiIW/iBrTV/okChngDTFvQWwhmaKAUucGzbEsgCjLQ3CoMkwEDvlpVnna8TaKM44ATj4xNeaJWxaGwPR5XJZeIdYGSM8kjJgw5ZxDpgS2WBF0pR2Lcya2m5OqxWyKwrVDqMCQ0y25YADgk0E3iqZszFwZCSqb9TAW0HHJbKLhfcCZhnm4vSumFFFFQZmGtgDL+TOLojyyRiDaJcZnaM/FByyxVOcA+agqAc/KFpakM5pLCrDK1i1qfV3LkQqjQS1T+8CryeZ9lCyxflv5uAgsK+0ojD5cib3gZQXdjaWA4oDVSxG0J7LLoWmnAlf9oyR5LwL+COqW5P5GWiM4TK0sWTOPLHDkW8M7k+omDxBMTEAQq0tD1+i2OthoafhDGkiHimyPQ/ycwg9T1ayQ6P2w1OdjbNKvySK/8ErDOeBANP0z6qL8gtcNfydpWnW4e1Do2xVLCsAR+l96Yu4pZcfqaW7eIn1MRJr0Batn1fg8eVtGVrR36DJdeNghGy/h6f069L3tLnYNIpHeISfxbwbAySccT70Ah9HoZ5j4OZEaRM09i4yOcU7/WR5luc78CyfPGB1FDdVGWXop2GACL6NiaXrxVIT57WBWNNKzeabw906w33kwvsVs8c+YADyX7e//eA/B5ub/xLfg9Lqn3jXRu6sVZMyD6Ocm392gksu/jzYPNiUpqmxtfC8TTjvJfsOuqkuntKRcs6stYSu9ifufItIRrs3eHC2ZN4kpZ/wmvYkMRC8q9bNTWv2EKk25IkVpEA9GtHUjmCiGvPcenVjY/f1693dn+uuR8O1jaIWzXXLrZUL4WN74bPDg3lfVZl7c0o4yTr2kCzN20MS8/3m9ls21BFcnc+3oreVaPvoaIovPD5v84d5FDFZrsqCyMUDAp90oCdnGRj8Ju5N5jQ+YSjTpZfKKdrTb1lB92LSS/TP8ml6ogHpLoiwyZ0QuayViQeyxC/55eFsXXnT7kdgm2NdaULl6OP1xjqPgTBefJMKrIGPu15e5TEQ7dFRKnIDxtqnh2iuNX1zCouwE+BIChfXtAoKJ50m7IH2eo3cx0G0nZn+wSf3LN9Z03ei7jg9H9QYyFcFWtOPJUa8y8z6FbxLl62WswoKF3ERv+7WNIVk3Z3biRKZN7IiORJMeEz6OHzwGO3ooydPQnDwY0B7P8VmV+09WdBP4THvyRMZlHBp4m940uJUFBpSopc8X9FApdn0tFhG8tERJUdPjyNw9p7Wak+fPoWfWu3J/JJntYDgzNNn4TG4SbIPqgcXJaJzcFf097OnEU4mvqUWvGQl8FA3uzouv3mE+gbAqS3AqR3vCXpyUqvNx/yz2vGcc/ZCkQY3ZaofFLy/9iwu846Pj0/mT4mB8wyf9QxecvKjrVeRdj7ncX0TlCzespLRigj6OdIG0LnhJ+UEIQvoWe2Z7Kb0oKeEndT2jmsspkkAnIgFQ3DgoWbETspeDbH8oUMWs3b/DlcpjNKfOClu637Byx9FyAQLcJTF0blAqp3IbspKJIT5ZMFxBME5iZBYgMMWsu7J4uMPIoWRrdNwYdwQHEBqOqDZKrXHQHng1O4JjgIXPsFHxI4d1346CUWXFBzlOKbbfgiZBNdjn8Y5B9cAc7F29se25E6UAOckGj5PFr1/V84xj8EaEDJrIdZqz49C20Ii1nKe/f0I00ddnBOvR5wjirAL/DciWdPkMVCSczyTmYpy9CxmrkEHHj0PKSb1MgMtgBY1VAycnxDmIyLXOQle/f6Ea+tOjESCTXzmrR/WhPtSEpxaZDcvjACw1p5Gh83YTekHnQg8n8eNbASHHddO2BJwfpw1bSo9dHDSG7SogzsspLIikoFz/CSmpwGcZxEt4ZyjELrjmEkA4KCtjqjJxdoPBYeS33Cj3VSOzdBZdinXx0JJnYOt3ENvZWEQ39GUfhK4Q3snxwvckHNCm0wCDiUp++E7ElaaUaz/LSRz07oxdW+vz1gZZaw1Sp7XBDrhBXczCBRwaTCGgBJwXv0WgAP+z0kOOD/MIMCimZaT3cV1yr/8mAY8jCTg4FhfyKa7gfO8dryHJsNPz08WnBaAg4JtTyrWlFrCLfqOpBB3wHUjs5veYwypxSgZIVACeQa+41yt3w2chfDbW/ivITh46EQGDohCSYjuu9BfWJutZrDpypdOfhxEA86Zx9ZCcGCsnwSn76hzPMQhyAuYCzM8Asc8qR3HY2sBOOaT2nf3QXGvC6YQbzYWNnQk1XSx6EtB7z7qTd1pToQgJtjigc8ojHy0OHaUvhVvCD9H4JCj4xAcKjgnCHwe1ySwf2NSxELIEz9dzcFxnqn+uGWaSBnUlIhzns57GNx9EE404JxA0wuKwHk6PxhIq5OnT+bPPHoapQeOn0YJoL3wGA1SBiJh8PR477uHTHBCmneV3Y+loE9V/8Wj9W8Cgqbv7YWcQ4/2fpoP/6O9vVAzPN+LURjlMBdHxFUUfweLLVPC9vZCey06SxibfyTK/M4fIFGAcYY+LqeXwsZQjYF7+9rga/ouhPsiYQFvd+CAiZa20tQCb3nr/fNWRbhhFqWTgcEzIg3XruJbj1yk/a3JBAk6+d3Qp1n7uaA7/qinPGIz7e9OlHQHXMVVQDNbTBlOi9FHmiP4f0EUt4dT2P1yYGJzBaWHVoc7U53M7u0iQqA6Rnct0r6Kul2Mh/XMey0/aIrdIsEeHA7G4MikcwM4Y5jrzpVsKvqa7k4M/MbWBKff5e45KSHkMuoNb9QxeDFhLjoOjqrqzuBFuKHlmh5KtEeULYe3hm5sjKf24EgcCHqbjfbbBudia+PUnEKcY69yfyi201yLta8lyvZVx/GvhjhTNlAoitjFRtQCELEimoIzkkVXm95ov+U7PL4pXGA3q3qwEi/n/tZanH0jAjDca+hu6PD21dbIdc1ofmywf1I0/D3XnexfDQqOoxrJHftCcFTVx73i/H3vUdam/b8kseWytzXAZSQNgKgwaN3MtrqTEZCL/4y6v11/umn7Be443ODTYI0QCTg658Zg6BG6bAvpNd2HqNiYm7AuqJGpWIoaV5bgYgkdMLucMSKCO4GJzccKYanTfAk9sSciLgmP/93gdr6ZbdnX9NVEQboNcOsDDF9mvP08wjrOQN3w368fZyH034JwC77RzB8Dm0ynmURzHhliSfHTwWxEVzUP6O9PjJomOo10tH9ujHkmMZNDqgGmRHvrl3D58LWy+S5ESeiXoHnQnQ2g07khCgJQyBlR4EwXK4RhFACB4WNjsI96hvRwMuGac34AoYAyv2zNfD7mjgFSTtUjKQefC8JgGI+ng9lwRB6y6MqavoKClYxwLXdv0h3OWoPL+UKQBd33B+3ZsDsJXNaHWs3/B/o45AvJTFuqAAAAAElFTkSuQmCC"/>
          <p:cNvSpPr>
            <a:spLocks noChangeAspect="1" noChangeArrowheads="1"/>
          </p:cNvSpPr>
          <p:nvPr/>
        </p:nvSpPr>
        <p:spPr bwMode="auto">
          <a:xfrm>
            <a:off x="155575" y="-9631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4" name="Picture 5" descr="FSS Symbol"/>
          <p:cNvPicPr>
            <a:picLocks noChangeAspect="1" noChangeArrowheads="1"/>
          </p:cNvPicPr>
          <p:nvPr/>
        </p:nvPicPr>
        <p:blipFill>
          <a:blip r:embed="rId3" cstate="print"/>
          <a:srcRect/>
          <a:stretch>
            <a:fillRect/>
          </a:stretch>
        </p:blipFill>
        <p:spPr bwMode="auto">
          <a:xfrm>
            <a:off x="650505" y="2067424"/>
            <a:ext cx="1192412" cy="927140"/>
          </a:xfrm>
          <a:prstGeom prst="rect">
            <a:avLst/>
          </a:prstGeom>
          <a:noFill/>
        </p:spPr>
      </p:pic>
      <p:sp>
        <p:nvSpPr>
          <p:cNvPr id="35" name="Text Box 14"/>
          <p:cNvSpPr txBox="1">
            <a:spLocks noChangeArrowheads="1"/>
          </p:cNvSpPr>
          <p:nvPr/>
        </p:nvSpPr>
        <p:spPr bwMode="auto">
          <a:xfrm>
            <a:off x="1909104" y="2247947"/>
            <a:ext cx="5763447" cy="338554"/>
          </a:xfrm>
          <a:prstGeom prst="rect">
            <a:avLst/>
          </a:prstGeom>
          <a:noFill/>
          <a:ln w="9525">
            <a:noFill/>
            <a:miter lim="800000"/>
            <a:headEnd/>
            <a:tailEnd/>
          </a:ln>
          <a:effectLst/>
        </p:spPr>
        <p:txBody>
          <a:bodyPr wrap="square">
            <a:spAutoFit/>
          </a:bodyPr>
          <a:lstStyle/>
          <a:p>
            <a:pPr algn="l"/>
            <a:r>
              <a:rPr lang="en-IE" sz="1600" b="1" dirty="0" smtClean="0">
                <a:solidFill>
                  <a:srgbClr val="B0900E"/>
                </a:solidFill>
                <a:latin typeface="Arial" charset="0"/>
              </a:rPr>
              <a:t>Fisheries and Ecosystem Advisory Services </a:t>
            </a:r>
            <a:endParaRPr lang="en-GB" sz="1600" b="1" dirty="0">
              <a:solidFill>
                <a:srgbClr val="B0900E"/>
              </a:solidFill>
              <a:latin typeface="Arial" charset="0"/>
            </a:endParaRPr>
          </a:p>
        </p:txBody>
      </p:sp>
      <p:pic>
        <p:nvPicPr>
          <p:cNvPr id="37" name="Picture 16" descr="Marine Environment &amp; Food Safety Symbol"/>
          <p:cNvPicPr>
            <a:picLocks noChangeAspect="1" noChangeArrowheads="1"/>
          </p:cNvPicPr>
          <p:nvPr/>
        </p:nvPicPr>
        <p:blipFill>
          <a:blip r:embed="rId4" cstate="print"/>
          <a:srcRect/>
          <a:stretch>
            <a:fillRect/>
          </a:stretch>
        </p:blipFill>
        <p:spPr bwMode="auto">
          <a:xfrm>
            <a:off x="6600496" y="3033265"/>
            <a:ext cx="1399194" cy="510327"/>
          </a:xfrm>
          <a:prstGeom prst="rect">
            <a:avLst/>
          </a:prstGeom>
          <a:noFill/>
        </p:spPr>
      </p:pic>
      <p:sp>
        <p:nvSpPr>
          <p:cNvPr id="38" name="Text Box 17"/>
          <p:cNvSpPr txBox="1">
            <a:spLocks noChangeArrowheads="1"/>
          </p:cNvSpPr>
          <p:nvPr/>
        </p:nvSpPr>
        <p:spPr bwMode="auto">
          <a:xfrm>
            <a:off x="1623370" y="3120154"/>
            <a:ext cx="6987230" cy="336550"/>
          </a:xfrm>
          <a:prstGeom prst="rect">
            <a:avLst/>
          </a:prstGeom>
          <a:noFill/>
          <a:ln w="9525">
            <a:noFill/>
            <a:miter lim="800000"/>
            <a:headEnd/>
            <a:tailEnd/>
          </a:ln>
          <a:effectLst/>
        </p:spPr>
        <p:txBody>
          <a:bodyPr wrap="square">
            <a:spAutoFit/>
          </a:bodyPr>
          <a:lstStyle/>
          <a:p>
            <a:pPr algn="l"/>
            <a:r>
              <a:rPr lang="en-IE" sz="1600" b="1" dirty="0" smtClean="0">
                <a:solidFill>
                  <a:srgbClr val="800000"/>
                </a:solidFill>
                <a:latin typeface="Arial" charset="0"/>
              </a:rPr>
              <a:t>  </a:t>
            </a:r>
            <a:r>
              <a:rPr lang="en-IE" sz="1600" b="1" dirty="0" smtClean="0">
                <a:solidFill>
                  <a:srgbClr val="005387"/>
                </a:solidFill>
                <a:latin typeface="Arial" charset="0"/>
              </a:rPr>
              <a:t>Marine Environment and Food Safety Services</a:t>
            </a:r>
            <a:endParaRPr lang="en-GB" sz="1600" b="1" dirty="0">
              <a:solidFill>
                <a:srgbClr val="005387"/>
              </a:solidFill>
              <a:latin typeface="Arial" charset="0"/>
            </a:endParaRPr>
          </a:p>
        </p:txBody>
      </p:sp>
      <p:pic>
        <p:nvPicPr>
          <p:cNvPr id="40" name="Picture 19" descr="OceanScience Symbol Spot"/>
          <p:cNvPicPr>
            <a:picLocks noChangeAspect="1" noChangeArrowheads="1"/>
          </p:cNvPicPr>
          <p:nvPr/>
        </p:nvPicPr>
        <p:blipFill>
          <a:blip r:embed="rId5" cstate="print"/>
          <a:srcRect/>
          <a:stretch>
            <a:fillRect/>
          </a:stretch>
        </p:blipFill>
        <p:spPr bwMode="auto">
          <a:xfrm>
            <a:off x="716691" y="3748384"/>
            <a:ext cx="1126226" cy="913678"/>
          </a:xfrm>
          <a:prstGeom prst="rect">
            <a:avLst/>
          </a:prstGeom>
          <a:noFill/>
        </p:spPr>
      </p:pic>
      <p:sp>
        <p:nvSpPr>
          <p:cNvPr id="41" name="Text Box 20"/>
          <p:cNvSpPr txBox="1">
            <a:spLocks noChangeArrowheads="1"/>
          </p:cNvSpPr>
          <p:nvPr/>
        </p:nvSpPr>
        <p:spPr bwMode="auto">
          <a:xfrm>
            <a:off x="1998727" y="4019883"/>
            <a:ext cx="2792100" cy="336550"/>
          </a:xfrm>
          <a:prstGeom prst="rect">
            <a:avLst/>
          </a:prstGeom>
          <a:noFill/>
          <a:ln w="9525">
            <a:noFill/>
            <a:miter lim="800000"/>
            <a:headEnd/>
            <a:tailEnd/>
          </a:ln>
          <a:effectLst/>
        </p:spPr>
        <p:txBody>
          <a:bodyPr wrap="square">
            <a:spAutoFit/>
          </a:bodyPr>
          <a:lstStyle/>
          <a:p>
            <a:pPr algn="l"/>
            <a:r>
              <a:rPr lang="en-IE" sz="1600" b="1" dirty="0" smtClean="0">
                <a:solidFill>
                  <a:srgbClr val="005C4F"/>
                </a:solidFill>
                <a:latin typeface="Arial" charset="0"/>
              </a:rPr>
              <a:t>Ocean Science Services</a:t>
            </a:r>
            <a:endParaRPr lang="en-GB" sz="1600" b="1" dirty="0">
              <a:solidFill>
                <a:srgbClr val="005C4F"/>
              </a:solidFill>
              <a:latin typeface="Arial" charset="0"/>
            </a:endParaRPr>
          </a:p>
        </p:txBody>
      </p:sp>
      <p:pic>
        <p:nvPicPr>
          <p:cNvPr id="43" name="Picture 26" descr="Irish Maritime Development Office Symbol"/>
          <p:cNvPicPr>
            <a:picLocks noChangeAspect="1" noChangeArrowheads="1"/>
          </p:cNvPicPr>
          <p:nvPr/>
        </p:nvPicPr>
        <p:blipFill>
          <a:blip r:embed="rId6" cstate="print"/>
          <a:srcRect/>
          <a:stretch>
            <a:fillRect/>
          </a:stretch>
        </p:blipFill>
        <p:spPr bwMode="auto">
          <a:xfrm>
            <a:off x="5937373" y="4397533"/>
            <a:ext cx="663123" cy="946574"/>
          </a:xfrm>
          <a:prstGeom prst="rect">
            <a:avLst/>
          </a:prstGeom>
          <a:noFill/>
        </p:spPr>
      </p:pic>
      <p:sp>
        <p:nvSpPr>
          <p:cNvPr id="44" name="Text Box 27"/>
          <p:cNvSpPr txBox="1">
            <a:spLocks noChangeArrowheads="1"/>
          </p:cNvSpPr>
          <p:nvPr/>
        </p:nvSpPr>
        <p:spPr bwMode="auto">
          <a:xfrm>
            <a:off x="2132208" y="4870820"/>
            <a:ext cx="4897930" cy="338554"/>
          </a:xfrm>
          <a:prstGeom prst="rect">
            <a:avLst/>
          </a:prstGeom>
          <a:noFill/>
          <a:ln w="9525">
            <a:noFill/>
            <a:miter lim="800000"/>
            <a:headEnd/>
            <a:tailEnd/>
          </a:ln>
          <a:effectLst/>
        </p:spPr>
        <p:txBody>
          <a:bodyPr wrap="square">
            <a:spAutoFit/>
          </a:bodyPr>
          <a:lstStyle/>
          <a:p>
            <a:pPr algn="l"/>
            <a:r>
              <a:rPr lang="en-IE" sz="1600" b="1" dirty="0" smtClean="0">
                <a:solidFill>
                  <a:srgbClr val="800000"/>
                </a:solidFill>
                <a:latin typeface="Arial" charset="0"/>
              </a:rPr>
              <a:t>  </a:t>
            </a:r>
            <a:r>
              <a:rPr lang="en-IE" sz="1600" b="1" dirty="0" smtClean="0">
                <a:solidFill>
                  <a:srgbClr val="006981"/>
                </a:solidFill>
                <a:latin typeface="Arial" charset="0"/>
              </a:rPr>
              <a:t>Irish Maritime Development Office</a:t>
            </a:r>
            <a:endParaRPr lang="en-GB" sz="1600" b="1" dirty="0">
              <a:solidFill>
                <a:srgbClr val="006981"/>
              </a:solidFill>
              <a:latin typeface="Arial" charset="0"/>
            </a:endParaRPr>
          </a:p>
        </p:txBody>
      </p:sp>
      <p:sp>
        <p:nvSpPr>
          <p:cNvPr id="59" name="Text Box 27"/>
          <p:cNvSpPr txBox="1">
            <a:spLocks noChangeArrowheads="1"/>
          </p:cNvSpPr>
          <p:nvPr/>
        </p:nvSpPr>
        <p:spPr bwMode="auto">
          <a:xfrm>
            <a:off x="1728792" y="5715033"/>
            <a:ext cx="5327337" cy="338554"/>
          </a:xfrm>
          <a:prstGeom prst="rect">
            <a:avLst/>
          </a:prstGeom>
          <a:noFill/>
          <a:ln w="9525">
            <a:noFill/>
            <a:miter lim="800000"/>
            <a:headEnd/>
            <a:tailEnd/>
          </a:ln>
          <a:effectLst/>
        </p:spPr>
        <p:txBody>
          <a:bodyPr wrap="square">
            <a:spAutoFit/>
          </a:bodyPr>
          <a:lstStyle/>
          <a:p>
            <a:pPr algn="l"/>
            <a:r>
              <a:rPr lang="en-IE" sz="1600" b="1" dirty="0" smtClean="0">
                <a:solidFill>
                  <a:srgbClr val="000000"/>
                </a:solidFill>
                <a:latin typeface="Arial" charset="0"/>
              </a:rPr>
              <a:t>Policy, Innovation and Research Support Services</a:t>
            </a:r>
            <a:endParaRPr lang="en-GB" sz="1600" b="1" dirty="0">
              <a:solidFill>
                <a:srgbClr val="000000"/>
              </a:solidFill>
              <a:latin typeface="Arial" charset="0"/>
            </a:endParaRPr>
          </a:p>
        </p:txBody>
      </p:sp>
      <p:pic>
        <p:nvPicPr>
          <p:cNvPr id="63" name="Picture 2" descr="http://simpleicon.com/wp-content/uploads/compass-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5375612"/>
            <a:ext cx="890592" cy="8905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7975" y="294394"/>
            <a:ext cx="8375928" cy="830997"/>
          </a:xfrm>
          <a:prstGeom prst="rect">
            <a:avLst/>
          </a:prstGeom>
        </p:spPr>
        <p:txBody>
          <a:bodyPr wrap="square">
            <a:spAutoFit/>
          </a:bodyPr>
          <a:lstStyle/>
          <a:p>
            <a:r>
              <a:rPr lang="en-IE" i="1" dirty="0"/>
              <a:t> "a thriving maritime economy in harmony with the ecosystem and supported by the delivery of excellence in our services."</a:t>
            </a:r>
            <a:endParaRPr lang="en-US" dirty="0"/>
          </a:p>
        </p:txBody>
      </p:sp>
    </p:spTree>
    <p:extLst>
      <p:ext uri="{BB962C8B-B14F-4D97-AF65-F5344CB8AC3E}">
        <p14:creationId xmlns:p14="http://schemas.microsoft.com/office/powerpoint/2010/main" val="1754340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959121" y="5985126"/>
            <a:ext cx="1943954" cy="87287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E" sz="2400" b="0" i="0" u="none" strike="noStrike" cap="none" normalizeH="0" baseline="0" smtClean="0">
              <a:ln>
                <a:noFill/>
              </a:ln>
              <a:solidFill>
                <a:schemeClr val="tx1"/>
              </a:solidFill>
              <a:effectLst/>
              <a:latin typeface="Times" pitchFamily="18" charset="0"/>
            </a:endParaRPr>
          </a:p>
        </p:txBody>
      </p:sp>
      <p:sp>
        <p:nvSpPr>
          <p:cNvPr id="39" name="Rectangle 18"/>
          <p:cNvSpPr>
            <a:spLocks noChangeArrowheads="1"/>
          </p:cNvSpPr>
          <p:nvPr/>
        </p:nvSpPr>
        <p:spPr bwMode="auto">
          <a:xfrm>
            <a:off x="261458" y="3728506"/>
            <a:ext cx="8642350" cy="720725"/>
          </a:xfrm>
          <a:prstGeom prst="rect">
            <a:avLst/>
          </a:prstGeom>
          <a:solidFill>
            <a:srgbClr val="FFFFFF"/>
          </a:solidFill>
          <a:ln w="9525">
            <a:solidFill>
              <a:srgbClr val="005D4F"/>
            </a:solidFill>
            <a:miter lim="800000"/>
            <a:headEnd/>
            <a:tailEnd/>
          </a:ln>
          <a:effectLst/>
        </p:spPr>
        <p:txBody>
          <a:bodyPr wrap="none" anchor="ctr"/>
          <a:lstStyle/>
          <a:p>
            <a:endParaRPr lang="en-IE"/>
          </a:p>
        </p:txBody>
      </p:sp>
      <p:sp>
        <p:nvSpPr>
          <p:cNvPr id="2" name="Title 1"/>
          <p:cNvSpPr>
            <a:spLocks noGrp="1"/>
          </p:cNvSpPr>
          <p:nvPr>
            <p:ph type="title"/>
          </p:nvPr>
        </p:nvSpPr>
        <p:spPr/>
        <p:txBody>
          <a:bodyPr/>
          <a:lstStyle/>
          <a:p>
            <a:r>
              <a:rPr lang="en-US" dirty="0" smtClean="0"/>
              <a:t>Marine Institute – Roles of Service Areas</a:t>
            </a:r>
            <a:endParaRPr lang="en-IE" dirty="0"/>
          </a:p>
        </p:txBody>
      </p:sp>
      <p:sp>
        <p:nvSpPr>
          <p:cNvPr id="23" name="AutoShape 4" descr="data:image/png;base64,iVBORw0KGgoAAAANSUhEUgAAAZwAAAB6CAMAAAC89RUgAAABF1BMVEX///8BgsYBSZH///3//v8APo0BgcgAQ44AgsX9//+erchshLMAf8T//f8AR48ARpCptNAAe8SewuCio6cAP4y9xtvP1uQQTZIzW50ASZIAOYYAesaXpshup9ZjpNfk5fLJysza2tvp8vqRwuJ0i7S81utlf7Po6OmhoqarrK/Cw8Xl5ebz9/38//kAO41Blc7Q5vIqisqszOeztLYAecrY5/NMbqB8kb7h4eEAd77K3e4DgMyHnb9GaqUTUJhLmcyHt9oAN48zW57Fz+Cvt9kwkMkAMIFvrtSBmLtIbKG9yeKQor4AMI7S5u3B4fGxzux8ttWfwuaFteNnp9JPlNVvhrhVca9jgai+0+0fVJHd4PLEx+FEm86aW+iPAAAeb0lEQVR4nO1di0PaSLcfmJBkNAFGIhEiUKNobQM0KO0CtdJ6re1+d3c/63672977//8d95xJAnlM8NEH3l3OrhXzHOY3531mhpA13Z8UShXGGKXiL+/FcDhrDS59tRCScXk5aM2G3RETF1BK8WK2yib/cwg6GoGh7MVw5hsOd7jK1YKuh9joBXU65Zw7zng6+DQc4aUKNVfd6n8IMUqY9+tsAN3vGCovqCGF4KgIFEAFIOk6XMMH+395dNWN/nsTdK/CRB+z0f4A2QUxUIMfA8AwInDgSEgGAgVocae95Qq5tvhnTd+OGFFMBIeNZv54qkYy7K5k8PFgNgL1AxqLKav+Mn83MlmPEuruDxyOjHFfcFDaqfz3axdU1ZpxvjHRHqNet805KHxjrl6MkO4CDgi7gs6nNxNG6FoDfRtSCEoisJ69LZ8busoFGg7yj+8PQvJ9UCtgoAnUQkWDRoEaR0eFM2Ah8MGQoQZbY/QNCM1mStyZD10/VQEBv301G05c1/U80wR/h5mm58Gfk63Z1TmYZ2gGgH2gGohHinsQI8Pxrz2wxhlbg/OVxKiiEHYNXQq4DK62RsLqoqFTCcjNCf82Pbe73/Lh0inP0UxwcMr9a3jo2vf5WqJmjw7VMTfO9yforQAbgWVgmiEiyDk9CgCC6FPEn+ijet3Z5XhsTGXKCCAzgLn8IVkHDb6GQNvA+O4WTtVPXU8IIeAjgpwEKAAW4PjgZQoGcwhThCJRiNAohHi/tdFHBS/ISDCQge4PQOQMXoAqW5tuDyVgBeqe89mLoLvvSXBzt33KUftMpeLNaQHgvW/f7H8GMcUctrvwofcQ9SAMMjb0wbDL0T2G0f3mbf7HEGWuC13cA7H1gAHeU0gPpB9xrxxH5viA7aef3njfvtn/DGJoRFOh6x8QcYHbGGonUD/gIqkiXJ1we9AZ4v4IJBszlbVZvTJiw0tuSE1rw7hG+NfxtpUR2twAj5p2SpH0cQt9qbXVtipC+UjN64LE79GnujNwe+aac1ZGTEF43NbYEAG2BDroCE2EC7vqVv6DCQxrMgHZhtHplN2mqhMMtq3RWRVhVQgl3gzT2mmjQHg8PboWbasiJupCkHmctNGm6lOVD8naYlsdsfDHuxGiLWUXFPiEUJM9JE60pm9GwDz7EnQK6ukvwF29NfeskhTGSHeaySbous7Bol7rnZUSQ5t5VOBpi03nhYK3Lgx9DORect1IizZ1sA7jrJ4wWeqraka0Ta/WBsHKSTFN6vlG2qQGtfPXqpu2JgyEUuan9U5BNXR3Xa37CIhRV8/mr9XzdVHOo6DeCCt7U+g4W2u1s3rCMtLuaSb9puru2pxeOTEAh+w7aop3VKNFwRda4/MI6ByNgqRJzSdB8duaVku05+qOnvR39OmArRNvj4AAgy6f6qmiHKdLE0aBqPrF6Q4IGcPJwum0aVg6Cobe8ghDOMmY5luENCwSxuyT7AG58hbLkFFQ4/uxmOgOo4uFJUeUmfGa8zhhOe2Sik4x/UNcZsavYSQ4vmSadPQCRvJrbhkl7ak+jZsFqm78Hn8oIqOYYaW8+OnRHs5tiL9KCb4dM3vL6nvDlBKlZm7ficpv7GYmLdaKvraMmGmGLM9wNtPtxBgNLxegKoqoQFNI+I/4D5rDlF7eUAJn0cRQskKT3SEar+DvvHpDJbykh3Pi8sl1MukDpzsfLEo0neHLz9tA1e2LUfD6RE4bmh/9uexVsUx47oiKfsvnfy9niIDFgXp3zLhHDJZ7NRUPzW2tqZg9ScOiOR90CeeELwVZs8StZGSfZ8zp9qK58OGoeth4329aJcsqlfpvm282q51k97Ke0qtuCBrlvwrvuQiu2s67YhScr/bkMND6Rj5Vf3bD3qDEW3Ldglzxku711vWWnK63hhN4Yt74p6C0wwvjlbPMCx547ebyHJ0El2B1wJL+ol62YsoZCfmFqR9SP3xb0orFYqMoyLZtzbLev3n9hYiJDULHoD560y+VSlZzh9G8gQj93bHwKq1/KD/PyBmMAaD31Rwmqb4t5RDcZ70/+xkVDzS808+7LnaH1RHvaONCDilyHCf6xD+5edzTU+gncZ3hXBM6bzHrTYJ7Lz3gjEyKDNn7F9WAdzqq11tqGIvEaNKcVvkMz5gAKtvsIzLFMqAiwKloiFLDtpofL1CKmJFg2KkggLa1yUiuUeDhRfg0KTig7C+aNrwK3nKWo/qrpaAZcioX+2eusAs6lcaS60KqdMQ4ahuZKYCxZR2gN4xrEJSyL0UVV5ShGyIoOUcBmt4V9bXGAI2f9BeB4ev6cH6qc3cJMPh8anq+nqzUNVRdTJ9TyOhz2Bl2UdO0cqVSDvkH/q/0P34h0asDcPBMv5qfTT3oF5eAA9/jYzl4XaO5LR9R1dKy3m5AM+2OYNH7gZMR7HFwDHXcItL8vUJbQidA/zmzBThoae4b+AznBrkrc5f3Oy4SoTsvlmMjVC9oncTQ0VVnIk65tujxslbS3p29PDx8+XKnCJ8rjXLFrjRsrblBaJxzBHTWhfQ1wE9Vq2gvAQcYp1Qui6c0yjtynR6Ao8kI3m83oFE7HkH5mTmJaCQPWnFwjDihmFPDieowwlVnKJXVdCQC+0ZBh1vchVhTQOZ8MnARFcAscyc121zHh/51axgTRJObqvfQDacl+vMQZVjDsje3O6HCMzud7YOzUlmDjrArdj1QMGiFCc4B0OCEF601kngNqVtl7D8ASA4OIWfw2ErxHQ76/rZwXLLg4HsPNyV0ZqEALtv9DzA23dTJl6J1L1NHg/5EsaarN20p+Q4ujoJdn2qJMD1bHNdLucQyTT6bg4OcQ2mbGwZILgwkL0QbWO9m7wqB153924sCcLYiFkul2Brrd+vvcRhrB2nJyEa7O03oR+1CVFMtwAF+gp/SS5KtHgU5u1OGXi/D4M4DZ9tqFBuVz1+aaH3s4PyVzCUITkWTimrW2S3jG4q2m/YvKPAk8nRd+loEhxfkrEG8faz/N/gwAw4IuhEXUm+ki7mciVYBCgOOC90YXXDr5vYyjrd9rsNgOP0kUUcymhjpCl0h1z5Y+I0+pLwSHAjEuzjs96vCJSQLcMqHB1bFbvRfZycDIxuCTujvfi7n6pyzMkALLLNZqRTt0gaRjCwQayC5OkTqVZJ6BXQWaL2gcn/hbVK6HYKTukGZGwR65IRiUEAJTorfpMtBdhnnmdEGr2hhzgWsp31Hjayo+WmTupcOrkukTjCAEh4Gv2jIsUCAt9GQuws4np8uleL7cPhzGURIpdNL+nRiBQP4vnXoAzF+Ypyz6e2U4ff7i+w43G2CSLNeEhA8OeBsW8h6b0Bh9IEDy7YnaTyCUwRdkSWxXMMGYGDjcEpoYXiKAKdUT/mK5hwcVU+0OMIJWJARH4SQ6mfBAY0jVt7wqKeLObZx1gFrk7oGPlnVR4vXgh1XQEXmDJiIdsn6IU2tdCUOGIGEgMUDegU9O4kGSf4ZgKNtkgur0QALwkWejTQGhhMummhMvfGILeUcHKKocZBxCN2ET8X+Bs2GcECs2cWSDBzRDK+Jav8PmoytwWMizpHZXG0DxJKeo5zhe8xQePnp+Zkgqdq8oOvOFnTGzMC1az7ReFEmPO+Fg0t78Us075WgOGCk41R2w/eCyJH8iyTeQ//KlBNwON63cZhe4KoHtz0iAMf6k9DdZgPUwg5lCwThwxHoGtDyYEDYoBey4MAbgCnAm9pBkdQpwcWApIxzwN7LAwdgeIf8u+MlR9Pt4IBaybecttBgyIJDJ1w3QLWDcUg9Mba5m+QFhXQdFewy/r8KxosxhOr5KAl1YKa7zohS6Cibrh4R8gYso2Llc4cuD2khLcCBYQ/CSXsVhaAJhqDomRYqgxxwaM88Q6XV/x+CK5cdaI2KbW1kO+wWcMx3yJcgEBOTaO8CTh7nAA2mYL8Ost+4jUausY+RZYLcVVBbSRkD791yxHJdLVwhgrKeiYt9gvs5gS+c97o0KeQyDQ7vEvIKuhl60tq8uLXmIzIIsOwKR6/drC4iUkyYFhXrEFHO4RxSRYlUfkcwLM06pSLYBJXsVG/h5+SCQ03hzZzRpNz9Os554cB551Pm+EjFiWeOWLADC82g08ZuQlChkfbpFEwCA9wd0DCUnDv61DCgbyWqIo/MrJdsgNtVf2sD7zQaWv994+xgo1rdvvgS9Rc0SIlJu1DnHGJHdMAUBt75IjgHsz/k57fQ1+Udca9c5xAPTDW78v4i1DOvtEbZLr0GUZ10zSNwlAwxXNgEW2wD/5L76RxwI/3ksbmwoJNThM4YJSwMjPi3cXkuPhQXMSpYRG9lIb4BR0mfjrfQhrpxcBqhs3+vKg2w79JLFSAn0sMSGrciKlPWSla/X2q+f2u9+7hb7aCtGhsmc3AwGlptVmy7suNFpzrv4RmNSuBl5IBT7TeKlfIfaELhnx2tbNvlvsdSFlvghHZkhjQavoBwsaK9Jkm3/HZwCobfldKwfYrO/OlV4k4clxNcx9NQxXtAEKMyKahONihPB+CKquoYJNHsFD+h3XCPSYTQzb+m8wbqOeq5M1DS6NdhVAUD0hj/BDWkWW8rBxdKLJS+AKcHOvFVv1Epav8RJ0Aigz0uXH7RzXJwvDMcBM36HO8D8Ioa0M2pjCjqnIp2JP0WyuijBRZMo5mWencAB3ovFZQW0eaxwzF64LSTmh65YAD8gGEdJAZntzioBqOdfjgTEk8v6Kej4Rh1G2/37rdWsUJeZMSaL2Tm66KmBTHEhghPNYKgJ7gqWv+zyMrEY2uCc9B1RE+zCG6kAOdPDf7qfwgdfonOgeOgcSohtkESqiOUTjPLOdAE7cOuhD6862t2QyCfMmDuINbAqDLUBYkewA86WtnTf2PyNtHlZMKncMoX3wksaIoYwH2nv6QeThXiFqbC5FDhFbpzzuKG7O0EOtjNzBPVg3Nu9XCn1AeEyuV5MDcKXzYPvcjbC53Qw+Db004ZbKaKVkdAdkEPFK2PUbAiC47ZUzxEs4GWdviVQOtYtpBQya8RBj4tGYnwGdgvGdFyJ4MA3Y+g1CUGjgjL6NPWKDknEx44wKm1sZQxoVsofIy2hCteiKC/IUbAZSZIdxuB95ZdPwJPCHPYq29/2Hx5tgMOPmidEsZ4G2UQOnaj/9EjZtibcXAI/bkJKqSyA/KnbqGWeOMuwMmINRb0ObiwC09aCYL+fS9pci5PGYgI+nYmXHoncATnBCHpxW8xTQaGu7OV8IdBDTig543LWN49NNj4KON4UNoVbqQorx3df/IgJb4UHGG10EBMeJ1Op16v7h78+fKdVqpg8s0uvQp7IsU5FAY+CrZD6n2uBJ5sVIqSBQeGxhtky36s76AvPmh2uaIdkKy1lku2VtqpZ2XGHcDRC2KJbvHFY7/1guFM4ZfBt5ItHiAb8C6d8wlYzSHrZNx+MFSuHcGKIoNzz7IzNF/l4IgKJaxNSX4pr7OxY4GD2miUO/HAZwQOroj0EgP41u6mBqKm+RrXXg7uzYLDyEYTkAYcYs2mxEX0G1onESxCndPI5nNEnq1Rts42PEmi4S6co+IyqTLqnnPUF8ZoHmzBYKhYZnDAYlYhjL1LwTqT9PuFk6riMlBGlyhLq20khOyRwzl5dxBv08LUjVD6GXCQ3DeomrQySD9Q9Iv+lRgEnsjpWdW9epw6h5g1sg5IvNIHOadibx4k6c+yXYRB8MeRKY1W3QGcSMXKvmsLLTZ+RcJUJ5hmyiUuV+fMRi/i9MsMzT4+kLXB83FlfP8hlbTQuWlwDHXZDYC/siNyWwfh/RlwyEUfE2u2ZmtvvFgIUwLOv0QCB/ihH2l68VtY7bbmxiLuQfgma0qjQ2ZXgI2lDsTdwMkb0T0CPirHUKUwCsAOBh0i1kHRI4tb/JqK9b0NlU8kD0FbrsAHD5kPLeEcdSnnmAxkkQUqu7Ip7peAwzBJIMTN+xGJFd1lwfG0hkhwlxuhGdgQtjsmdYCltFfRWqZIIp9TyuRzUASCeXgm7+GvA8ekn7iBMYLAYsNKxEtcJdUwppF6Qu0EBoQRaP1zyUM8H28YPGACB367TP0JZp+omHutKJkyTvRGti0UJrnggAw+tBqVit38L0wF5og1ZKldcB2B0L+txLU7xsThv1Lc/hEGgdUhLE4wELb7mDW3qkEZYKq1dwEnP7ZG6RB8mqnzIkzJR4xTQB8oWmY93HpFbO2BrJN+D3COgXmYB4DD6ChTgeJDq47q2BZKM7Y71tNW0aIOwMmY0ngJoaISytpM3po0CJjCvKbwbG2BUIICjBIPiMBJElinwvBA84GSTDd/ZcqADrH3TyeBzKSYfUPlHo3i0C0SxTaCkZBB0iyCnKNipVTeS3IJhm82QoAon73fdAGebLkGHtjBYg3rdfiILOcAuHWrUd5JeSopcHrkNRrdxX6/38wSZh/sfmchquXgACd7dskG0+MjoVkAvi5lEIQ4VeAcMUYZHWIoVHVEjCdJxvgUgXK6mQQ7gFN4GDjw/m468Gm0UFFXtP4rV1LuCO/YLIE6sZv16EBWrGECramNSFILpkxp6ga1bPWOjDb6WL8YYx05ONTskZ/7WNbT3yDZ9OnXiTXy66mPOZlfApOTEgzE6M5EangPha/zu4xzHgoOJZ8yUekhqf83WktW/3A7lGo494MEe5KN/hA1aOWPZryoMA4OTo/okcPttApIgqOQV1gvVXotazYcalQw+9AhkdqT1xCIVc9faSAIK5YkNXiHNPXUz+s3c38c7BPliUkSjGD/T7MRTtFgSi4xDX2aWRIawwcPAweMofNFgWMgQnmXvEFTC82mpna48WXubZimWz18j7GwRqN0QfPAEc+VWCcpznH7NhZUdXKajXWIyDqRuZdf4GGyBpp82keWMV/uFCHYl9Ls3BljIZPuXAXJTMr0wlQ3uKxYE2vHf3Xw6kHWIHiozgGWmO+VGOk3Z0Tqn62wULJYtvqld398+LD7+sPB2Zt+qWKL+HRpVx74DAmgyVY8p8B5pYEwQsaRuwCKhqkhLJsJ3pMPDmbaiiIW/iBrTV/okChngDTFvQWwhmaKAUucGzbEsgCjLQ3CoMkwEDvlpVnna8TaKM44ATj4xNeaJWxaGwPR5XJZeIdYGSM8kjJgw5ZxDpgS2WBF0pR2Lcya2m5OqxWyKwrVDqMCQ0y25YADgk0E3iqZszFwZCSqb9TAW0HHJbKLhfcCZhnm4vSumFFFFQZmGtgDL+TOLojyyRiDaJcZnaM/FByyxVOcA+agqAc/KFpakM5pLCrDK1i1qfV3LkQqjQS1T+8CryeZ9lCyxflv5uAgsK+0ojD5cib3gZQXdjaWA4oDVSxG0J7LLoWmnAlf9oyR5LwL+COqW5P5GWiM4TK0sWTOPLHDkW8M7k+omDxBMTEAQq0tD1+i2OthoafhDGkiHimyPQ/ycwg9T1ayQ6P2w1OdjbNKvySK/8ErDOeBANP0z6qL8gtcNfydpWnW4e1Do2xVLCsAR+l96Yu4pZcfqaW7eIn1MRJr0Batn1fg8eVtGVrR36DJdeNghGy/h6f069L3tLnYNIpHeISfxbwbAySccT70Ah9HoZ5j4OZEaRM09i4yOcU7/WR5luc78CyfPGB1FDdVGWXop2GACL6NiaXrxVIT57WBWNNKzeabw906w33kwvsVs8c+YADyX7e//eA/B5ub/xLfg9Lqn3jXRu6sVZMyD6Ocm392gksu/jzYPNiUpqmxtfC8TTjvJfsOuqkuntKRcs6stYSu9ifufItIRrs3eHC2ZN4kpZ/wmvYkMRC8q9bNTWv2EKk25IkVpEA9GtHUjmCiGvPcenVjY/f1693dn+uuR8O1jaIWzXXLrZUL4WN74bPDg3lfVZl7c0o4yTr2kCzN20MS8/3m9ls21BFcnc+3oreVaPvoaIovPD5v84d5FDFZrsqCyMUDAp90oCdnGRj8Ju5N5jQ+YSjTpZfKKdrTb1lB92LSS/TP8ml6ogHpLoiwyZ0QuayViQeyxC/55eFsXXnT7kdgm2NdaULl6OP1xjqPgTBefJMKrIGPu15e5TEQ7dFRKnIDxtqnh2iuNX1zCouwE+BIChfXtAoKJ50m7IH2eo3cx0G0nZn+wSf3LN9Z03ei7jg9H9QYyFcFWtOPJUa8y8z6FbxLl62WswoKF3ERv+7WNIVk3Z3biRKZN7IiORJMeEz6OHzwGO3ooydPQnDwY0B7P8VmV+09WdBP4THvyRMZlHBp4m940uJUFBpSopc8X9FApdn0tFhG8tERJUdPjyNw9p7Wak+fPoWfWu3J/JJntYDgzNNn4TG4SbIPqgcXJaJzcFf097OnEU4mvqUWvGQl8FA3uzouv3mE+gbAqS3AqR3vCXpyUqvNx/yz2vGcc/ZCkQY3ZaofFLy/9iwu846Pj0/mT4mB8wyf9QxecvKjrVeRdj7ncX0TlCzespLRigj6OdIG0LnhJ+UEIQvoWe2Z7Kb0oKeEndT2jmsspkkAnIgFQ3DgoWbETspeDbH8oUMWs3b/DlcpjNKfOClu637Byx9FyAQLcJTF0blAqp3IbspKJIT5ZMFxBME5iZBYgMMWsu7J4uMPIoWRrdNwYdwQHEBqOqDZKrXHQHng1O4JjgIXPsFHxI4d1346CUWXFBzlOKbbfgiZBNdjn8Y5B9cAc7F29se25E6UAOckGj5PFr1/V84xj8EaEDJrIdZqz49C20Ii1nKe/f0I00ddnBOvR5wjirAL/DciWdPkMVCSczyTmYpy9CxmrkEHHj0PKSb1MgMtgBY1VAycnxDmIyLXOQle/f6Ea+tOjESCTXzmrR/WhPtSEpxaZDcvjACw1p5Gh83YTekHnQg8n8eNbASHHddO2BJwfpw1bSo9dHDSG7SogzsspLIikoFz/CSmpwGcZxEt4ZyjELrjmEkA4KCtjqjJxdoPBYeS33Cj3VSOzdBZdinXx0JJnYOt3ENvZWEQ39GUfhK4Q3snxwvckHNCm0wCDiUp++E7ElaaUaz/LSRz07oxdW+vz1gZZaw1Sp7XBDrhBXczCBRwaTCGgBJwXv0WgAP+z0kOOD/MIMCimZaT3cV1yr/8mAY8jCTg4FhfyKa7gfO8dryHJsNPz08WnBaAg4JtTyrWlFrCLfqOpBB3wHUjs5veYwypxSgZIVACeQa+41yt3w2chfDbW/ivITh46EQGDohCSYjuu9BfWJutZrDpypdOfhxEA86Zx9ZCcGCsnwSn76hzPMQhyAuYCzM8Asc8qR3HY2sBOOaT2nf3QXGvC6YQbzYWNnQk1XSx6EtB7z7qTd1pToQgJtjigc8ojHy0OHaUvhVvCD9H4JCj4xAcKjgnCHwe1ySwf2NSxELIEz9dzcFxnqn+uGWaSBnUlIhzns57GNx9EE404JxA0wuKwHk6PxhIq5OnT+bPPHoapQeOn0YJoL3wGA1SBiJh8PR477uHTHBCmneV3Y+loE9V/8Wj9W8Cgqbv7YWcQ4/2fpoP/6O9vVAzPN+LURjlMBdHxFUUfweLLVPC9vZCey06SxibfyTK/M4fIFGAcYY+LqeXwsZQjYF7+9rga/ouhPsiYQFvd+CAiZa20tQCb3nr/fNWRbhhFqWTgcEzIg3XruJbj1yk/a3JBAk6+d3Qp1n7uaA7/qinPGIz7e9OlHQHXMVVQDNbTBlOi9FHmiP4f0EUt4dT2P1yYGJzBaWHVoc7U53M7u0iQqA6Rnct0r6Kul2Mh/XMey0/aIrdIsEeHA7G4MikcwM4Y5jrzpVsKvqa7k4M/MbWBKff5e45KSHkMuoNb9QxeDFhLjoOjqrqzuBFuKHlmh5KtEeULYe3hm5sjKf24EgcCHqbjfbbBudia+PUnEKcY69yfyi201yLta8lyvZVx/GvhjhTNlAoitjFRtQCELEimoIzkkVXm95ov+U7PL4pXGA3q3qwEi/n/tZanH0jAjDca+hu6PD21dbIdc1ofmywf1I0/D3XnexfDQqOoxrJHftCcFTVx73i/H3vUdam/b8kseWytzXAZSQNgKgwaN3MtrqTEZCL/4y6v11/umn7Be443ODTYI0QCTg658Zg6BG6bAvpNd2HqNiYm7AuqJGpWIoaV5bgYgkdMLucMSKCO4GJzccKYanTfAk9sSciLgmP/93gdr6ZbdnX9NVEQboNcOsDDF9mvP08wjrOQN3w368fZyH034JwC77RzB8Dm0ynmURzHhliSfHTwWxEVzUP6O9PjJomOo10tH9ujHkmMZNDqgGmRHvrl3D58LWy+S5ESeiXoHnQnQ2g07khCgJQyBlR4EwXK4RhFACB4WNjsI96hvRwMuGac34AoYAyv2zNfD7mjgFSTtUjKQefC8JgGI+ng9lwRB6y6MqavoKClYxwLXdv0h3OWoPL+UKQBd33B+3ZsDsJXNaHWs3/B/o45AvJTFuqAAAAAElFTkSuQmCC"/>
          <p:cNvSpPr>
            <a:spLocks noChangeAspect="1" noChangeArrowheads="1"/>
          </p:cNvSpPr>
          <p:nvPr/>
        </p:nvSpPr>
        <p:spPr bwMode="auto">
          <a:xfrm>
            <a:off x="155575" y="-96316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22" name="Rectangle 4"/>
          <p:cNvSpPr>
            <a:spLocks noChangeArrowheads="1"/>
          </p:cNvSpPr>
          <p:nvPr/>
        </p:nvSpPr>
        <p:spPr bwMode="auto">
          <a:xfrm>
            <a:off x="261216" y="2229245"/>
            <a:ext cx="8642350" cy="720725"/>
          </a:xfrm>
          <a:prstGeom prst="rect">
            <a:avLst/>
          </a:prstGeom>
          <a:solidFill>
            <a:srgbClr val="FFFFFF"/>
          </a:solidFill>
          <a:ln w="9525">
            <a:solidFill>
              <a:srgbClr val="AF9200"/>
            </a:solidFill>
            <a:miter lim="800000"/>
            <a:headEnd/>
            <a:tailEnd/>
          </a:ln>
          <a:effectLst/>
        </p:spPr>
        <p:txBody>
          <a:bodyPr wrap="none" anchor="ctr"/>
          <a:lstStyle/>
          <a:p>
            <a:endParaRPr lang="en-IE"/>
          </a:p>
        </p:txBody>
      </p:sp>
      <p:pic>
        <p:nvPicPr>
          <p:cNvPr id="24" name="Picture 5" descr="FSS Symbol"/>
          <p:cNvPicPr>
            <a:picLocks noChangeAspect="1" noChangeArrowheads="1"/>
          </p:cNvPicPr>
          <p:nvPr/>
        </p:nvPicPr>
        <p:blipFill>
          <a:blip r:embed="rId3" cstate="print"/>
          <a:srcRect/>
          <a:stretch>
            <a:fillRect/>
          </a:stretch>
        </p:blipFill>
        <p:spPr bwMode="auto">
          <a:xfrm>
            <a:off x="301625" y="2302270"/>
            <a:ext cx="720725" cy="560388"/>
          </a:xfrm>
          <a:prstGeom prst="rect">
            <a:avLst/>
          </a:prstGeom>
          <a:noFill/>
        </p:spPr>
      </p:pic>
      <p:sp>
        <p:nvSpPr>
          <p:cNvPr id="27" name="AutoShape 6"/>
          <p:cNvSpPr>
            <a:spLocks noChangeArrowheads="1"/>
          </p:cNvSpPr>
          <p:nvPr/>
        </p:nvSpPr>
        <p:spPr bwMode="auto">
          <a:xfrm>
            <a:off x="1835150" y="5985126"/>
            <a:ext cx="1657350" cy="653743"/>
          </a:xfrm>
          <a:prstGeom prst="rightArrow">
            <a:avLst>
              <a:gd name="adj1" fmla="val 50000"/>
              <a:gd name="adj2" fmla="val 47978"/>
            </a:avLst>
          </a:prstGeom>
          <a:solidFill>
            <a:srgbClr val="800000"/>
          </a:solidFill>
          <a:ln w="9525">
            <a:noFill/>
            <a:miter lim="800000"/>
            <a:headEnd/>
            <a:tailEnd/>
          </a:ln>
          <a:effectLst/>
        </p:spPr>
        <p:txBody>
          <a:bodyPr wrap="none" anchor="ctr"/>
          <a:lstStyle/>
          <a:p>
            <a:endParaRPr lang="en-IE"/>
          </a:p>
        </p:txBody>
      </p:sp>
      <p:sp>
        <p:nvSpPr>
          <p:cNvPr id="28" name="AutoShape 7"/>
          <p:cNvSpPr>
            <a:spLocks noChangeArrowheads="1"/>
          </p:cNvSpPr>
          <p:nvPr/>
        </p:nvSpPr>
        <p:spPr bwMode="auto">
          <a:xfrm>
            <a:off x="3563938" y="5985126"/>
            <a:ext cx="1657350" cy="653743"/>
          </a:xfrm>
          <a:prstGeom prst="rightArrow">
            <a:avLst>
              <a:gd name="adj1" fmla="val 50000"/>
              <a:gd name="adj2" fmla="val 47978"/>
            </a:avLst>
          </a:prstGeom>
          <a:solidFill>
            <a:srgbClr val="800080"/>
          </a:solidFill>
          <a:ln w="9525">
            <a:noFill/>
            <a:miter lim="800000"/>
            <a:headEnd/>
            <a:tailEnd/>
          </a:ln>
          <a:effectLst/>
        </p:spPr>
        <p:txBody>
          <a:bodyPr wrap="none" anchor="ctr"/>
          <a:lstStyle/>
          <a:p>
            <a:endParaRPr lang="en-IE"/>
          </a:p>
        </p:txBody>
      </p:sp>
      <p:sp>
        <p:nvSpPr>
          <p:cNvPr id="29" name="AutoShape 8"/>
          <p:cNvSpPr>
            <a:spLocks noChangeArrowheads="1"/>
          </p:cNvSpPr>
          <p:nvPr/>
        </p:nvSpPr>
        <p:spPr bwMode="auto">
          <a:xfrm>
            <a:off x="5292725" y="5985126"/>
            <a:ext cx="1657350" cy="653743"/>
          </a:xfrm>
          <a:prstGeom prst="rightArrow">
            <a:avLst>
              <a:gd name="adj1" fmla="val 50000"/>
              <a:gd name="adj2" fmla="val 47978"/>
            </a:avLst>
          </a:prstGeom>
          <a:solidFill>
            <a:srgbClr val="CCCCFF"/>
          </a:solidFill>
          <a:ln w="9525">
            <a:noFill/>
            <a:miter lim="800000"/>
            <a:headEnd/>
            <a:tailEnd/>
          </a:ln>
          <a:effectLst/>
        </p:spPr>
        <p:txBody>
          <a:bodyPr wrap="none" anchor="ctr"/>
          <a:lstStyle/>
          <a:p>
            <a:endParaRPr lang="en-IE"/>
          </a:p>
        </p:txBody>
      </p:sp>
      <p:sp>
        <p:nvSpPr>
          <p:cNvPr id="30" name="AutoShape 9"/>
          <p:cNvSpPr>
            <a:spLocks noChangeArrowheads="1"/>
          </p:cNvSpPr>
          <p:nvPr/>
        </p:nvSpPr>
        <p:spPr bwMode="auto">
          <a:xfrm>
            <a:off x="7019925" y="5985126"/>
            <a:ext cx="1657350" cy="653743"/>
          </a:xfrm>
          <a:prstGeom prst="rightArrow">
            <a:avLst>
              <a:gd name="adj1" fmla="val 50000"/>
              <a:gd name="adj2" fmla="val 47978"/>
            </a:avLst>
          </a:prstGeom>
          <a:solidFill>
            <a:srgbClr val="008000"/>
          </a:solidFill>
          <a:ln w="9525">
            <a:noFill/>
            <a:miter lim="800000"/>
            <a:headEnd/>
            <a:tailEnd/>
          </a:ln>
          <a:effectLst/>
        </p:spPr>
        <p:txBody>
          <a:bodyPr wrap="none" anchor="ctr"/>
          <a:lstStyle/>
          <a:p>
            <a:endParaRPr lang="en-IE"/>
          </a:p>
        </p:txBody>
      </p:sp>
      <p:sp>
        <p:nvSpPr>
          <p:cNvPr id="31" name="Text Box 10"/>
          <p:cNvSpPr txBox="1">
            <a:spLocks noChangeArrowheads="1"/>
          </p:cNvSpPr>
          <p:nvPr/>
        </p:nvSpPr>
        <p:spPr bwMode="auto">
          <a:xfrm>
            <a:off x="2124075" y="6454869"/>
            <a:ext cx="930275" cy="336550"/>
          </a:xfrm>
          <a:prstGeom prst="rect">
            <a:avLst/>
          </a:prstGeom>
          <a:noFill/>
          <a:ln w="9525">
            <a:noFill/>
            <a:miter lim="800000"/>
            <a:headEnd/>
            <a:tailEnd/>
          </a:ln>
          <a:effectLst/>
        </p:spPr>
        <p:txBody>
          <a:bodyPr wrap="none">
            <a:spAutoFit/>
          </a:bodyPr>
          <a:lstStyle/>
          <a:p>
            <a:pPr algn="l"/>
            <a:r>
              <a:rPr lang="en-IE" sz="1600" b="1">
                <a:solidFill>
                  <a:srgbClr val="800000"/>
                </a:solidFill>
                <a:latin typeface="Arial" charset="0"/>
              </a:rPr>
              <a:t>Monitor</a:t>
            </a:r>
            <a:endParaRPr lang="en-GB" sz="1600" b="1">
              <a:solidFill>
                <a:srgbClr val="800000"/>
              </a:solidFill>
              <a:latin typeface="Arial" charset="0"/>
            </a:endParaRPr>
          </a:p>
        </p:txBody>
      </p:sp>
      <p:sp>
        <p:nvSpPr>
          <p:cNvPr id="32" name="Text Box 11"/>
          <p:cNvSpPr txBox="1">
            <a:spLocks noChangeArrowheads="1"/>
          </p:cNvSpPr>
          <p:nvPr/>
        </p:nvSpPr>
        <p:spPr bwMode="auto">
          <a:xfrm>
            <a:off x="3851275" y="6454869"/>
            <a:ext cx="849313" cy="336550"/>
          </a:xfrm>
          <a:prstGeom prst="rect">
            <a:avLst/>
          </a:prstGeom>
          <a:noFill/>
          <a:ln w="9525">
            <a:noFill/>
            <a:miter lim="800000"/>
            <a:headEnd/>
            <a:tailEnd/>
          </a:ln>
          <a:effectLst/>
        </p:spPr>
        <p:txBody>
          <a:bodyPr wrap="none">
            <a:spAutoFit/>
          </a:bodyPr>
          <a:lstStyle/>
          <a:p>
            <a:pPr algn="l"/>
            <a:r>
              <a:rPr lang="en-IE" sz="1600" b="1" dirty="0">
                <a:solidFill>
                  <a:srgbClr val="800080"/>
                </a:solidFill>
                <a:latin typeface="Arial" charset="0"/>
              </a:rPr>
              <a:t>Advise</a:t>
            </a:r>
            <a:endParaRPr lang="en-GB" sz="1600" b="1" dirty="0">
              <a:solidFill>
                <a:srgbClr val="800080"/>
              </a:solidFill>
              <a:latin typeface="Arial" charset="0"/>
            </a:endParaRPr>
          </a:p>
        </p:txBody>
      </p:sp>
      <p:sp>
        <p:nvSpPr>
          <p:cNvPr id="33" name="Text Box 12"/>
          <p:cNvSpPr txBox="1">
            <a:spLocks noChangeArrowheads="1"/>
          </p:cNvSpPr>
          <p:nvPr/>
        </p:nvSpPr>
        <p:spPr bwMode="auto">
          <a:xfrm>
            <a:off x="5508625" y="6454869"/>
            <a:ext cx="973138" cy="336550"/>
          </a:xfrm>
          <a:prstGeom prst="rect">
            <a:avLst/>
          </a:prstGeom>
          <a:noFill/>
          <a:ln w="9525">
            <a:noFill/>
            <a:miter lim="800000"/>
            <a:headEnd/>
            <a:tailEnd/>
          </a:ln>
          <a:effectLst/>
        </p:spPr>
        <p:txBody>
          <a:bodyPr wrap="none">
            <a:spAutoFit/>
          </a:bodyPr>
          <a:lstStyle/>
          <a:p>
            <a:pPr algn="l"/>
            <a:r>
              <a:rPr lang="en-IE" sz="1600" b="1" dirty="0">
                <a:solidFill>
                  <a:srgbClr val="CCCCFF"/>
                </a:solidFill>
                <a:latin typeface="Arial" charset="0"/>
              </a:rPr>
              <a:t>Develop</a:t>
            </a:r>
            <a:endParaRPr lang="en-GB" sz="1600" b="1" dirty="0">
              <a:solidFill>
                <a:srgbClr val="CCCCFF"/>
              </a:solidFill>
              <a:latin typeface="Arial" charset="0"/>
            </a:endParaRPr>
          </a:p>
        </p:txBody>
      </p:sp>
      <p:sp>
        <p:nvSpPr>
          <p:cNvPr id="34" name="Text Box 13"/>
          <p:cNvSpPr txBox="1">
            <a:spLocks noChangeArrowheads="1"/>
          </p:cNvSpPr>
          <p:nvPr/>
        </p:nvSpPr>
        <p:spPr bwMode="auto">
          <a:xfrm>
            <a:off x="7164388" y="6454869"/>
            <a:ext cx="1096962" cy="336550"/>
          </a:xfrm>
          <a:prstGeom prst="rect">
            <a:avLst/>
          </a:prstGeom>
          <a:noFill/>
          <a:ln w="9525">
            <a:noFill/>
            <a:miter lim="800000"/>
            <a:headEnd/>
            <a:tailEnd/>
          </a:ln>
          <a:effectLst/>
        </p:spPr>
        <p:txBody>
          <a:bodyPr wrap="none">
            <a:spAutoFit/>
          </a:bodyPr>
          <a:lstStyle/>
          <a:p>
            <a:pPr algn="l"/>
            <a:r>
              <a:rPr lang="en-IE" sz="1600" b="1" dirty="0">
                <a:solidFill>
                  <a:srgbClr val="008000"/>
                </a:solidFill>
                <a:latin typeface="Arial" charset="0"/>
              </a:rPr>
              <a:t>Research</a:t>
            </a:r>
            <a:endParaRPr lang="en-GB" sz="1600" b="1" dirty="0">
              <a:solidFill>
                <a:srgbClr val="008000"/>
              </a:solidFill>
              <a:latin typeface="Arial" charset="0"/>
            </a:endParaRPr>
          </a:p>
        </p:txBody>
      </p:sp>
      <p:sp>
        <p:nvSpPr>
          <p:cNvPr id="35" name="Text Box 14"/>
          <p:cNvSpPr txBox="1">
            <a:spLocks noChangeArrowheads="1"/>
          </p:cNvSpPr>
          <p:nvPr/>
        </p:nvSpPr>
        <p:spPr bwMode="auto">
          <a:xfrm>
            <a:off x="900112" y="2229245"/>
            <a:ext cx="845561" cy="338554"/>
          </a:xfrm>
          <a:prstGeom prst="rect">
            <a:avLst/>
          </a:prstGeom>
          <a:noFill/>
          <a:ln w="9525">
            <a:noFill/>
            <a:miter lim="800000"/>
            <a:headEnd/>
            <a:tailEnd/>
          </a:ln>
          <a:effectLst/>
        </p:spPr>
        <p:txBody>
          <a:bodyPr wrap="square">
            <a:spAutoFit/>
          </a:bodyPr>
          <a:lstStyle/>
          <a:p>
            <a:pPr algn="l"/>
            <a:r>
              <a:rPr lang="en-IE" sz="1600" b="1" dirty="0" smtClean="0">
                <a:solidFill>
                  <a:srgbClr val="B0900E"/>
                </a:solidFill>
                <a:latin typeface="Arial" charset="0"/>
              </a:rPr>
              <a:t>FEAS</a:t>
            </a:r>
            <a:endParaRPr lang="en-GB" sz="1600" b="1" dirty="0">
              <a:solidFill>
                <a:srgbClr val="B0900E"/>
              </a:solidFill>
              <a:latin typeface="Arial" charset="0"/>
            </a:endParaRPr>
          </a:p>
        </p:txBody>
      </p:sp>
      <p:sp>
        <p:nvSpPr>
          <p:cNvPr id="36" name="Rectangle 15"/>
          <p:cNvSpPr>
            <a:spLocks noChangeArrowheads="1"/>
          </p:cNvSpPr>
          <p:nvPr/>
        </p:nvSpPr>
        <p:spPr bwMode="auto">
          <a:xfrm>
            <a:off x="261458" y="2978876"/>
            <a:ext cx="8642350" cy="720725"/>
          </a:xfrm>
          <a:prstGeom prst="rect">
            <a:avLst/>
          </a:prstGeom>
          <a:solidFill>
            <a:srgbClr val="FFFFFF"/>
          </a:solidFill>
          <a:ln w="9525">
            <a:solidFill>
              <a:srgbClr val="005283"/>
            </a:solidFill>
            <a:miter lim="800000"/>
            <a:headEnd/>
            <a:tailEnd/>
          </a:ln>
          <a:effectLst/>
        </p:spPr>
        <p:txBody>
          <a:bodyPr wrap="none" anchor="ctr"/>
          <a:lstStyle/>
          <a:p>
            <a:endParaRPr lang="en-IE"/>
          </a:p>
        </p:txBody>
      </p:sp>
      <p:pic>
        <p:nvPicPr>
          <p:cNvPr id="37" name="Picture 16" descr="Marine Environment &amp; Food Safety Symbol"/>
          <p:cNvPicPr>
            <a:picLocks noChangeAspect="1" noChangeArrowheads="1"/>
          </p:cNvPicPr>
          <p:nvPr/>
        </p:nvPicPr>
        <p:blipFill>
          <a:blip r:embed="rId4" cstate="print"/>
          <a:srcRect/>
          <a:stretch>
            <a:fillRect/>
          </a:stretch>
        </p:blipFill>
        <p:spPr bwMode="auto">
          <a:xfrm>
            <a:off x="334483" y="3294788"/>
            <a:ext cx="792163" cy="288925"/>
          </a:xfrm>
          <a:prstGeom prst="rect">
            <a:avLst/>
          </a:prstGeom>
          <a:noFill/>
        </p:spPr>
      </p:pic>
      <p:sp>
        <p:nvSpPr>
          <p:cNvPr id="38" name="Text Box 17"/>
          <p:cNvSpPr txBox="1">
            <a:spLocks noChangeArrowheads="1"/>
          </p:cNvSpPr>
          <p:nvPr/>
        </p:nvSpPr>
        <p:spPr bwMode="auto">
          <a:xfrm>
            <a:off x="685321" y="2966176"/>
            <a:ext cx="1008062" cy="336550"/>
          </a:xfrm>
          <a:prstGeom prst="rect">
            <a:avLst/>
          </a:prstGeom>
          <a:noFill/>
          <a:ln w="9525">
            <a:noFill/>
            <a:miter lim="800000"/>
            <a:headEnd/>
            <a:tailEnd/>
          </a:ln>
          <a:effectLst/>
        </p:spPr>
        <p:txBody>
          <a:bodyPr>
            <a:spAutoFit/>
          </a:bodyPr>
          <a:lstStyle/>
          <a:p>
            <a:pPr algn="l"/>
            <a:r>
              <a:rPr lang="en-IE" sz="1600" b="1" dirty="0">
                <a:solidFill>
                  <a:srgbClr val="800000"/>
                </a:solidFill>
                <a:latin typeface="Arial" charset="0"/>
              </a:rPr>
              <a:t>  </a:t>
            </a:r>
            <a:r>
              <a:rPr lang="en-IE" sz="1600" b="1" dirty="0">
                <a:solidFill>
                  <a:srgbClr val="005387"/>
                </a:solidFill>
                <a:latin typeface="Arial" charset="0"/>
              </a:rPr>
              <a:t>MEFS</a:t>
            </a:r>
            <a:endParaRPr lang="en-GB" sz="1600" b="1" dirty="0">
              <a:solidFill>
                <a:srgbClr val="005387"/>
              </a:solidFill>
              <a:latin typeface="Arial" charset="0"/>
            </a:endParaRPr>
          </a:p>
        </p:txBody>
      </p:sp>
      <p:pic>
        <p:nvPicPr>
          <p:cNvPr id="40" name="Picture 19" descr="OceanScience Symbol Spot"/>
          <p:cNvPicPr>
            <a:picLocks noChangeAspect="1" noChangeArrowheads="1"/>
          </p:cNvPicPr>
          <p:nvPr/>
        </p:nvPicPr>
        <p:blipFill>
          <a:blip r:embed="rId5" cstate="print"/>
          <a:srcRect/>
          <a:stretch>
            <a:fillRect/>
          </a:stretch>
        </p:blipFill>
        <p:spPr bwMode="auto">
          <a:xfrm>
            <a:off x="299558" y="3872969"/>
            <a:ext cx="647700" cy="525462"/>
          </a:xfrm>
          <a:prstGeom prst="rect">
            <a:avLst/>
          </a:prstGeom>
          <a:noFill/>
        </p:spPr>
      </p:pic>
      <p:sp>
        <p:nvSpPr>
          <p:cNvPr id="41" name="Text Box 20"/>
          <p:cNvSpPr txBox="1">
            <a:spLocks noChangeArrowheads="1"/>
          </p:cNvSpPr>
          <p:nvPr/>
        </p:nvSpPr>
        <p:spPr bwMode="auto">
          <a:xfrm>
            <a:off x="837721" y="3728506"/>
            <a:ext cx="792162" cy="336550"/>
          </a:xfrm>
          <a:prstGeom prst="rect">
            <a:avLst/>
          </a:prstGeom>
          <a:noFill/>
          <a:ln w="9525">
            <a:noFill/>
            <a:miter lim="800000"/>
            <a:headEnd/>
            <a:tailEnd/>
          </a:ln>
          <a:effectLst/>
        </p:spPr>
        <p:txBody>
          <a:bodyPr>
            <a:spAutoFit/>
          </a:bodyPr>
          <a:lstStyle/>
          <a:p>
            <a:pPr algn="l"/>
            <a:r>
              <a:rPr lang="en-IE" sz="1600" b="1" dirty="0">
                <a:solidFill>
                  <a:srgbClr val="005C4F"/>
                </a:solidFill>
                <a:latin typeface="Arial" charset="0"/>
              </a:rPr>
              <a:t> OSS</a:t>
            </a:r>
            <a:endParaRPr lang="en-GB" sz="1600" b="1" dirty="0">
              <a:solidFill>
                <a:srgbClr val="005C4F"/>
              </a:solidFill>
              <a:latin typeface="Arial" charset="0"/>
            </a:endParaRPr>
          </a:p>
        </p:txBody>
      </p:sp>
      <p:sp>
        <p:nvSpPr>
          <p:cNvPr id="42" name="Rectangle 22"/>
          <p:cNvSpPr>
            <a:spLocks noChangeArrowheads="1"/>
          </p:cNvSpPr>
          <p:nvPr/>
        </p:nvSpPr>
        <p:spPr bwMode="auto">
          <a:xfrm>
            <a:off x="261458" y="4470199"/>
            <a:ext cx="8642350" cy="720725"/>
          </a:xfrm>
          <a:prstGeom prst="rect">
            <a:avLst/>
          </a:prstGeom>
          <a:solidFill>
            <a:srgbClr val="FFFFFF"/>
          </a:solidFill>
          <a:ln w="9525">
            <a:solidFill>
              <a:srgbClr val="02687F"/>
            </a:solidFill>
            <a:miter lim="800000"/>
            <a:headEnd/>
            <a:tailEnd/>
          </a:ln>
          <a:effectLst/>
        </p:spPr>
        <p:txBody>
          <a:bodyPr wrap="none" anchor="ctr"/>
          <a:lstStyle/>
          <a:p>
            <a:endParaRPr lang="en-IE"/>
          </a:p>
        </p:txBody>
      </p:sp>
      <p:pic>
        <p:nvPicPr>
          <p:cNvPr id="43" name="Picture 26" descr="Irish Maritime Development Office Symbol"/>
          <p:cNvPicPr>
            <a:picLocks noChangeAspect="1" noChangeArrowheads="1"/>
          </p:cNvPicPr>
          <p:nvPr/>
        </p:nvPicPr>
        <p:blipFill>
          <a:blip r:embed="rId6" cstate="print"/>
          <a:srcRect/>
          <a:stretch>
            <a:fillRect/>
          </a:stretch>
        </p:blipFill>
        <p:spPr bwMode="auto">
          <a:xfrm>
            <a:off x="461483" y="4541637"/>
            <a:ext cx="404813" cy="577850"/>
          </a:xfrm>
          <a:prstGeom prst="rect">
            <a:avLst/>
          </a:prstGeom>
          <a:noFill/>
        </p:spPr>
      </p:pic>
      <p:sp>
        <p:nvSpPr>
          <p:cNvPr id="44" name="Text Box 27"/>
          <p:cNvSpPr txBox="1">
            <a:spLocks noChangeArrowheads="1"/>
          </p:cNvSpPr>
          <p:nvPr/>
        </p:nvSpPr>
        <p:spPr bwMode="auto">
          <a:xfrm>
            <a:off x="694846" y="4470199"/>
            <a:ext cx="935037" cy="336550"/>
          </a:xfrm>
          <a:prstGeom prst="rect">
            <a:avLst/>
          </a:prstGeom>
          <a:noFill/>
          <a:ln w="9525">
            <a:noFill/>
            <a:miter lim="800000"/>
            <a:headEnd/>
            <a:tailEnd/>
          </a:ln>
          <a:effectLst/>
        </p:spPr>
        <p:txBody>
          <a:bodyPr>
            <a:spAutoFit/>
          </a:bodyPr>
          <a:lstStyle/>
          <a:p>
            <a:pPr algn="l"/>
            <a:r>
              <a:rPr lang="en-IE" sz="1600" b="1" dirty="0">
                <a:solidFill>
                  <a:srgbClr val="800000"/>
                </a:solidFill>
                <a:latin typeface="Arial" charset="0"/>
              </a:rPr>
              <a:t>  </a:t>
            </a:r>
            <a:r>
              <a:rPr lang="en-IE" sz="1600" b="1" dirty="0">
                <a:solidFill>
                  <a:srgbClr val="006981"/>
                </a:solidFill>
                <a:latin typeface="Arial" charset="0"/>
              </a:rPr>
              <a:t>IMDO</a:t>
            </a:r>
            <a:endParaRPr lang="en-GB" sz="1600" b="1" dirty="0">
              <a:solidFill>
                <a:srgbClr val="006981"/>
              </a:solidFill>
              <a:latin typeface="Arial" charset="0"/>
            </a:endParaRPr>
          </a:p>
        </p:txBody>
      </p:sp>
      <p:sp>
        <p:nvSpPr>
          <p:cNvPr id="45" name="Rectangle 30"/>
          <p:cNvSpPr>
            <a:spLocks noChangeArrowheads="1"/>
          </p:cNvSpPr>
          <p:nvPr/>
        </p:nvSpPr>
        <p:spPr bwMode="auto">
          <a:xfrm>
            <a:off x="1845783" y="3051901"/>
            <a:ext cx="1657350" cy="576262"/>
          </a:xfrm>
          <a:prstGeom prst="rect">
            <a:avLst/>
          </a:prstGeom>
          <a:solidFill>
            <a:srgbClr val="800000"/>
          </a:solidFill>
          <a:ln w="9525">
            <a:noFill/>
            <a:miter lim="800000"/>
            <a:headEnd/>
            <a:tailEnd/>
          </a:ln>
          <a:effectLst/>
        </p:spPr>
        <p:txBody>
          <a:bodyPr wrap="none" anchor="ctr"/>
          <a:lstStyle/>
          <a:p>
            <a:endParaRPr lang="en-IE"/>
          </a:p>
        </p:txBody>
      </p:sp>
      <p:sp>
        <p:nvSpPr>
          <p:cNvPr id="46" name="Rectangle 31"/>
          <p:cNvSpPr>
            <a:spLocks noChangeArrowheads="1"/>
          </p:cNvSpPr>
          <p:nvPr/>
        </p:nvSpPr>
        <p:spPr bwMode="auto">
          <a:xfrm>
            <a:off x="2124075" y="2302270"/>
            <a:ext cx="1368425" cy="576263"/>
          </a:xfrm>
          <a:prstGeom prst="rect">
            <a:avLst/>
          </a:prstGeom>
          <a:solidFill>
            <a:srgbClr val="800000"/>
          </a:solidFill>
          <a:ln w="9525">
            <a:noFill/>
            <a:miter lim="800000"/>
            <a:headEnd/>
            <a:tailEnd/>
          </a:ln>
          <a:effectLst/>
        </p:spPr>
        <p:txBody>
          <a:bodyPr wrap="none" anchor="ctr"/>
          <a:lstStyle/>
          <a:p>
            <a:endParaRPr lang="en-IE"/>
          </a:p>
        </p:txBody>
      </p:sp>
      <p:sp>
        <p:nvSpPr>
          <p:cNvPr id="47" name="Rectangle 32"/>
          <p:cNvSpPr>
            <a:spLocks noChangeArrowheads="1"/>
          </p:cNvSpPr>
          <p:nvPr/>
        </p:nvSpPr>
        <p:spPr bwMode="auto">
          <a:xfrm>
            <a:off x="2566508" y="3799944"/>
            <a:ext cx="936625" cy="576262"/>
          </a:xfrm>
          <a:prstGeom prst="rect">
            <a:avLst/>
          </a:prstGeom>
          <a:solidFill>
            <a:srgbClr val="800000"/>
          </a:solidFill>
          <a:ln w="9525">
            <a:noFill/>
            <a:miter lim="800000"/>
            <a:headEnd/>
            <a:tailEnd/>
          </a:ln>
          <a:effectLst/>
        </p:spPr>
        <p:txBody>
          <a:bodyPr wrap="none" anchor="ctr"/>
          <a:lstStyle/>
          <a:p>
            <a:endParaRPr lang="en-IE"/>
          </a:p>
        </p:txBody>
      </p:sp>
      <p:sp>
        <p:nvSpPr>
          <p:cNvPr id="48" name="Rectangle 34"/>
          <p:cNvSpPr>
            <a:spLocks noChangeArrowheads="1"/>
          </p:cNvSpPr>
          <p:nvPr/>
        </p:nvSpPr>
        <p:spPr bwMode="auto">
          <a:xfrm>
            <a:off x="3563938" y="2302270"/>
            <a:ext cx="1655762" cy="576263"/>
          </a:xfrm>
          <a:prstGeom prst="rect">
            <a:avLst/>
          </a:prstGeom>
          <a:solidFill>
            <a:srgbClr val="800080"/>
          </a:solidFill>
          <a:ln w="9525">
            <a:noFill/>
            <a:miter lim="800000"/>
            <a:headEnd/>
            <a:tailEnd/>
          </a:ln>
          <a:effectLst/>
        </p:spPr>
        <p:txBody>
          <a:bodyPr wrap="none" anchor="ctr"/>
          <a:lstStyle/>
          <a:p>
            <a:endParaRPr lang="en-IE"/>
          </a:p>
        </p:txBody>
      </p:sp>
      <p:sp>
        <p:nvSpPr>
          <p:cNvPr id="49" name="Rectangle 35"/>
          <p:cNvSpPr>
            <a:spLocks noChangeArrowheads="1"/>
          </p:cNvSpPr>
          <p:nvPr/>
        </p:nvSpPr>
        <p:spPr bwMode="auto">
          <a:xfrm>
            <a:off x="3574571" y="3051901"/>
            <a:ext cx="1152525" cy="576262"/>
          </a:xfrm>
          <a:prstGeom prst="rect">
            <a:avLst/>
          </a:prstGeom>
          <a:solidFill>
            <a:srgbClr val="800080"/>
          </a:solidFill>
          <a:ln w="9525">
            <a:noFill/>
            <a:miter lim="800000"/>
            <a:headEnd/>
            <a:tailEnd/>
          </a:ln>
          <a:effectLst/>
        </p:spPr>
        <p:txBody>
          <a:bodyPr wrap="none" anchor="ctr"/>
          <a:lstStyle/>
          <a:p>
            <a:endParaRPr lang="en-IE"/>
          </a:p>
        </p:txBody>
      </p:sp>
      <p:sp>
        <p:nvSpPr>
          <p:cNvPr id="50" name="Rectangle 36"/>
          <p:cNvSpPr>
            <a:spLocks noChangeArrowheads="1"/>
          </p:cNvSpPr>
          <p:nvPr/>
        </p:nvSpPr>
        <p:spPr bwMode="auto">
          <a:xfrm>
            <a:off x="3574571" y="3799944"/>
            <a:ext cx="287337" cy="576262"/>
          </a:xfrm>
          <a:prstGeom prst="rect">
            <a:avLst/>
          </a:prstGeom>
          <a:solidFill>
            <a:srgbClr val="800080"/>
          </a:solidFill>
          <a:ln w="9525">
            <a:noFill/>
            <a:miter lim="800000"/>
            <a:headEnd/>
            <a:tailEnd/>
          </a:ln>
          <a:effectLst/>
        </p:spPr>
        <p:txBody>
          <a:bodyPr wrap="none" anchor="ctr"/>
          <a:lstStyle/>
          <a:p>
            <a:endParaRPr lang="en-IE"/>
          </a:p>
        </p:txBody>
      </p:sp>
      <p:sp>
        <p:nvSpPr>
          <p:cNvPr id="51" name="Rectangle 38"/>
          <p:cNvSpPr>
            <a:spLocks noChangeArrowheads="1"/>
          </p:cNvSpPr>
          <p:nvPr/>
        </p:nvSpPr>
        <p:spPr bwMode="auto">
          <a:xfrm>
            <a:off x="4438171" y="4541637"/>
            <a:ext cx="792162" cy="576262"/>
          </a:xfrm>
          <a:prstGeom prst="rect">
            <a:avLst/>
          </a:prstGeom>
          <a:solidFill>
            <a:srgbClr val="800080"/>
          </a:solidFill>
          <a:ln w="9525">
            <a:noFill/>
            <a:miter lim="800000"/>
            <a:headEnd/>
            <a:tailEnd/>
          </a:ln>
          <a:effectLst/>
        </p:spPr>
        <p:txBody>
          <a:bodyPr wrap="none" anchor="ctr"/>
          <a:lstStyle/>
          <a:p>
            <a:endParaRPr lang="en-IE"/>
          </a:p>
        </p:txBody>
      </p:sp>
      <p:sp>
        <p:nvSpPr>
          <p:cNvPr id="52" name="Rectangle 40"/>
          <p:cNvSpPr>
            <a:spLocks noChangeArrowheads="1"/>
          </p:cNvSpPr>
          <p:nvPr/>
        </p:nvSpPr>
        <p:spPr bwMode="auto">
          <a:xfrm>
            <a:off x="5313258" y="4541637"/>
            <a:ext cx="1645863" cy="576262"/>
          </a:xfrm>
          <a:prstGeom prst="rect">
            <a:avLst/>
          </a:prstGeom>
          <a:solidFill>
            <a:srgbClr val="CCCCFF"/>
          </a:solidFill>
          <a:ln w="9525">
            <a:noFill/>
            <a:miter lim="800000"/>
            <a:headEnd/>
            <a:tailEnd/>
          </a:ln>
          <a:effectLst/>
        </p:spPr>
        <p:txBody>
          <a:bodyPr wrap="none" anchor="ctr"/>
          <a:lstStyle/>
          <a:p>
            <a:endParaRPr lang="en-IE"/>
          </a:p>
        </p:txBody>
      </p:sp>
      <p:sp>
        <p:nvSpPr>
          <p:cNvPr id="53" name="Rectangle 42"/>
          <p:cNvSpPr>
            <a:spLocks noChangeArrowheads="1"/>
          </p:cNvSpPr>
          <p:nvPr/>
        </p:nvSpPr>
        <p:spPr bwMode="auto">
          <a:xfrm>
            <a:off x="7019925" y="2302270"/>
            <a:ext cx="649288" cy="576263"/>
          </a:xfrm>
          <a:prstGeom prst="rect">
            <a:avLst/>
          </a:prstGeom>
          <a:solidFill>
            <a:srgbClr val="008000"/>
          </a:solidFill>
          <a:ln w="9525">
            <a:noFill/>
            <a:miter lim="800000"/>
            <a:headEnd/>
            <a:tailEnd/>
          </a:ln>
          <a:effectLst/>
        </p:spPr>
        <p:txBody>
          <a:bodyPr wrap="none" anchor="ctr"/>
          <a:lstStyle/>
          <a:p>
            <a:endParaRPr lang="en-IE"/>
          </a:p>
        </p:txBody>
      </p:sp>
      <p:sp>
        <p:nvSpPr>
          <p:cNvPr id="54" name="Rectangle 43"/>
          <p:cNvSpPr>
            <a:spLocks noChangeArrowheads="1"/>
          </p:cNvSpPr>
          <p:nvPr/>
        </p:nvSpPr>
        <p:spPr bwMode="auto">
          <a:xfrm>
            <a:off x="7030558" y="3051901"/>
            <a:ext cx="904875" cy="576262"/>
          </a:xfrm>
          <a:prstGeom prst="rect">
            <a:avLst/>
          </a:prstGeom>
          <a:solidFill>
            <a:srgbClr val="008000"/>
          </a:solidFill>
          <a:ln w="9525">
            <a:noFill/>
            <a:miter lim="800000"/>
            <a:headEnd/>
            <a:tailEnd/>
          </a:ln>
          <a:effectLst/>
        </p:spPr>
        <p:txBody>
          <a:bodyPr wrap="none" anchor="ctr"/>
          <a:lstStyle/>
          <a:p>
            <a:endParaRPr lang="en-IE"/>
          </a:p>
        </p:txBody>
      </p:sp>
      <p:sp>
        <p:nvSpPr>
          <p:cNvPr id="55" name="Rectangle 44"/>
          <p:cNvSpPr>
            <a:spLocks noChangeArrowheads="1"/>
          </p:cNvSpPr>
          <p:nvPr/>
        </p:nvSpPr>
        <p:spPr bwMode="auto">
          <a:xfrm>
            <a:off x="7030558" y="3799944"/>
            <a:ext cx="1008063" cy="576262"/>
          </a:xfrm>
          <a:prstGeom prst="rect">
            <a:avLst/>
          </a:prstGeom>
          <a:solidFill>
            <a:srgbClr val="008000"/>
          </a:solidFill>
          <a:ln w="9525">
            <a:noFill/>
            <a:miter lim="800000"/>
            <a:headEnd/>
            <a:tailEnd/>
          </a:ln>
          <a:effectLst/>
        </p:spPr>
        <p:txBody>
          <a:bodyPr wrap="none" anchor="ctr"/>
          <a:lstStyle/>
          <a:p>
            <a:endParaRPr lang="en-IE"/>
          </a:p>
        </p:txBody>
      </p:sp>
      <p:sp>
        <p:nvSpPr>
          <p:cNvPr id="56" name="Rectangle 41"/>
          <p:cNvSpPr>
            <a:spLocks noChangeArrowheads="1"/>
          </p:cNvSpPr>
          <p:nvPr/>
        </p:nvSpPr>
        <p:spPr bwMode="auto">
          <a:xfrm>
            <a:off x="6070121" y="3814231"/>
            <a:ext cx="863600" cy="576263"/>
          </a:xfrm>
          <a:prstGeom prst="rect">
            <a:avLst/>
          </a:prstGeom>
          <a:solidFill>
            <a:srgbClr val="CCCCFF"/>
          </a:solidFill>
          <a:ln w="9525">
            <a:noFill/>
            <a:miter lim="800000"/>
            <a:headEnd/>
            <a:tailEnd/>
          </a:ln>
          <a:effectLst/>
        </p:spPr>
        <p:txBody>
          <a:bodyPr wrap="none" anchor="ctr"/>
          <a:lstStyle/>
          <a:p>
            <a:endParaRPr lang="en-IE"/>
          </a:p>
        </p:txBody>
      </p:sp>
      <p:sp>
        <p:nvSpPr>
          <p:cNvPr id="57" name="Rectangle 41"/>
          <p:cNvSpPr>
            <a:spLocks noChangeArrowheads="1"/>
          </p:cNvSpPr>
          <p:nvPr/>
        </p:nvSpPr>
        <p:spPr bwMode="auto">
          <a:xfrm>
            <a:off x="6070121" y="3069363"/>
            <a:ext cx="863600" cy="576263"/>
          </a:xfrm>
          <a:prstGeom prst="rect">
            <a:avLst/>
          </a:prstGeom>
          <a:solidFill>
            <a:srgbClr val="CCCCFF"/>
          </a:solidFill>
          <a:ln w="9525">
            <a:noFill/>
            <a:miter lim="800000"/>
            <a:headEnd/>
            <a:tailEnd/>
          </a:ln>
          <a:effectLst/>
        </p:spPr>
        <p:txBody>
          <a:bodyPr wrap="none" anchor="ctr"/>
          <a:lstStyle/>
          <a:p>
            <a:endParaRPr lang="en-IE"/>
          </a:p>
        </p:txBody>
      </p:sp>
      <p:sp>
        <p:nvSpPr>
          <p:cNvPr id="58" name="Rectangle 22"/>
          <p:cNvSpPr>
            <a:spLocks noChangeArrowheads="1"/>
          </p:cNvSpPr>
          <p:nvPr/>
        </p:nvSpPr>
        <p:spPr bwMode="auto">
          <a:xfrm>
            <a:off x="260725" y="5220075"/>
            <a:ext cx="8642350" cy="720725"/>
          </a:xfrm>
          <a:prstGeom prst="rect">
            <a:avLst/>
          </a:prstGeom>
          <a:solidFill>
            <a:srgbClr val="FFFFFF"/>
          </a:solidFill>
          <a:ln w="9525">
            <a:solidFill>
              <a:schemeClr val="tx1"/>
            </a:solidFill>
            <a:miter lim="800000"/>
            <a:headEnd/>
            <a:tailEnd/>
          </a:ln>
          <a:effectLst/>
        </p:spPr>
        <p:txBody>
          <a:bodyPr wrap="none" anchor="ctr"/>
          <a:lstStyle/>
          <a:p>
            <a:endParaRPr lang="en-IE"/>
          </a:p>
        </p:txBody>
      </p:sp>
      <p:sp>
        <p:nvSpPr>
          <p:cNvPr id="59" name="Text Box 27"/>
          <p:cNvSpPr txBox="1">
            <a:spLocks noChangeArrowheads="1"/>
          </p:cNvSpPr>
          <p:nvPr/>
        </p:nvSpPr>
        <p:spPr bwMode="auto">
          <a:xfrm>
            <a:off x="855373" y="5243887"/>
            <a:ext cx="935037" cy="338554"/>
          </a:xfrm>
          <a:prstGeom prst="rect">
            <a:avLst/>
          </a:prstGeom>
          <a:noFill/>
          <a:ln w="9525">
            <a:noFill/>
            <a:miter lim="800000"/>
            <a:headEnd/>
            <a:tailEnd/>
          </a:ln>
          <a:effectLst/>
        </p:spPr>
        <p:txBody>
          <a:bodyPr>
            <a:spAutoFit/>
          </a:bodyPr>
          <a:lstStyle/>
          <a:p>
            <a:pPr algn="l"/>
            <a:r>
              <a:rPr lang="en-IE" sz="1600" b="1" dirty="0" smtClean="0">
                <a:solidFill>
                  <a:srgbClr val="000000"/>
                </a:solidFill>
                <a:latin typeface="Arial" charset="0"/>
              </a:rPr>
              <a:t>PIRS</a:t>
            </a:r>
            <a:endParaRPr lang="en-GB" sz="1600" b="1" dirty="0">
              <a:solidFill>
                <a:srgbClr val="000000"/>
              </a:solidFill>
              <a:latin typeface="Arial" charset="0"/>
            </a:endParaRPr>
          </a:p>
        </p:txBody>
      </p:sp>
      <p:sp>
        <p:nvSpPr>
          <p:cNvPr id="60" name="Rectangle 38"/>
          <p:cNvSpPr>
            <a:spLocks noChangeArrowheads="1"/>
          </p:cNvSpPr>
          <p:nvPr/>
        </p:nvSpPr>
        <p:spPr bwMode="auto">
          <a:xfrm>
            <a:off x="3563938" y="5291513"/>
            <a:ext cx="1665662" cy="576262"/>
          </a:xfrm>
          <a:prstGeom prst="rect">
            <a:avLst/>
          </a:prstGeom>
          <a:solidFill>
            <a:srgbClr val="800080"/>
          </a:solidFill>
          <a:ln w="9525">
            <a:noFill/>
            <a:miter lim="800000"/>
            <a:headEnd/>
            <a:tailEnd/>
          </a:ln>
          <a:effectLst/>
        </p:spPr>
        <p:txBody>
          <a:bodyPr wrap="none" anchor="ctr"/>
          <a:lstStyle/>
          <a:p>
            <a:endParaRPr lang="en-IE"/>
          </a:p>
        </p:txBody>
      </p:sp>
      <p:sp>
        <p:nvSpPr>
          <p:cNvPr id="61" name="Rectangle 40"/>
          <p:cNvSpPr>
            <a:spLocks noChangeArrowheads="1"/>
          </p:cNvSpPr>
          <p:nvPr/>
        </p:nvSpPr>
        <p:spPr bwMode="auto">
          <a:xfrm>
            <a:off x="5302625" y="5291513"/>
            <a:ext cx="827881" cy="576262"/>
          </a:xfrm>
          <a:prstGeom prst="rect">
            <a:avLst/>
          </a:prstGeom>
          <a:solidFill>
            <a:srgbClr val="CCCCFF"/>
          </a:solidFill>
          <a:ln w="9525">
            <a:noFill/>
            <a:miter lim="800000"/>
            <a:headEnd/>
            <a:tailEnd/>
          </a:ln>
          <a:effectLst/>
        </p:spPr>
        <p:txBody>
          <a:bodyPr wrap="none" anchor="ctr"/>
          <a:lstStyle/>
          <a:p>
            <a:endParaRPr lang="en-IE"/>
          </a:p>
        </p:txBody>
      </p:sp>
      <p:sp>
        <p:nvSpPr>
          <p:cNvPr id="62" name="Rectangle 46"/>
          <p:cNvSpPr>
            <a:spLocks noChangeArrowheads="1"/>
          </p:cNvSpPr>
          <p:nvPr/>
        </p:nvSpPr>
        <p:spPr bwMode="auto">
          <a:xfrm>
            <a:off x="7029825" y="5291513"/>
            <a:ext cx="288925" cy="576262"/>
          </a:xfrm>
          <a:prstGeom prst="rect">
            <a:avLst/>
          </a:prstGeom>
          <a:solidFill>
            <a:srgbClr val="008000"/>
          </a:solidFill>
          <a:ln w="9525">
            <a:noFill/>
            <a:miter lim="800000"/>
            <a:headEnd/>
            <a:tailEnd/>
          </a:ln>
          <a:effectLst/>
        </p:spPr>
        <p:txBody>
          <a:bodyPr wrap="none" anchor="ctr"/>
          <a:lstStyle/>
          <a:p>
            <a:endParaRPr lang="en-IE"/>
          </a:p>
        </p:txBody>
      </p:sp>
      <p:pic>
        <p:nvPicPr>
          <p:cNvPr id="63" name="Picture 2" descr="http://simpleicon.com/wp-content/uploads/compass-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2256" y="5302055"/>
            <a:ext cx="485514" cy="485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086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84232230"/>
              </p:ext>
            </p:extLst>
          </p:nvPr>
        </p:nvGraphicFramePr>
        <p:xfrm>
          <a:off x="1505816" y="22768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AutoShape 4" descr="data:image/png;base64,iVBORw0KGgoAAAANSUhEUgAAAZwAAAB6CAMAAAC89RUgAAABF1BMVEX///8BgsYBSZH///3//v8APo0BgcgAQ44AgsX9//+erchshLMAf8T//f8AR48ARpCptNAAe8SewuCio6cAP4y9xtvP1uQQTZIzW50ASZIAOYYAesaXpshup9ZjpNfk5fLJysza2tvp8vqRwuJ0i7S81utlf7Po6OmhoqarrK/Cw8Xl5ebz9/38//kAO41Blc7Q5vIqisqszOeztLYAecrY5/NMbqB8kb7h4eEAd77K3e4DgMyHnb9GaqUTUJhLmcyHt9oAN48zW57Fz+Cvt9kwkMkAMIFvrtSBmLtIbKG9yeKQor4AMI7S5u3B4fGxzux8ttWfwuaFteNnp9JPlNVvhrhVca9jgai+0+0fVJHd4PLEx+FEm86aW+iPAAAeb0lEQVR4nO1di0PaSLcfmJBkNAFGIhEiUKNobQM0KO0CtdJ6re1+d3c/63672977//8d95xJAnlM8NEH3l3OrhXzHOY3531mhpA13Z8UShXGGKXiL+/FcDhrDS59tRCScXk5aM2G3RETF1BK8WK2yib/cwg6GoGh7MVw5hsOd7jK1YKuh9joBXU65Zw7zng6+DQc4aUKNVfd6n8IMUqY9+tsAN3vGCovqCGF4KgIFEAFIOk6XMMH+395dNWN/nsTdK/CRB+z0f4A2QUxUIMfA8AwInDgSEgGAgVocae95Qq5tvhnTd+OGFFMBIeNZv54qkYy7K5k8PFgNgL1AxqLKav+Mn83MlmPEuruDxyOjHFfcFDaqfz3axdU1ZpxvjHRHqNet805KHxjrl6MkO4CDgi7gs6nNxNG6FoDfRtSCEoisJ69LZ8busoFGg7yj+8PQvJ9UCtgoAnUQkWDRoEaR0eFM2Ah8MGQoQZbY/QNCM1mStyZD10/VQEBv301G05c1/U80wR/h5mm58Gfk63Z1TmYZ2gGgH2gGohHinsQI8Pxrz2wxhlbg/OVxKiiEHYNXQq4DK62RsLqoqFTCcjNCf82Pbe73/Lh0inP0UxwcMr9a3jo2vf5WqJmjw7VMTfO9yforQAbgWVgmiEiyDk9CgCC6FPEn+ijet3Z5XhsTGXKCCAzgLn8IVkHDb6GQNvA+O4WTtVPXU8IIeAjgpwEKAAW4PjgZQoGcwhThCJRiNAohHi/tdFHBS/ISDCQge4PQOQMXoAqW5tuDyVgBeqe89mLoLvvSXBzt33KUftMpeLNaQHgvW/f7H8GMcUctrvwofcQ9SAMMjb0wbDL0T2G0f3mbf7HEGWuC13cA7H1gAHeU0gPpB9xrxxH5viA7aef3njfvtn/DGJoRFOh6x8QcYHbGGonUD/gIqkiXJ1we9AZ4v4IJBszlbVZvTJiw0tuSE1rw7hG+NfxtpUR2twAj5p2SpH0cQt9qbXVtipC+UjN64LE79GnujNwe+aac1ZGTEF43NbYEAG2BDroCE2EC7vqVv6DCQxrMgHZhtHplN2mqhMMtq3RWRVhVQgl3gzT2mmjQHg8PboWbasiJupCkHmctNGm6lOVD8naYlsdsfDHuxGiLWUXFPiEUJM9JE60pm9GwDz7EnQK6ukvwF29NfeskhTGSHeaySbous7Bol7rnZUSQ5t5VOBpi03nhYK3Lgx9DORect1IizZ1sA7jrJ4wWeqraka0Ta/WBsHKSTFN6vlG2qQGtfPXqpu2JgyEUuan9U5BNXR3Xa37CIhRV8/mr9XzdVHOo6DeCCt7U+g4W2u1s3rCMtLuaSb9puru2pxeOTEAh+w7aop3VKNFwRda4/MI6ByNgqRJzSdB8duaVku05+qOnvR39OmArRNvj4AAgy6f6qmiHKdLE0aBqPrF6Q4IGcPJwum0aVg6Cobe8ghDOMmY5luENCwSxuyT7AG58hbLkFFQ4/uxmOgOo4uFJUeUmfGa8zhhOe2Sik4x/UNcZsavYSQ4vmSadPQCRvJrbhkl7ak+jZsFqm78Hn8oIqOYYaW8+OnRHs5tiL9KCb4dM3vL6nvDlBKlZm7ficpv7GYmLdaKvraMmGmGLM9wNtPtxBgNLxegKoqoQFNI+I/4D5rDlF7eUAJn0cRQskKT3SEar+DvvHpDJbykh3Pi8sl1MukDpzsfLEo0neHLz9tA1e2LUfD6RE4bmh/9uexVsUx47oiKfsvnfy9niIDFgXp3zLhHDJZ7NRUPzW2tqZg9ScOiOR90CeeELwVZs8StZGSfZ8zp9qK58OGoeth4329aJcsqlfpvm282q51k97Ke0qtuCBrlvwrvuQiu2s67YhScr/bkMND6Rj5Vf3bD3qDEW3Ldglzxku711vWWnK63hhN4Yt74p6C0wwvjlbPMCx547ebyHJ0El2B1wJL+ol62YsoZCfmFqR9SP3xb0orFYqMoyLZtzbLev3n9hYiJDULHoD560y+VSlZzh9G8gQj93bHwKq1/KD/PyBmMAaD31Rwmqb4t5RDcZ70/+xkVDzS808+7LnaH1RHvaONCDilyHCf6xD+5edzTU+gncZ3hXBM6bzHrTYJ7Lz3gjEyKDNn7F9WAdzqq11tqGIvEaNKcVvkMz5gAKtvsIzLFMqAiwKloiFLDtpofL1CKmJFg2KkggLa1yUiuUeDhRfg0KTig7C+aNrwK3nKWo/qrpaAZcioX+2eusAs6lcaS60KqdMQ4ahuZKYCxZR2gN4xrEJSyL0UVV5ShGyIoOUcBmt4V9bXGAI2f9BeB4ev6cH6qc3cJMPh8anq+nqzUNVRdTJ9TyOhz2Bl2UdO0cqVSDvkH/q/0P34h0asDcPBMv5qfTT3oF5eAA9/jYzl4XaO5LR9R1dKy3m5AM+2OYNH7gZMR7HFwDHXcItL8vUJbQidA/zmzBThoae4b+AznBrkrc5f3Oy4SoTsvlmMjVC9oncTQ0VVnIk65tujxslbS3p29PDx8+XKnCJ8rjXLFrjRsrblBaJxzBHTWhfQ1wE9Vq2gvAQcYp1Qui6c0yjtynR6Ao8kI3m83oFE7HkH5mTmJaCQPWnFwjDihmFPDieowwlVnKJXVdCQC+0ZBh1vchVhTQOZ8MnARFcAscyc121zHh/51axgTRJObqvfQDacl+vMQZVjDsje3O6HCMzud7YOzUlmDjrArdj1QMGiFCc4B0OCEF601kngNqVtl7D8ASA4OIWfw2ErxHQ76/rZwXLLg4HsPNyV0ZqEALtv9DzA23dTJl6J1L1NHg/5EsaarN20p+Q4ujoJdn2qJMD1bHNdLucQyTT6bg4OcQ2mbGwZILgwkL0QbWO9m7wqB153924sCcLYiFkul2Brrd+vvcRhrB2nJyEa7O03oR+1CVFMtwAF+gp/SS5KtHgU5u1OGXi/D4M4DZ9tqFBuVz1+aaH3s4PyVzCUITkWTimrW2S3jG4q2m/YvKPAk8nRd+loEhxfkrEG8faz/N/gwAw4IuhEXUm+ki7mciVYBCgOOC90YXXDr5vYyjrd9rsNgOP0kUUcymhjpCl0h1z5Y+I0+pLwSHAjEuzjs96vCJSQLcMqHB1bFbvRfZycDIxuCTujvfi7n6pyzMkALLLNZqRTt0gaRjCwQayC5OkTqVZJ6BXQWaL2gcn/hbVK6HYKTukGZGwR65IRiUEAJTorfpMtBdhnnmdEGr2hhzgWsp31Hjayo+WmTupcOrkukTjCAEh4Gv2jIsUCAt9GQuws4np8uleL7cPhzGURIpdNL+nRiBQP4vnXoAzF+Ypyz6e2U4ff7i+w43G2CSLNeEhA8OeBsW8h6b0Bh9IEDy7YnaTyCUwRdkSWxXMMGYGDjcEpoYXiKAKdUT/mK5hwcVU+0OMIJWJARH4SQ6mfBAY0jVt7wqKeLObZx1gFrk7oGPlnVR4vXgh1XQEXmDJiIdsn6IU2tdCUOGIGEgMUDegU9O4kGSf4ZgKNtkgur0QALwkWejTQGhhMummhMvfGILeUcHKKocZBxCN2ET8X+Bs2GcECs2cWSDBzRDK+Jav8PmoytwWMizpHZXG0DxJKeo5zhe8xQePnp+Zkgqdq8oOvOFnTGzMC1az7ReFEmPO+Fg0t78Us075WgOGCk41R2w/eCyJH8iyTeQ//KlBNwON63cZhe4KoHtz0iAMf6k9DdZgPUwg5lCwThwxHoGtDyYEDYoBey4MAbgCnAm9pBkdQpwcWApIxzwN7LAwdgeIf8u+MlR9Pt4IBaybecttBgyIJDJ1w3QLWDcUg9Mba5m+QFhXQdFewy/r8KxosxhOr5KAl1YKa7zohS6Cibrh4R8gYso2Llc4cuD2khLcCBYQ/CSXsVhaAJhqDomRYqgxxwaM88Q6XV/x+CK5cdaI2KbW1kO+wWcMx3yJcgEBOTaO8CTh7nAA2mYL8Ost+4jUausY+RZYLcVVBbSRkD791yxHJdLVwhgrKeiYt9gvs5gS+c97o0KeQyDQ7vEvIKuhl60tq8uLXmIzIIsOwKR6/drC4iUkyYFhXrEFHO4RxSRYlUfkcwLM06pSLYBJXsVG/h5+SCQ03hzZzRpNz9Os554cB551Pm+EjFiWeOWLADC82g08ZuQlChkfbpFEwCA9wd0DCUnDv61DCgbyWqIo/MrJdsgNtVf2sD7zQaWv994+xgo1rdvvgS9Rc0SIlJu1DnHGJHdMAUBt75IjgHsz/k57fQ1+Udca9c5xAPTDW78v4i1DOvtEbZLr0GUZ10zSNwlAwxXNgEW2wD/5L76RxwI/3ksbmwoJNThM4YJSwMjPi3cXkuPhQXMSpYRG9lIb4BR0mfjrfQhrpxcBqhs3+vKg2w79JLFSAn0sMSGrciKlPWSla/X2q+f2u9+7hb7aCtGhsmc3AwGlptVmy7suNFpzrv4RmNSuBl5IBT7TeKlfIfaELhnx2tbNvlvsdSFlvghHZkhjQavoBwsaK9Jkm3/HZwCobfldKwfYrO/OlV4k4clxNcx9NQxXtAEKMyKahONihPB+CKquoYJNHsFD+h3XCPSYTQzb+m8wbqOeq5M1DS6NdhVAUD0hj/BDWkWW8rBxdKLJS+AKcHOvFVv1Epav8RJ0Aigz0uXH7RzXJwvDMcBM36HO8D8Ioa0M2pjCjqnIp2JP0WyuijBRZMo5mWencAB3ovFZQW0eaxwzF64LSTmh65YAD8gGEdJAZntzioBqOdfjgTEk8v6Kej4Rh1G2/37rdWsUJeZMSaL2Tm66KmBTHEhghPNYKgJ7gqWv+zyMrEY2uCc9B1RE+zCG6kAOdPDf7qfwgdfonOgeOgcSohtkESqiOUTjPLOdAE7cOuhD6862t2QyCfMmDuINbAqDLUBYkewA86WtnTf2PyNtHlZMKncMoX3wksaIoYwH2nv6QeThXiFqbC5FDhFbpzzuKG7O0EOtjNzBPVg3Nu9XCn1AeEyuV5MDcKXzYPvcjbC53Qw+Db004ZbKaKVkdAdkEPFK2PUbAiC47ZUzxEs4GWdviVQOtYtpBQya8RBj4tGYnwGdgvGdFyJ4MA3Y+g1CUGjgjL6NPWKDknEx44wKm1sZQxoVsofIy2hCteiKC/IUbAZSZIdxuB95ZdPwJPCHPYq29/2Hx5tgMOPmidEsZ4G2UQOnaj/9EjZtibcXAI/bkJKqSyA/KnbqGWeOMuwMmINRb0ObiwC09aCYL+fS9pci5PGYgI+nYmXHoncATnBCHpxW8xTQaGu7OV8IdBDTig543LWN49NNj4KON4UNoVbqQorx3df/IgJb4UHGG10EBMeJ1Op16v7h78+fKdVqpg8s0uvQp7IsU5FAY+CrZD6n2uBJ5sVIqSBQeGxhtky36s76AvPmh2uaIdkKy1lku2VtqpZ2XGHcDRC2KJbvHFY7/1guFM4ZfBt5ItHiAb8C6d8wlYzSHrZNx+MFSuHcGKIoNzz7IzNF/l4IgKJaxNSX4pr7OxY4GD2miUO/HAZwQOroj0EgP41u6mBqKm+RrXXg7uzYLDyEYTkAYcYs2mxEX0G1onESxCndPI5nNEnq1Rts42PEmi4S6co+IyqTLqnnPUF8ZoHmzBYKhYZnDAYlYhjL1LwTqT9PuFk6riMlBGlyhLq20khOyRwzl5dxBv08LUjVD6GXCQ3DeomrQySD9Q9Iv+lRgEnsjpWdW9epw6h5g1sg5IvNIHOadibx4k6c+yXYRB8MeRKY1W3QGcSMXKvmsLLTZ+RcJUJ5hmyiUuV+fMRi/i9MsMzT4+kLXB83FlfP8hlbTQuWlwDHXZDYC/siNyWwfh/RlwyEUfE2u2ZmtvvFgIUwLOv0QCB/ihH2l68VtY7bbmxiLuQfgma0qjQ2ZXgI2lDsTdwMkb0T0CPirHUKUwCsAOBh0i1kHRI4tb/JqK9b0NlU8kD0FbrsAHD5kPLeEcdSnnmAxkkQUqu7Ip7peAwzBJIMTN+xGJFd1lwfG0hkhwlxuhGdgQtjsmdYCltFfRWqZIIp9TyuRzUASCeXgm7+GvA8ekn7iBMYLAYsNKxEtcJdUwppF6Qu0EBoQRaP1zyUM8H28YPGACB367TP0JZp+omHutKJkyTvRGti0UJrnggAw+tBqVit38L0wF5og1ZKldcB2B0L+txLU7xsThv1Lc/hEGgdUhLE4wELb7mDW3qkEZYKq1dwEnP7ZG6RB8mqnzIkzJR4xTQB8oWmY93HpFbO2BrJN+D3COgXmYB4DD6ChTgeJDq47q2BZKM7Y71tNW0aIOwMmY0ngJoaISytpM3po0CJjCvKbwbG2BUIICjBIPiMBJElinwvBA84GSTDd/ZcqADrH3TyeBzKSYfUPlHo3i0C0SxTaCkZBB0iyCnKNipVTeS3IJhm82QoAon73fdAGebLkGHtjBYg3rdfiILOcAuHWrUd5JeSopcHrkNRrdxX6/38wSZh/sfmchquXgACd7dskG0+MjoVkAvi5lEIQ4VeAcMUYZHWIoVHVEjCdJxvgUgXK6mQQ7gFN4GDjw/m468Gm0UFFXtP4rV1LuCO/YLIE6sZv16EBWrGECramNSFILpkxp6ga1bPWOjDb6WL8YYx05ONTskZ/7WNbT3yDZ9OnXiTXy66mPOZlfApOTEgzE6M5EangPha/zu4xzHgoOJZ8yUekhqf83WktW/3A7lGo494MEe5KN/hA1aOWPZryoMA4OTo/okcPttApIgqOQV1gvVXotazYcalQw+9AhkdqT1xCIVc9faSAIK5YkNXiHNPXUz+s3c38c7BPliUkSjGD/T7MRTtFgSi4xDX2aWRIawwcPAweMofNFgWMgQnmXvEFTC82mpna48WXubZimWz18j7GwRqN0QfPAEc+VWCcpznH7NhZUdXKajXWIyDqRuZdf4GGyBpp82keWMV/uFCHYl9Ls3BljIZPuXAXJTMr0wlQ3uKxYE2vHf3Xw6kHWIHiozgGWmO+VGOk3Z0Tqn62wULJYtvqld398+LD7+sPB2Zt+qWKL+HRpVx74DAmgyVY8p8B5pYEwQsaRuwCKhqkhLJsJ3pMPDmbaiiIW/iBrTV/okChngDTFvQWwhmaKAUucGzbEsgCjLQ3CoMkwEDvlpVnna8TaKM44ATj4xNeaJWxaGwPR5XJZeIdYGSM8kjJgw5ZxDpgS2WBF0pR2Lcya2m5OqxWyKwrVDqMCQ0y25YADgk0E3iqZszFwZCSqb9TAW0HHJbKLhfcCZhnm4vSumFFFFQZmGtgDL+TOLojyyRiDaJcZnaM/FByyxVOcA+agqAc/KFpakM5pLCrDK1i1qfV3LkQqjQS1T+8CryeZ9lCyxflv5uAgsK+0ojD5cib3gZQXdjaWA4oDVSxG0J7LLoWmnAlf9oyR5LwL+COqW5P5GWiM4TK0sWTOPLHDkW8M7k+omDxBMTEAQq0tD1+i2OthoafhDGkiHimyPQ/ycwg9T1ayQ6P2w1OdjbNKvySK/8ErDOeBANP0z6qL8gtcNfydpWnW4e1Do2xVLCsAR+l96Yu4pZcfqaW7eIn1MRJr0Batn1fg8eVtGVrR36DJdeNghGy/h6f069L3tLnYNIpHeISfxbwbAySccT70Ah9HoZ5j4OZEaRM09i4yOcU7/WR5luc78CyfPGB1FDdVGWXop2GACL6NiaXrxVIT57WBWNNKzeabw906w33kwvsVs8c+YADyX7e//eA/B5ub/xLfg9Lqn3jXRu6sVZMyD6Ocm392gksu/jzYPNiUpqmxtfC8TTjvJfsOuqkuntKRcs6stYSu9ifufItIRrs3eHC2ZN4kpZ/wmvYkMRC8q9bNTWv2EKk25IkVpEA9GtHUjmCiGvPcenVjY/f1693dn+uuR8O1jaIWzXXLrZUL4WN74bPDg3lfVZl7c0o4yTr2kCzN20MS8/3m9ls21BFcnc+3oreVaPvoaIovPD5v84d5FDFZrsqCyMUDAp90oCdnGRj8Ju5N5jQ+YSjTpZfKKdrTb1lB92LSS/TP8ml6ogHpLoiwyZ0QuayViQeyxC/55eFsXXnT7kdgm2NdaULl6OP1xjqPgTBefJMKrIGPu15e5TEQ7dFRKnIDxtqnh2iuNX1zCouwE+BIChfXtAoKJ50m7IH2eo3cx0G0nZn+wSf3LN9Z03ei7jg9H9QYyFcFWtOPJUa8y8z6FbxLl62WswoKF3ERv+7WNIVk3Z3biRKZN7IiORJMeEz6OHzwGO3ooydPQnDwY0B7P8VmV+09WdBP4THvyRMZlHBp4m940uJUFBpSopc8X9FApdn0tFhG8tERJUdPjyNw9p7Wak+fPoWfWu3J/JJntYDgzNNn4TG4SbIPqgcXJaJzcFf097OnEU4mvqUWvGQl8FA3uzouv3mE+gbAqS3AqR3vCXpyUqvNx/yz2vGcc/ZCkQY3ZaofFLy/9iwu846Pj0/mT4mB8wyf9QxecvKjrVeRdj7ncX0TlCzespLRigj6OdIG0LnhJ+UEIQvoWe2Z7Kb0oKeEndT2jmsspkkAnIgFQ3DgoWbETspeDbH8oUMWs3b/DlcpjNKfOClu637Byx9FyAQLcJTF0blAqp3IbspKJIT5ZMFxBME5iZBYgMMWsu7J4uMPIoWRrdNwYdwQHEBqOqDZKrXHQHng1O4JjgIXPsFHxI4d1346CUWXFBzlOKbbfgiZBNdjn8Y5B9cAc7F29se25E6UAOckGj5PFr1/V84xj8EaEDJrIdZqz49C20Ii1nKe/f0I00ddnBOvR5wjirAL/DciWdPkMVCSczyTmYpy9CxmrkEHHj0PKSb1MgMtgBY1VAycnxDmIyLXOQle/f6Ea+tOjESCTXzmrR/WhPtSEpxaZDcvjACw1p5Gh83YTekHnQg8n8eNbASHHddO2BJwfpw1bSo9dHDSG7SogzsspLIikoFz/CSmpwGcZxEt4ZyjELrjmEkA4KCtjqjJxdoPBYeS33Cj3VSOzdBZdinXx0JJnYOt3ENvZWEQ39GUfhK4Q3snxwvckHNCm0wCDiUp++E7ElaaUaz/LSRz07oxdW+vz1gZZaw1Sp7XBDrhBXczCBRwaTCGgBJwXv0WgAP+z0kOOD/MIMCimZaT3cV1yr/8mAY8jCTg4FhfyKa7gfO8dryHJsNPz08WnBaAg4JtTyrWlFrCLfqOpBB3wHUjs5veYwypxSgZIVACeQa+41yt3w2chfDbW/ivITh46EQGDohCSYjuu9BfWJutZrDpypdOfhxEA86Zx9ZCcGCsnwSn76hzPMQhyAuYCzM8Asc8qR3HY2sBOOaT2nf3QXGvC6YQbzYWNnQk1XSx6EtB7z7qTd1pToQgJtjigc8ojHy0OHaUvhVvCD9H4JCj4xAcKjgnCHwe1ySwf2NSxELIEz9dzcFxnqn+uGWaSBnUlIhzns57GNx9EE404JxA0wuKwHk6PxhIq5OnT+bPPHoapQeOn0YJoL3wGA1SBiJh8PR477uHTHBCmneV3Y+loE9V/8Wj9W8Cgqbv7YWcQ4/2fpoP/6O9vVAzPN+LURjlMBdHxFUUfweLLVPC9vZCey06SxibfyTK/M4fIFGAcYY+LqeXwsZQjYF7+9rga/ouhPsiYQFvd+CAiZa20tQCb3nr/fNWRbhhFqWTgcEzIg3XruJbj1yk/a3JBAk6+d3Qp1n7uaA7/qinPGIz7e9OlHQHXMVVQDNbTBlOi9FHmiP4f0EUt4dT2P1yYGJzBaWHVoc7U53M7u0iQqA6Rnct0r6Kul2Mh/XMey0/aIrdIsEeHA7G4MikcwM4Y5jrzpVsKvqa7k4M/MbWBKff5e45KSHkMuoNb9QxeDFhLjoOjqrqzuBFuKHlmh5KtEeULYe3hm5sjKf24EgcCHqbjfbbBudia+PUnEKcY69yfyi201yLta8lyvZVx/GvhjhTNlAoitjFRtQCELEimoIzkkVXm95ov+U7PL4pXGA3q3qwEi/n/tZanH0jAjDca+hu6PD21dbIdc1ofmywf1I0/D3XnexfDQqOoxrJHftCcFTVx73i/H3vUdam/b8kseWytzXAZSQNgKgwaN3MtrqTEZCL/4y6v11/umn7Be443ODTYI0QCTg658Zg6BG6bAvpNd2HqNiYm7AuqJGpWIoaV5bgYgkdMLucMSKCO4GJzccKYanTfAk9sSciLgmP/93gdr6ZbdnX9NVEQboNcOsDDF9mvP08wjrOQN3w368fZyH034JwC77RzB8Dm0ynmURzHhliSfHTwWxEVzUP6O9PjJomOo10tH9ujHkmMZNDqgGmRHvrl3D58LWy+S5ESeiXoHnQnQ2g07khCgJQyBlR4EwXK4RhFACB4WNjsI96hvRwMuGac34AoYAyv2zNfD7mjgFSTtUjKQefC8JgGI+ng9lwRB6y6MqavoKClYxwLXdv0h3OWoPL+UKQBd33B+3ZsDsJXNaHWs3/B/o45AvJTFuq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Title 7"/>
          <p:cNvSpPr>
            <a:spLocks noGrp="1"/>
          </p:cNvSpPr>
          <p:nvPr>
            <p:ph type="title"/>
          </p:nvPr>
        </p:nvSpPr>
        <p:spPr/>
        <p:txBody>
          <a:bodyPr/>
          <a:lstStyle/>
          <a:p>
            <a:r>
              <a:rPr lang="en-US" dirty="0"/>
              <a:t>Marine Institute – Focus on Research</a:t>
            </a:r>
            <a:endParaRPr lang="en-IE" dirty="0"/>
          </a:p>
        </p:txBody>
      </p:sp>
    </p:spTree>
    <p:extLst>
      <p:ext uri="{BB962C8B-B14F-4D97-AF65-F5344CB8AC3E}">
        <p14:creationId xmlns:p14="http://schemas.microsoft.com/office/powerpoint/2010/main" val="2664951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38305" y="2075762"/>
            <a:ext cx="1582834" cy="2226071"/>
          </a:xfrm>
          <a:prstGeom prst="rect">
            <a:avLst/>
          </a:prstGeom>
          <a:ln>
            <a:solidFill>
              <a:schemeClr val="tx1"/>
            </a:solidFill>
          </a:ln>
        </p:spPr>
      </p:pic>
      <p:pic>
        <p:nvPicPr>
          <p:cNvPr id="1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991" y="2035879"/>
            <a:ext cx="1485374" cy="205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Research P R 201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918184">
            <a:off x="7508587" y="3155897"/>
            <a:ext cx="1751339" cy="1270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46898" y="4080775"/>
            <a:ext cx="1368753" cy="2259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Download a copy of the Report of the Development Task Force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43412">
            <a:off x="218957" y="2833359"/>
            <a:ext cx="1269819" cy="17958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 name="Picture 2" descr="Download a copy of the Report of the Enablers Task Force on Marine Spatial Plann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06452">
            <a:off x="2088883" y="2768657"/>
            <a:ext cx="1277983" cy="18074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ouroceanwealth.ie/sites/default/files/sites/default/files/otherimages/Publications/EGFSN_A_Study_of_the_Current_and_Future_Skills_Requirements_of_the_Marine_Maritime_EconomyPublicati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746779">
            <a:off x="5610746" y="2768182"/>
            <a:ext cx="1323881" cy="19279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7159" y="6378231"/>
            <a:ext cx="3112904" cy="609600"/>
          </a:xfrm>
          <a:prstGeom prst="rect">
            <a:avLst/>
          </a:prstGeom>
        </p:spPr>
        <p:txBody>
          <a:bodyPr/>
          <a:lstStyle>
            <a:lvl1pPr algn="l" rtl="0" eaLnBrk="0" fontAlgn="base" hangingPunct="0">
              <a:spcBef>
                <a:spcPct val="0"/>
              </a:spcBef>
              <a:spcAft>
                <a:spcPct val="0"/>
              </a:spcAft>
              <a:defRPr sz="2400" b="1">
                <a:solidFill>
                  <a:srgbClr val="F0F0A8"/>
                </a:solidFill>
                <a:latin typeface="+mj-lt"/>
                <a:ea typeface="+mj-ea"/>
                <a:cs typeface="+mj-cs"/>
              </a:defRPr>
            </a:lvl1pPr>
            <a:lvl2pPr algn="l" rtl="0" eaLnBrk="0" fontAlgn="base" hangingPunct="0">
              <a:spcBef>
                <a:spcPct val="0"/>
              </a:spcBef>
              <a:spcAft>
                <a:spcPct val="0"/>
              </a:spcAft>
              <a:defRPr sz="2400" b="1">
                <a:solidFill>
                  <a:srgbClr val="F0F0A8"/>
                </a:solidFill>
                <a:latin typeface="Verdana" pitchFamily="34" charset="0"/>
              </a:defRPr>
            </a:lvl2pPr>
            <a:lvl3pPr algn="l" rtl="0" eaLnBrk="0" fontAlgn="base" hangingPunct="0">
              <a:spcBef>
                <a:spcPct val="0"/>
              </a:spcBef>
              <a:spcAft>
                <a:spcPct val="0"/>
              </a:spcAft>
              <a:defRPr sz="2400" b="1">
                <a:solidFill>
                  <a:srgbClr val="F0F0A8"/>
                </a:solidFill>
                <a:latin typeface="Verdana" pitchFamily="34" charset="0"/>
              </a:defRPr>
            </a:lvl3pPr>
            <a:lvl4pPr algn="l" rtl="0" eaLnBrk="0" fontAlgn="base" hangingPunct="0">
              <a:spcBef>
                <a:spcPct val="0"/>
              </a:spcBef>
              <a:spcAft>
                <a:spcPct val="0"/>
              </a:spcAft>
              <a:defRPr sz="2400" b="1">
                <a:solidFill>
                  <a:srgbClr val="F0F0A8"/>
                </a:solidFill>
                <a:latin typeface="Verdana" pitchFamily="34" charset="0"/>
              </a:defRPr>
            </a:lvl4pPr>
            <a:lvl5pPr algn="l" rtl="0" eaLnBrk="0" fontAlgn="base" hangingPunct="0">
              <a:spcBef>
                <a:spcPct val="0"/>
              </a:spcBef>
              <a:spcAft>
                <a:spcPct val="0"/>
              </a:spcAft>
              <a:defRPr sz="2400" b="1">
                <a:solidFill>
                  <a:srgbClr val="F0F0A8"/>
                </a:solidFill>
                <a:latin typeface="Verdana" pitchFamily="34" charset="0"/>
              </a:defRPr>
            </a:lvl5pPr>
            <a:lvl6pPr marL="457200" algn="l" rtl="0" eaLnBrk="0" fontAlgn="base" hangingPunct="0">
              <a:spcBef>
                <a:spcPct val="0"/>
              </a:spcBef>
              <a:spcAft>
                <a:spcPct val="0"/>
              </a:spcAft>
              <a:defRPr sz="2400" b="1">
                <a:solidFill>
                  <a:srgbClr val="F0F0A8"/>
                </a:solidFill>
                <a:latin typeface="Verdana" pitchFamily="34" charset="0"/>
              </a:defRPr>
            </a:lvl6pPr>
            <a:lvl7pPr marL="914400" algn="l" rtl="0" eaLnBrk="0" fontAlgn="base" hangingPunct="0">
              <a:spcBef>
                <a:spcPct val="0"/>
              </a:spcBef>
              <a:spcAft>
                <a:spcPct val="0"/>
              </a:spcAft>
              <a:defRPr sz="2400" b="1">
                <a:solidFill>
                  <a:srgbClr val="F0F0A8"/>
                </a:solidFill>
                <a:latin typeface="Verdana" pitchFamily="34" charset="0"/>
              </a:defRPr>
            </a:lvl7pPr>
            <a:lvl8pPr marL="1371600" algn="l" rtl="0" eaLnBrk="0" fontAlgn="base" hangingPunct="0">
              <a:spcBef>
                <a:spcPct val="0"/>
              </a:spcBef>
              <a:spcAft>
                <a:spcPct val="0"/>
              </a:spcAft>
              <a:defRPr sz="2400" b="1">
                <a:solidFill>
                  <a:srgbClr val="F0F0A8"/>
                </a:solidFill>
                <a:latin typeface="Verdana" pitchFamily="34" charset="0"/>
              </a:defRPr>
            </a:lvl8pPr>
            <a:lvl9pPr marL="1828800" algn="l" rtl="0" eaLnBrk="0" fontAlgn="base" hangingPunct="0">
              <a:spcBef>
                <a:spcPct val="0"/>
              </a:spcBef>
              <a:spcAft>
                <a:spcPct val="0"/>
              </a:spcAft>
              <a:defRPr sz="2400" b="1">
                <a:solidFill>
                  <a:srgbClr val="F0F0A8"/>
                </a:solidFill>
                <a:latin typeface="Verdana" pitchFamily="34" charset="0"/>
              </a:defRPr>
            </a:lvl9pPr>
          </a:lstStyle>
          <a:p>
            <a:r>
              <a:rPr lang="en-IE" sz="2000" b="0" kern="0" dirty="0" smtClean="0">
                <a:solidFill>
                  <a:schemeClr val="tx1"/>
                </a:solidFill>
                <a:latin typeface="Calibri" panose="020F0502020204030204" pitchFamily="34" charset="0"/>
              </a:rPr>
              <a:t>www.ouroceanwealth.ie</a:t>
            </a:r>
            <a:endParaRPr lang="en-IE" sz="2000" b="0" kern="0" dirty="0">
              <a:solidFill>
                <a:schemeClr val="tx1"/>
              </a:solidFill>
              <a:latin typeface="Calibri" panose="020F0502020204030204" pitchFamily="34" charset="0"/>
            </a:endParaRPr>
          </a:p>
        </p:txBody>
      </p:sp>
      <p:pic>
        <p:nvPicPr>
          <p:cNvPr id="16"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888872">
            <a:off x="4640887" y="4826660"/>
            <a:ext cx="1342342" cy="1777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20700000">
            <a:off x="2788567" y="4769870"/>
            <a:ext cx="1350434" cy="179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IE" dirty="0"/>
              <a:t>Key Policies &amp; </a:t>
            </a:r>
            <a:r>
              <a:rPr lang="en-IE" dirty="0" smtClean="0"/>
              <a:t>Plans</a:t>
            </a:r>
            <a:endParaRPr lang="en-IE" dirty="0"/>
          </a:p>
        </p:txBody>
      </p:sp>
    </p:spTree>
    <p:extLst>
      <p:ext uri="{BB962C8B-B14F-4D97-AF65-F5344CB8AC3E}">
        <p14:creationId xmlns:p14="http://schemas.microsoft.com/office/powerpoint/2010/main" val="3804432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 name="Group 51"/>
          <p:cNvGrpSpPr/>
          <p:nvPr/>
        </p:nvGrpSpPr>
        <p:grpSpPr>
          <a:xfrm>
            <a:off x="352697" y="914400"/>
            <a:ext cx="8386355" cy="5408023"/>
            <a:chOff x="467544" y="555177"/>
            <a:chExt cx="7866409" cy="5034063"/>
          </a:xfrm>
        </p:grpSpPr>
        <p:pic>
          <p:nvPicPr>
            <p:cNvPr id="53" name="Picture 52" descr="Page 7 Graphic.png"/>
            <p:cNvPicPr>
              <a:picLocks noChangeAspect="1"/>
            </p:cNvPicPr>
            <p:nvPr/>
          </p:nvPicPr>
          <p:blipFill>
            <a:blip r:embed="rId2" cstate="screen"/>
            <a:stretch>
              <a:fillRect/>
            </a:stretch>
          </p:blipFill>
          <p:spPr>
            <a:xfrm>
              <a:off x="467544" y="555177"/>
              <a:ext cx="7866409" cy="5003251"/>
            </a:xfrm>
            <a:prstGeom prst="rect">
              <a:avLst/>
            </a:prstGeom>
          </p:spPr>
        </p:pic>
        <p:sp>
          <p:nvSpPr>
            <p:cNvPr id="54" name="Rounded Rectangle 53"/>
            <p:cNvSpPr/>
            <p:nvPr/>
          </p:nvSpPr>
          <p:spPr>
            <a:xfrm>
              <a:off x="467544" y="1340768"/>
              <a:ext cx="1728192" cy="1368152"/>
            </a:xfrm>
            <a:prstGeom prst="roundRect">
              <a:avLst/>
            </a:prstGeom>
            <a:solidFill>
              <a:srgbClr val="80BB34"/>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sz="1600" b="1" dirty="0" smtClean="0">
                  <a:solidFill>
                    <a:schemeClr val="bg1"/>
                  </a:solidFill>
                </a:rPr>
                <a:t>Size</a:t>
              </a:r>
            </a:p>
            <a:p>
              <a:pPr algn="ctr"/>
              <a:r>
                <a:rPr lang="en-IE" sz="1600" b="1" dirty="0" smtClean="0">
                  <a:solidFill>
                    <a:schemeClr val="bg1"/>
                  </a:solidFill>
                </a:rPr>
                <a:t>0.9m km</a:t>
              </a:r>
              <a:r>
                <a:rPr lang="en-IE" sz="1600" b="1" baseline="30000" dirty="0" smtClean="0">
                  <a:solidFill>
                    <a:schemeClr val="bg1"/>
                  </a:solidFill>
                </a:rPr>
                <a:t>2</a:t>
              </a:r>
            </a:p>
            <a:p>
              <a:pPr algn="ctr"/>
              <a:r>
                <a:rPr lang="en-IE" sz="1600" dirty="0" smtClean="0">
                  <a:solidFill>
                    <a:schemeClr val="bg1"/>
                  </a:solidFill>
                </a:rPr>
                <a:t>(90% of Ireland)</a:t>
              </a:r>
              <a:endParaRPr lang="en-IE" sz="1600" dirty="0">
                <a:solidFill>
                  <a:schemeClr val="bg1"/>
                </a:solidFill>
              </a:endParaRPr>
            </a:p>
          </p:txBody>
        </p:sp>
        <p:sp>
          <p:nvSpPr>
            <p:cNvPr id="55" name="Rounded Rectangle 54"/>
            <p:cNvSpPr/>
            <p:nvPr/>
          </p:nvSpPr>
          <p:spPr>
            <a:xfrm>
              <a:off x="467544" y="2780928"/>
              <a:ext cx="1728192" cy="1368152"/>
            </a:xfrm>
            <a:prstGeom prst="roundRect">
              <a:avLst/>
            </a:prstGeom>
            <a:solidFill>
              <a:srgbClr val="80BB3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sz="1600" b="1" dirty="0" smtClean="0"/>
                <a:t>Value</a:t>
              </a:r>
              <a:r>
                <a:rPr lang="en-IE" sz="1600" b="1" dirty="0" smtClean="0"/>
                <a:t/>
              </a:r>
              <a:br>
                <a:rPr lang="en-IE" sz="1600" b="1" dirty="0" smtClean="0"/>
              </a:br>
              <a:r>
                <a:rPr lang="en-IE" sz="1600" b="1" dirty="0" smtClean="0"/>
                <a:t>1.8bn</a:t>
              </a:r>
              <a:br>
                <a:rPr lang="en-IE" sz="1600" b="1" dirty="0" smtClean="0"/>
              </a:br>
              <a:r>
                <a:rPr lang="en-IE" sz="1600" dirty="0" smtClean="0"/>
                <a:t>(Gross Value Added)</a:t>
              </a:r>
              <a:r>
                <a:rPr lang="en-IE" sz="1600" b="1" dirty="0" smtClean="0"/>
                <a:t> </a:t>
              </a:r>
              <a:endParaRPr lang="en-IE" sz="1600" b="1" dirty="0"/>
            </a:p>
          </p:txBody>
        </p:sp>
        <p:sp>
          <p:nvSpPr>
            <p:cNvPr id="56" name="Rounded Rectangle 55"/>
            <p:cNvSpPr/>
            <p:nvPr/>
          </p:nvSpPr>
          <p:spPr>
            <a:xfrm>
              <a:off x="467544" y="4221088"/>
              <a:ext cx="1728192" cy="1368152"/>
            </a:xfrm>
            <a:prstGeom prst="roundRect">
              <a:avLst/>
            </a:prstGeom>
            <a:solidFill>
              <a:srgbClr val="80BB3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sz="1600" b="1" dirty="0" smtClean="0"/>
                <a:t>0.9% </a:t>
              </a:r>
              <a:r>
                <a:rPr lang="en-IE" sz="1600" b="1" dirty="0"/>
                <a:t>GDP</a:t>
              </a:r>
            </a:p>
          </p:txBody>
        </p:sp>
      </p:grpSp>
    </p:spTree>
    <p:extLst>
      <p:ext uri="{BB962C8B-B14F-4D97-AF65-F5344CB8AC3E}">
        <p14:creationId xmlns:p14="http://schemas.microsoft.com/office/powerpoint/2010/main" val="293266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6280" y="2262984"/>
            <a:ext cx="2969390" cy="410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77" y="3121573"/>
            <a:ext cx="8434886" cy="1907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a:spLocks/>
          </p:cNvSpPr>
          <p:nvPr/>
        </p:nvSpPr>
        <p:spPr>
          <a:xfrm>
            <a:off x="838200" y="1320229"/>
            <a:ext cx="7772400" cy="609600"/>
          </a:xfrm>
          <a:prstGeom prst="rect">
            <a:avLst/>
          </a:prstGeom>
        </p:spPr>
        <p:txBody>
          <a:bodyPr/>
          <a:lstStyle>
            <a:lvl1pPr algn="l" rtl="0" eaLnBrk="0" fontAlgn="base" hangingPunct="0">
              <a:spcBef>
                <a:spcPct val="0"/>
              </a:spcBef>
              <a:spcAft>
                <a:spcPct val="0"/>
              </a:spcAft>
              <a:defRPr sz="2400" b="0">
                <a:solidFill>
                  <a:schemeClr val="bg1"/>
                </a:solidFill>
                <a:latin typeface="Calibri" panose="020F0502020204030204" pitchFamily="34" charset="0"/>
                <a:ea typeface="+mj-ea"/>
                <a:cs typeface="+mj-cs"/>
              </a:defRPr>
            </a:lvl1pPr>
            <a:lvl2pPr algn="l" rtl="0" eaLnBrk="0" fontAlgn="base" hangingPunct="0">
              <a:spcBef>
                <a:spcPct val="0"/>
              </a:spcBef>
              <a:spcAft>
                <a:spcPct val="0"/>
              </a:spcAft>
              <a:defRPr sz="2400" b="1">
                <a:solidFill>
                  <a:srgbClr val="F0F0A8"/>
                </a:solidFill>
                <a:latin typeface="Verdana" pitchFamily="34" charset="0"/>
              </a:defRPr>
            </a:lvl2pPr>
            <a:lvl3pPr algn="l" rtl="0" eaLnBrk="0" fontAlgn="base" hangingPunct="0">
              <a:spcBef>
                <a:spcPct val="0"/>
              </a:spcBef>
              <a:spcAft>
                <a:spcPct val="0"/>
              </a:spcAft>
              <a:defRPr sz="2400" b="1">
                <a:solidFill>
                  <a:srgbClr val="F0F0A8"/>
                </a:solidFill>
                <a:latin typeface="Verdana" pitchFamily="34" charset="0"/>
              </a:defRPr>
            </a:lvl3pPr>
            <a:lvl4pPr algn="l" rtl="0" eaLnBrk="0" fontAlgn="base" hangingPunct="0">
              <a:spcBef>
                <a:spcPct val="0"/>
              </a:spcBef>
              <a:spcAft>
                <a:spcPct val="0"/>
              </a:spcAft>
              <a:defRPr sz="2400" b="1">
                <a:solidFill>
                  <a:srgbClr val="F0F0A8"/>
                </a:solidFill>
                <a:latin typeface="Verdana" pitchFamily="34" charset="0"/>
              </a:defRPr>
            </a:lvl4pPr>
            <a:lvl5pPr algn="l" rtl="0" eaLnBrk="0" fontAlgn="base" hangingPunct="0">
              <a:spcBef>
                <a:spcPct val="0"/>
              </a:spcBef>
              <a:spcAft>
                <a:spcPct val="0"/>
              </a:spcAft>
              <a:defRPr sz="2400" b="1">
                <a:solidFill>
                  <a:srgbClr val="F0F0A8"/>
                </a:solidFill>
                <a:latin typeface="Verdana" pitchFamily="34" charset="0"/>
              </a:defRPr>
            </a:lvl5pPr>
            <a:lvl6pPr marL="457200" algn="l" rtl="0" eaLnBrk="0" fontAlgn="base" hangingPunct="0">
              <a:spcBef>
                <a:spcPct val="0"/>
              </a:spcBef>
              <a:spcAft>
                <a:spcPct val="0"/>
              </a:spcAft>
              <a:defRPr sz="2400" b="1">
                <a:solidFill>
                  <a:srgbClr val="F0F0A8"/>
                </a:solidFill>
                <a:latin typeface="Verdana" pitchFamily="34" charset="0"/>
              </a:defRPr>
            </a:lvl6pPr>
            <a:lvl7pPr marL="914400" algn="l" rtl="0" eaLnBrk="0" fontAlgn="base" hangingPunct="0">
              <a:spcBef>
                <a:spcPct val="0"/>
              </a:spcBef>
              <a:spcAft>
                <a:spcPct val="0"/>
              </a:spcAft>
              <a:defRPr sz="2400" b="1">
                <a:solidFill>
                  <a:srgbClr val="F0F0A8"/>
                </a:solidFill>
                <a:latin typeface="Verdana" pitchFamily="34" charset="0"/>
              </a:defRPr>
            </a:lvl7pPr>
            <a:lvl8pPr marL="1371600" algn="l" rtl="0" eaLnBrk="0" fontAlgn="base" hangingPunct="0">
              <a:spcBef>
                <a:spcPct val="0"/>
              </a:spcBef>
              <a:spcAft>
                <a:spcPct val="0"/>
              </a:spcAft>
              <a:defRPr sz="2400" b="1">
                <a:solidFill>
                  <a:srgbClr val="F0F0A8"/>
                </a:solidFill>
                <a:latin typeface="Verdana" pitchFamily="34" charset="0"/>
              </a:defRPr>
            </a:lvl8pPr>
            <a:lvl9pPr marL="1828800" algn="l" rtl="0" eaLnBrk="0" fontAlgn="base" hangingPunct="0">
              <a:spcBef>
                <a:spcPct val="0"/>
              </a:spcBef>
              <a:spcAft>
                <a:spcPct val="0"/>
              </a:spcAft>
              <a:defRPr sz="2400" b="1">
                <a:solidFill>
                  <a:srgbClr val="F0F0A8"/>
                </a:solidFill>
                <a:latin typeface="Verdana" pitchFamily="34" charset="0"/>
              </a:defRPr>
            </a:lvl9pPr>
          </a:lstStyle>
          <a:p>
            <a:r>
              <a:rPr lang="en-IE" kern="0" dirty="0" smtClean="0"/>
              <a:t>2012: Ireland’s Integrated Marine Plan</a:t>
            </a:r>
            <a:endParaRPr lang="en-IE" kern="0" dirty="0"/>
          </a:p>
        </p:txBody>
      </p:sp>
    </p:spTree>
    <p:extLst>
      <p:ext uri="{BB962C8B-B14F-4D97-AF65-F5344CB8AC3E}">
        <p14:creationId xmlns:p14="http://schemas.microsoft.com/office/powerpoint/2010/main" val="75859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339966"/>
            </a:gs>
            <a:gs pos="100000">
              <a:srgbClr val="339966">
                <a:gamma/>
                <a:shade val="46275"/>
                <a:invGamma/>
              </a:srgbClr>
            </a:gs>
          </a:gsLst>
          <a:lin ang="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gradFill rotWithShape="1">
          <a:gsLst>
            <a:gs pos="0">
              <a:srgbClr val="339966"/>
            </a:gs>
            <a:gs pos="100000">
              <a:srgbClr val="339966">
                <a:gamma/>
                <a:shade val="46275"/>
                <a:invGamma/>
              </a:srgbClr>
            </a:gs>
          </a:gsLst>
          <a:lin ang="0" scaled="1"/>
        </a:gra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8022</TotalTime>
  <Words>1367</Words>
  <Application>Microsoft Office PowerPoint</Application>
  <PresentationFormat>On-screen Show (4:3)</PresentationFormat>
  <Paragraphs>260</Paragraphs>
  <Slides>36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Aharoni</vt:lpstr>
      <vt:lpstr>Arial</vt:lpstr>
      <vt:lpstr>Calibri</vt:lpstr>
      <vt:lpstr>Times</vt:lpstr>
      <vt:lpstr>Verdana</vt:lpstr>
      <vt:lpstr>Wingdings</vt:lpstr>
      <vt:lpstr>Blank Presentation</vt:lpstr>
      <vt:lpstr>Overview of the Marine Institute  &amp; EU Programme Engagement</vt:lpstr>
      <vt:lpstr>Marine Institute</vt:lpstr>
      <vt:lpstr>PowerPoint Presentation</vt:lpstr>
      <vt:lpstr>Marine Institute – Six Service Areas</vt:lpstr>
      <vt:lpstr>Marine Institute – Roles of Service Areas</vt:lpstr>
      <vt:lpstr>Marine Institute – Focus on Research</vt:lpstr>
      <vt:lpstr>Key Policies &amp; Plans</vt:lpstr>
      <vt:lpstr>PowerPoint Presentation</vt:lpstr>
      <vt:lpstr>PowerPoint Presentation</vt:lpstr>
      <vt:lpstr>PowerPoint Presentation</vt:lpstr>
      <vt:lpstr>Other relevant documents/reports </vt:lpstr>
      <vt:lpstr>Ireland’s Ocean Economy 2017</vt:lpstr>
      <vt:lpstr>Scale of Investment Required to Achieve National Targets </vt:lpstr>
      <vt:lpstr>Five Thematic Areas &amp; Three Interventions </vt:lpstr>
      <vt:lpstr>Marine Research and Innovation Strategy</vt:lpstr>
      <vt:lpstr>Goals of Marine R&amp;I Research Strategy</vt:lpstr>
      <vt:lpstr>PowerPoint Presentation</vt:lpstr>
      <vt:lpstr>EU Context – Blue Growth Strategy</vt:lpstr>
      <vt:lpstr>Marine Institute - Participation in EU Programmes</vt:lpstr>
      <vt:lpstr>Marine Institute - Participation in EU Programmes, cont/d..</vt:lpstr>
      <vt:lpstr>MI Participation in EU Programmes</vt:lpstr>
      <vt:lpstr>Sample of MI FP7 projects (end 2017)</vt:lpstr>
      <vt:lpstr>Sample MI H2020 projects</vt:lpstr>
      <vt:lpstr>Sample MI H2020 projects</vt:lpstr>
      <vt:lpstr>Sample MI INTERREG 2014-20 projects</vt:lpstr>
      <vt:lpstr>JPI projects awarded 2017</vt:lpstr>
      <vt:lpstr>EU Programme Engagement – Atlantic Action Plan</vt:lpstr>
      <vt:lpstr>PowerPoint Presentation</vt:lpstr>
      <vt:lpstr>PowerPoint Presentation</vt:lpstr>
      <vt:lpstr>The Galway Statement &amp; Atlantic Ocean Research Alliance </vt:lpstr>
      <vt:lpstr>The Galway Statement &amp; Atlantic Ocean Research Alliance </vt:lpstr>
      <vt:lpstr>EU Programme Engagement – European Marine Board</vt:lpstr>
      <vt:lpstr>EU Programme Engagement – JPI Oceans</vt:lpstr>
      <vt:lpstr>Ireland’s success in EU programmes</vt:lpstr>
      <vt:lpstr>Concluding remarks</vt:lpstr>
      <vt:lpstr>Thank you</vt:lpstr>
    </vt:vector>
  </TitlesOfParts>
  <Company>none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 callanan</dc:creator>
  <cp:lastModifiedBy>Niall McDonough</cp:lastModifiedBy>
  <cp:revision>577</cp:revision>
  <dcterms:created xsi:type="dcterms:W3CDTF">2001-06-27T15:57:18Z</dcterms:created>
  <dcterms:modified xsi:type="dcterms:W3CDTF">2017-09-21T08:38:03Z</dcterms:modified>
</cp:coreProperties>
</file>