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4" r:id="rId3"/>
  </p:sldMasterIdLst>
  <p:notesMasterIdLst>
    <p:notesMasterId r:id="rId22"/>
  </p:notesMasterIdLst>
  <p:handoutMasterIdLst>
    <p:handoutMasterId r:id="rId23"/>
  </p:handoutMasterIdLst>
  <p:sldIdLst>
    <p:sldId id="275" r:id="rId4"/>
    <p:sldId id="259" r:id="rId5"/>
    <p:sldId id="280" r:id="rId6"/>
    <p:sldId id="293" r:id="rId7"/>
    <p:sldId id="279" r:id="rId8"/>
    <p:sldId id="291" r:id="rId9"/>
    <p:sldId id="292" r:id="rId10"/>
    <p:sldId id="272" r:id="rId11"/>
    <p:sldId id="295" r:id="rId12"/>
    <p:sldId id="296" r:id="rId13"/>
    <p:sldId id="303" r:id="rId14"/>
    <p:sldId id="306" r:id="rId15"/>
    <p:sldId id="302" r:id="rId16"/>
    <p:sldId id="304" r:id="rId17"/>
    <p:sldId id="300" r:id="rId18"/>
    <p:sldId id="301" r:id="rId19"/>
    <p:sldId id="305" r:id="rId20"/>
    <p:sldId id="265" r:id="rId21"/>
  </p:sldIdLst>
  <p:sldSz cx="9144000" cy="6858000" type="screen4x3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68561" autoAdjust="0"/>
  </p:normalViewPr>
  <p:slideViewPr>
    <p:cSldViewPr>
      <p:cViewPr varScale="1">
        <p:scale>
          <a:sx n="59" d="100"/>
          <a:sy n="59" d="100"/>
        </p:scale>
        <p:origin x="-168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888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721BCD45-5C60-44AB-BBBA-6DCF961A0110}" type="datetimeFigureOut">
              <a:rPr lang="da-DK" smtClean="0"/>
              <a:t>15-09-2017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164"/>
            <a:ext cx="2946400" cy="496887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4"/>
            <a:ext cx="2946400" cy="496887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BBE6609C-4F97-4B0C-89F5-B086A6928A6A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16866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F67D554A-2390-44F9-8133-D5AD36A47413}" type="datetimeFigureOut">
              <a:rPr lang="da-DK" smtClean="0"/>
              <a:t>15-09-2017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3" tIns="45712" rIns="91423" bIns="45712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23" tIns="45712" rIns="91423" bIns="4571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FECF2B7D-4657-4D78-825B-FFA6BF012574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6689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F2B7D-4657-4D78-825B-FFA6BF012574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74500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F2B7D-4657-4D78-825B-FFA6BF012574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99871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F2B7D-4657-4D78-825B-FFA6BF012574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4885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F2B7D-4657-4D78-825B-FFA6BF012574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1129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F2B7D-4657-4D78-825B-FFA6BF012574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16211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Low Levels </a:t>
            </a:r>
            <a:r>
              <a:rPr lang="en-GB" dirty="0" err="1" smtClean="0"/>
              <a:t>ofd</a:t>
            </a:r>
            <a:r>
              <a:rPr lang="en-GB" dirty="0" smtClean="0"/>
              <a:t> </a:t>
            </a:r>
            <a:r>
              <a:rPr lang="en-GB" dirty="0" err="1" smtClean="0"/>
              <a:t>Entrepr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F2B7D-4657-4D78-825B-FFA6BF012574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924793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F2B7D-4657-4D78-825B-FFA6BF012574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45294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F2B7D-4657-4D78-825B-FFA6BF012574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6392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F2B7D-4657-4D78-825B-FFA6BF012574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27253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F2B7D-4657-4D78-825B-FFA6BF012574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510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F2B7D-4657-4D78-825B-FFA6BF012574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3422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F2B7D-4657-4D78-825B-FFA6BF012574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7664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F2B7D-4657-4D78-825B-FFA6BF012574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894140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F2B7D-4657-4D78-825B-FFA6BF012574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0421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F2B7D-4657-4D78-825B-FFA6BF012574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34389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F2B7D-4657-4D78-825B-FFA6BF012574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4096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F2B7D-4657-4D78-825B-FFA6BF012574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6527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CF2B7D-4657-4D78-825B-FFA6BF012574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247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07AF-5A73-4A2F-AF51-3CBE2C93314C}" type="datetimeFigureOut">
              <a:rPr lang="da-DK" smtClean="0"/>
              <a:t>15-09-2017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7F098-9455-4D1F-A438-7DC3D69C7D7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14589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07AF-5A73-4A2F-AF51-3CBE2C93314C}" type="datetimeFigureOut">
              <a:rPr lang="da-DK" smtClean="0"/>
              <a:t>15-09-2017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7F098-9455-4D1F-A438-7DC3D69C7D7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80279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07AF-5A73-4A2F-AF51-3CBE2C93314C}" type="datetimeFigureOut">
              <a:rPr lang="da-DK" smtClean="0"/>
              <a:t>15-09-2017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7F098-9455-4D1F-A438-7DC3D69C7D7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72824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+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sp>
        <p:nvSpPr>
          <p:cNvPr id="7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quarter" idx="13"/>
          </p:nvPr>
        </p:nvSpPr>
        <p:spPr>
          <a:xfrm>
            <a:off x="1331913" y="2708275"/>
            <a:ext cx="6480175" cy="3097213"/>
          </a:xfrm>
          <a:prstGeom prst="rect">
            <a:avLst/>
          </a:prstGeom>
        </p:spPr>
        <p:txBody>
          <a:bodyPr/>
          <a:lstStyle>
            <a:lvl1pPr>
              <a:buClr>
                <a:srgbClr val="00A6EB"/>
              </a:buClr>
              <a:defRPr sz="2800"/>
            </a:lvl1pPr>
          </a:lstStyle>
          <a:p>
            <a:pPr lvl="0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6975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8"/>
            <a:ext cx="6480175" cy="7455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29209" y="2708275"/>
            <a:ext cx="6480175" cy="30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125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sp Rubrik + punktlista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rubrik 2"/>
          <p:cNvSpPr>
            <a:spLocks noGrp="1"/>
          </p:cNvSpPr>
          <p:nvPr>
            <p:ph type="title" hasCustomPrompt="1"/>
          </p:nvPr>
        </p:nvSpPr>
        <p:spPr>
          <a:xfrm>
            <a:off x="1331913" y="1603367"/>
            <a:ext cx="3240087" cy="81752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ts val="3840"/>
              </a:lnSpc>
              <a:defRPr sz="3200" b="1"/>
            </a:lvl1pPr>
          </a:lstStyle>
          <a:p>
            <a:r>
              <a:rPr lang="sv-SE" dirty="0" smtClean="0"/>
              <a:t>Klicka här rubrik</a:t>
            </a:r>
            <a:endParaRPr lang="sv-SE" dirty="0"/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0"/>
          </p:nvPr>
        </p:nvSpPr>
        <p:spPr>
          <a:xfrm>
            <a:off x="1331913" y="2708275"/>
            <a:ext cx="3240087" cy="3097213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00A6EB"/>
              </a:buClr>
              <a:buFont typeface="Arial" panose="020B0604020202020204" pitchFamily="34" charset="0"/>
              <a:buChar char="•"/>
              <a:defRPr sz="2800"/>
            </a:lvl1pPr>
          </a:lstStyle>
          <a:p>
            <a:pPr lvl="0"/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2363" y="1628774"/>
            <a:ext cx="2879726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381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4337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07AF-5A73-4A2F-AF51-3CBE2C93314C}" type="datetimeFigureOut">
              <a:rPr lang="da-DK" smtClean="0"/>
              <a:t>15-09-2017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7F098-9455-4D1F-A438-7DC3D69C7D7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569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07AF-5A73-4A2F-AF51-3CBE2C93314C}" type="datetimeFigureOut">
              <a:rPr lang="da-DK" smtClean="0"/>
              <a:t>15-09-2017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7F098-9455-4D1F-A438-7DC3D69C7D7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708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07AF-5A73-4A2F-AF51-3CBE2C93314C}" type="datetimeFigureOut">
              <a:rPr lang="da-DK" smtClean="0"/>
              <a:t>15-09-2017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7F098-9455-4D1F-A438-7DC3D69C7D7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125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07AF-5A73-4A2F-AF51-3CBE2C93314C}" type="datetimeFigureOut">
              <a:rPr lang="da-DK" smtClean="0"/>
              <a:t>15-09-2017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7F098-9455-4D1F-A438-7DC3D69C7D7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8292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07AF-5A73-4A2F-AF51-3CBE2C93314C}" type="datetimeFigureOut">
              <a:rPr lang="da-DK" smtClean="0"/>
              <a:t>15-09-2017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7F098-9455-4D1F-A438-7DC3D69C7D7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7316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07AF-5A73-4A2F-AF51-3CBE2C93314C}" type="datetimeFigureOut">
              <a:rPr lang="da-DK" smtClean="0"/>
              <a:t>15-09-2017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7F098-9455-4D1F-A438-7DC3D69C7D7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67259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07AF-5A73-4A2F-AF51-3CBE2C93314C}" type="datetimeFigureOut">
              <a:rPr lang="da-DK" smtClean="0"/>
              <a:t>15-09-2017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7F098-9455-4D1F-A438-7DC3D69C7D7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88645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C07AF-5A73-4A2F-AF51-3CBE2C93314C}" type="datetimeFigureOut">
              <a:rPr lang="da-DK" smtClean="0"/>
              <a:t>15-09-2017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7F098-9455-4D1F-A438-7DC3D69C7D7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4598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C07AF-5A73-4A2F-AF51-3CBE2C93314C}" type="datetimeFigureOut">
              <a:rPr lang="da-DK" smtClean="0"/>
              <a:t>15-09-2017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7F098-9455-4D1F-A438-7DC3D69C7D7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0573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412100"/>
            <a:ext cx="2879725" cy="66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8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00A6EB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 6"/>
          <p:cNvGrpSpPr/>
          <p:nvPr/>
        </p:nvGrpSpPr>
        <p:grpSpPr>
          <a:xfrm>
            <a:off x="0" y="0"/>
            <a:ext cx="9144000" cy="1260000"/>
            <a:chOff x="0" y="0"/>
            <a:chExt cx="9144000" cy="1260000"/>
          </a:xfrm>
        </p:grpSpPr>
        <p:sp>
          <p:nvSpPr>
            <p:cNvPr id="8" name="Rektangel 7"/>
            <p:cNvSpPr/>
            <p:nvPr userDrawn="1"/>
          </p:nvSpPr>
          <p:spPr>
            <a:xfrm>
              <a:off x="0" y="0"/>
              <a:ext cx="9144000" cy="1260000"/>
            </a:xfrm>
            <a:prstGeom prst="rect">
              <a:avLst/>
            </a:prstGeom>
            <a:solidFill>
              <a:srgbClr val="00A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solidFill>
                  <a:prstClr val="white"/>
                </a:solidFill>
              </a:endParaRPr>
            </a:p>
          </p:txBody>
        </p:sp>
        <p:sp>
          <p:nvSpPr>
            <p:cNvPr id="9" name="textruta 8"/>
            <p:cNvSpPr txBox="1"/>
            <p:nvPr userDrawn="1"/>
          </p:nvSpPr>
          <p:spPr>
            <a:xfrm>
              <a:off x="5652120" y="332656"/>
              <a:ext cx="295232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v-SE" sz="2000" dirty="0" smtClean="0">
                  <a:solidFill>
                    <a:srgbClr val="FFFFFF"/>
                  </a:solidFill>
                </a:rPr>
                <a:t>www.interreg-npa.eu</a:t>
              </a:r>
              <a:endParaRPr lang="sv-SE" sz="2000" dirty="0">
                <a:solidFill>
                  <a:srgbClr val="FFFFFF"/>
                </a:solidFill>
              </a:endParaRPr>
            </a:p>
          </p:txBody>
        </p:sp>
        <p:pic>
          <p:nvPicPr>
            <p:cNvPr id="10" name="Bildobjekt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557" y="394881"/>
              <a:ext cx="2880315" cy="668099"/>
            </a:xfrm>
            <a:prstGeom prst="rect">
              <a:avLst/>
            </a:prstGeom>
          </p:spPr>
        </p:pic>
      </p:grp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5962359"/>
            <a:ext cx="2047967" cy="540000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51751"/>
            <a:ext cx="9144001" cy="5606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43" y="6114759"/>
            <a:ext cx="2047967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7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reg-npa.eu/contact/regional-contact-points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2"/>
          <p:cNvSpPr txBox="1"/>
          <p:nvPr/>
        </p:nvSpPr>
        <p:spPr>
          <a:xfrm>
            <a:off x="1331144" y="2498120"/>
            <a:ext cx="7345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smtClean="0">
                <a:solidFill>
                  <a:srgbClr val="00A6EB"/>
                </a:solidFill>
              </a:rPr>
              <a:t>5th Call</a:t>
            </a:r>
          </a:p>
          <a:p>
            <a:r>
              <a:rPr lang="sv-SE" sz="4000" b="1" dirty="0" smtClean="0">
                <a:solidFill>
                  <a:srgbClr val="00A6EB"/>
                </a:solidFill>
              </a:rPr>
              <a:t>20th September – 28th February </a:t>
            </a:r>
            <a:endParaRPr lang="sv-SE" sz="4000" b="1" dirty="0">
              <a:solidFill>
                <a:srgbClr val="00A6EB"/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04193" y="3933056"/>
            <a:ext cx="6480175" cy="745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2800" b="1" dirty="0" smtClean="0">
                <a:solidFill>
                  <a:srgbClr val="00A6EB"/>
                </a:solidFill>
              </a:rPr>
              <a:t>Ole Damsgaard </a:t>
            </a:r>
          </a:p>
          <a:p>
            <a:pPr algn="l"/>
            <a:r>
              <a:rPr lang="da-DK" sz="2800" b="1" dirty="0" smtClean="0">
                <a:solidFill>
                  <a:srgbClr val="00A6EB"/>
                </a:solidFill>
              </a:rPr>
              <a:t>Head of Joint Secretariat</a:t>
            </a:r>
          </a:p>
          <a:p>
            <a:pPr algn="l"/>
            <a:r>
              <a:rPr lang="da-DK" sz="2800" b="1" dirty="0" smtClean="0">
                <a:solidFill>
                  <a:srgbClr val="00A6EB"/>
                </a:solidFill>
              </a:rPr>
              <a:t>Galway, September 21st, 2017</a:t>
            </a:r>
            <a:endParaRPr lang="en-GB" sz="2800" b="1" dirty="0">
              <a:solidFill>
                <a:srgbClr val="00A6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92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Frames and conditions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6 – 12 month projects</a:t>
            </a:r>
          </a:p>
          <a:p>
            <a:r>
              <a:rPr lang="en-GB" dirty="0" smtClean="0"/>
              <a:t>Clustering 45.000 EUR, Micro 65.000 EUR</a:t>
            </a:r>
          </a:p>
          <a:p>
            <a:r>
              <a:rPr lang="en-GB" dirty="0" smtClean="0"/>
              <a:t>Targeted calls for Clustering and open call for Micro projects</a:t>
            </a:r>
          </a:p>
          <a:p>
            <a:r>
              <a:rPr lang="en-GB" dirty="0" smtClean="0"/>
              <a:t>See specified Terms of Reference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2363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ruta 12"/>
          <p:cNvSpPr txBox="1"/>
          <p:nvPr/>
        </p:nvSpPr>
        <p:spPr>
          <a:xfrm>
            <a:off x="1404193" y="1844824"/>
            <a:ext cx="73453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smtClean="0">
                <a:solidFill>
                  <a:srgbClr val="00A6EB"/>
                </a:solidFill>
              </a:rPr>
              <a:t>5th Call</a:t>
            </a:r>
          </a:p>
          <a:p>
            <a:r>
              <a:rPr lang="sv-SE" sz="4000" b="1" dirty="0" smtClean="0">
                <a:solidFill>
                  <a:srgbClr val="00A6EB"/>
                </a:solidFill>
              </a:rPr>
              <a:t>Northern Ireland </a:t>
            </a:r>
          </a:p>
          <a:p>
            <a:r>
              <a:rPr lang="sv-SE" sz="4000" b="1" dirty="0" smtClean="0">
                <a:solidFill>
                  <a:srgbClr val="00A6EB"/>
                </a:solidFill>
              </a:rPr>
              <a:t>Perspective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404193" y="3933056"/>
            <a:ext cx="6480175" cy="7455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2800" b="1" dirty="0" smtClean="0">
                <a:solidFill>
                  <a:srgbClr val="00A6EB"/>
                </a:solidFill>
              </a:rPr>
              <a:t>Declan McGarrigle</a:t>
            </a:r>
          </a:p>
          <a:p>
            <a:pPr algn="l"/>
            <a:r>
              <a:rPr lang="da-DK" sz="2800" b="1" dirty="0" smtClean="0">
                <a:solidFill>
                  <a:srgbClr val="00A6EB"/>
                </a:solidFill>
              </a:rPr>
              <a:t>Regional Contact Point - NI</a:t>
            </a:r>
          </a:p>
          <a:p>
            <a:pPr algn="l"/>
            <a:r>
              <a:rPr lang="da-DK" sz="2800" b="1" dirty="0" smtClean="0">
                <a:solidFill>
                  <a:srgbClr val="00A6EB"/>
                </a:solidFill>
              </a:rPr>
              <a:t>Galway, September 21st, 2017</a:t>
            </a:r>
            <a:endParaRPr lang="en-GB" sz="2800" b="1" dirty="0">
              <a:solidFill>
                <a:srgbClr val="00A6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98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Regional Challenges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en-GB" dirty="0" smtClean="0"/>
              <a:t>Smaller &amp; </a:t>
            </a:r>
            <a:r>
              <a:rPr lang="en-GB" dirty="0"/>
              <a:t>l</a:t>
            </a:r>
            <a:r>
              <a:rPr lang="en-GB" dirty="0" smtClean="0"/>
              <a:t>ess competitive economy </a:t>
            </a:r>
          </a:p>
          <a:p>
            <a:pPr lvl="1"/>
            <a:r>
              <a:rPr lang="en-GB" dirty="0" smtClean="0"/>
              <a:t>Low population density</a:t>
            </a:r>
          </a:p>
          <a:p>
            <a:pPr lvl="1"/>
            <a:r>
              <a:rPr lang="en-GB" dirty="0" smtClean="0"/>
              <a:t>Dispersed business base</a:t>
            </a:r>
          </a:p>
          <a:p>
            <a:pPr lvl="1"/>
            <a:r>
              <a:rPr lang="en-GB" dirty="0" smtClean="0"/>
              <a:t>Public service delivery</a:t>
            </a:r>
          </a:p>
          <a:p>
            <a:pPr lvl="1"/>
            <a:r>
              <a:rPr lang="en-GB" dirty="0" smtClean="0"/>
              <a:t>Environmental Challenges</a:t>
            </a:r>
          </a:p>
          <a:p>
            <a:pPr lvl="1"/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51727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912" y="1268760"/>
            <a:ext cx="6480175" cy="745512"/>
          </a:xfrm>
        </p:spPr>
        <p:txBody>
          <a:bodyPr/>
          <a:lstStyle/>
          <a:p>
            <a:r>
              <a:rPr lang="en-GB" dirty="0" smtClean="0"/>
              <a:t>Opportunities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187624" y="1484784"/>
            <a:ext cx="7200800" cy="3384376"/>
          </a:xfrm>
        </p:spPr>
        <p:txBody>
          <a:bodyPr/>
          <a:lstStyle/>
          <a:p>
            <a:pPr lvl="1"/>
            <a:endParaRPr lang="en-GB" dirty="0" smtClean="0"/>
          </a:p>
          <a:p>
            <a:pPr lvl="1"/>
            <a:r>
              <a:rPr lang="en-GB" dirty="0" smtClean="0"/>
              <a:t>Largely young population in rural and border region / Skilled workforce</a:t>
            </a:r>
          </a:p>
          <a:p>
            <a:pPr lvl="1"/>
            <a:r>
              <a:rPr lang="en-GB" dirty="0"/>
              <a:t>SMEs base makes a </a:t>
            </a:r>
            <a:r>
              <a:rPr lang="en-GB" dirty="0" smtClean="0"/>
              <a:t>larger contribution </a:t>
            </a:r>
            <a:r>
              <a:rPr lang="en-GB" dirty="0"/>
              <a:t>than </a:t>
            </a:r>
            <a:r>
              <a:rPr lang="en-GB" dirty="0" smtClean="0"/>
              <a:t>elsewhere in </a:t>
            </a:r>
            <a:r>
              <a:rPr lang="en-GB" dirty="0"/>
              <a:t>UK</a:t>
            </a:r>
            <a:endParaRPr lang="en-GB" dirty="0" smtClean="0"/>
          </a:p>
          <a:p>
            <a:pPr lvl="1"/>
            <a:r>
              <a:rPr lang="en-GB" dirty="0"/>
              <a:t>J</a:t>
            </a:r>
            <a:r>
              <a:rPr lang="en-GB" dirty="0" smtClean="0"/>
              <a:t>ob </a:t>
            </a:r>
            <a:r>
              <a:rPr lang="en-GB" dirty="0"/>
              <a:t>creation potential of maritime </a:t>
            </a:r>
            <a:r>
              <a:rPr lang="en-GB" dirty="0" smtClean="0"/>
              <a:t>environment; ‘’Blue Economy’’</a:t>
            </a:r>
          </a:p>
          <a:p>
            <a:pPr lvl="1"/>
            <a:r>
              <a:rPr lang="en-GB" dirty="0" smtClean="0"/>
              <a:t>High Quality Research / University Sector</a:t>
            </a:r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452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253816"/>
            <a:ext cx="6480175" cy="745512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5</a:t>
            </a:r>
            <a:r>
              <a:rPr lang="en-GB" baseline="30000" dirty="0" smtClean="0"/>
              <a:t>th</a:t>
            </a:r>
            <a:r>
              <a:rPr lang="en-GB" dirty="0" smtClean="0"/>
              <a:t> Call - Blue Growth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1" y="2014272"/>
            <a:ext cx="7344545" cy="3430952"/>
          </a:xfrm>
        </p:spPr>
        <p:txBody>
          <a:bodyPr/>
          <a:lstStyle/>
          <a:p>
            <a:pPr marL="457200" lvl="1" indent="0">
              <a:buNone/>
            </a:pPr>
            <a:endParaRPr lang="en-GB" dirty="0"/>
          </a:p>
          <a:p>
            <a:pPr marL="457200" lvl="1" indent="0">
              <a:buNone/>
            </a:pPr>
            <a:r>
              <a:rPr lang="en-GB" b="1" u="sng" dirty="0" smtClean="0"/>
              <a:t>NI Economic Strategy </a:t>
            </a:r>
            <a:endParaRPr lang="en-GB" b="1" u="sng" dirty="0"/>
          </a:p>
          <a:p>
            <a:pPr lvl="1"/>
            <a:r>
              <a:rPr lang="en-GB" dirty="0" smtClean="0"/>
              <a:t>Harnessing the natural / coastal environment</a:t>
            </a:r>
          </a:p>
          <a:p>
            <a:pPr lvl="1"/>
            <a:r>
              <a:rPr lang="en-GB" dirty="0" smtClean="0"/>
              <a:t>Renewable energy </a:t>
            </a:r>
            <a:r>
              <a:rPr lang="en-GB" dirty="0"/>
              <a:t>f</a:t>
            </a:r>
            <a:r>
              <a:rPr lang="en-GB" dirty="0" smtClean="0"/>
              <a:t>ocus</a:t>
            </a:r>
          </a:p>
          <a:p>
            <a:pPr lvl="1"/>
            <a:r>
              <a:rPr lang="en-GB" dirty="0" smtClean="0"/>
              <a:t>Marine tourism / place </a:t>
            </a:r>
            <a:r>
              <a:rPr lang="en-GB" dirty="0"/>
              <a:t>b</a:t>
            </a:r>
            <a:r>
              <a:rPr lang="en-GB" dirty="0" smtClean="0"/>
              <a:t>ased </a:t>
            </a:r>
            <a:r>
              <a:rPr lang="en-GB" dirty="0"/>
              <a:t>o</a:t>
            </a:r>
            <a:r>
              <a:rPr lang="en-GB" dirty="0" smtClean="0"/>
              <a:t>pportunities</a:t>
            </a:r>
          </a:p>
          <a:p>
            <a:pPr lvl="1"/>
            <a:r>
              <a:rPr lang="en-GB" dirty="0" smtClean="0"/>
              <a:t>Need for sustainable </a:t>
            </a:r>
            <a:r>
              <a:rPr lang="en-GB" dirty="0"/>
              <a:t>d</a:t>
            </a:r>
            <a:r>
              <a:rPr lang="en-GB" dirty="0" smtClean="0"/>
              <a:t>evelopment</a:t>
            </a:r>
          </a:p>
          <a:p>
            <a:pPr marL="457200" lvl="1" indent="0">
              <a:buNone/>
            </a:pPr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4750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Development: Fit with Region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Relevance?</a:t>
            </a:r>
          </a:p>
          <a:p>
            <a:r>
              <a:rPr lang="en-GB" dirty="0" smtClean="0"/>
              <a:t>Added Value?</a:t>
            </a:r>
          </a:p>
          <a:p>
            <a:r>
              <a:rPr lang="en-GB" dirty="0" smtClean="0"/>
              <a:t>Is it innovative for the region?</a:t>
            </a:r>
          </a:p>
          <a:p>
            <a:r>
              <a:rPr lang="en-GB" dirty="0" smtClean="0"/>
              <a:t>Regional Policy / Strategies?</a:t>
            </a:r>
          </a:p>
          <a:p>
            <a:r>
              <a:rPr lang="en-GB" dirty="0" smtClean="0"/>
              <a:t>How well does it align?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348880"/>
            <a:ext cx="1628775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16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340768"/>
            <a:ext cx="6480175" cy="745512"/>
          </a:xfrm>
        </p:spPr>
        <p:txBody>
          <a:bodyPr/>
          <a:lstStyle/>
          <a:p>
            <a:r>
              <a:rPr lang="en-GB" dirty="0" smtClean="0"/>
              <a:t>Project Development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2" y="2364704"/>
            <a:ext cx="6480175" cy="3097213"/>
          </a:xfrm>
        </p:spPr>
        <p:txBody>
          <a:bodyPr/>
          <a:lstStyle/>
          <a:p>
            <a:r>
              <a:rPr lang="en-GB" dirty="0" smtClean="0"/>
              <a:t>Review Projects already approved under the programme</a:t>
            </a:r>
          </a:p>
          <a:p>
            <a:r>
              <a:rPr lang="en-GB" dirty="0" smtClean="0"/>
              <a:t>Engage with key stakeholders regionally and transnationally</a:t>
            </a:r>
          </a:p>
          <a:p>
            <a:r>
              <a:rPr lang="en-GB" dirty="0" smtClean="0"/>
              <a:t>Review your project idea carefully against the selection criteria</a:t>
            </a:r>
          </a:p>
          <a:p>
            <a:r>
              <a:rPr lang="en-GB" dirty="0" smtClean="0"/>
              <a:t>Talk to your Regional Contact Point (RCP)</a:t>
            </a:r>
          </a:p>
          <a:p>
            <a:endParaRPr lang="en-GB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15742"/>
            <a:ext cx="185737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33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1340768"/>
            <a:ext cx="6480175" cy="745512"/>
          </a:xfrm>
        </p:spPr>
        <p:txBody>
          <a:bodyPr/>
          <a:lstStyle/>
          <a:p>
            <a:r>
              <a:rPr lang="en-GB" dirty="0" smtClean="0"/>
              <a:t>Regional Contact Point Network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912" y="2364704"/>
            <a:ext cx="6480175" cy="3097213"/>
          </a:xfrm>
        </p:spPr>
        <p:txBody>
          <a:bodyPr/>
          <a:lstStyle/>
          <a:p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Visit the Programme Website: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hlinkClick r:id="rId3"/>
              </a:rPr>
              <a:t>http</a:t>
            </a:r>
            <a:r>
              <a:rPr lang="en-GB" dirty="0">
                <a:hlinkClick r:id="rId3"/>
              </a:rPr>
              <a:t>://www.interreg-npa.eu/contact/regional-contact-points</a:t>
            </a:r>
            <a:r>
              <a:rPr lang="en-GB" dirty="0" smtClean="0">
                <a:hlinkClick r:id="rId3"/>
              </a:rPr>
              <a:t>/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30215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1214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22313" y="4406900"/>
            <a:ext cx="3417639" cy="1362075"/>
          </a:xfrm>
        </p:spPr>
        <p:txBody>
          <a:bodyPr>
            <a:normAutofit fontScale="90000"/>
          </a:bodyPr>
          <a:lstStyle/>
          <a:p>
            <a:pPr lvl="0">
              <a:spcBef>
                <a:spcPct val="20000"/>
              </a:spcBef>
            </a:pP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</a:rPr>
              <a:t>Ole Damsgaard				</a:t>
            </a: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da-DK" sz="1600" b="0" cap="none" dirty="0">
                <a:solidFill>
                  <a:srgbClr val="00A6EB"/>
                </a:solidFill>
                <a:ea typeface="+mn-ea"/>
                <a:cs typeface="+mn-cs"/>
              </a:rPr>
              <a:t>ole.damsgaard@interreg-npa.eu</a:t>
            </a:r>
            <a:br>
              <a:rPr lang="da-DK" sz="1600" b="0" cap="none" dirty="0">
                <a:solidFill>
                  <a:srgbClr val="00A6EB"/>
                </a:solidFill>
                <a:ea typeface="+mn-ea"/>
                <a:cs typeface="+mn-cs"/>
              </a:rPr>
            </a:br>
            <a:r>
              <a:rPr lang="da-DK" sz="1600" b="0" cap="none" dirty="0">
                <a:solidFill>
                  <a:srgbClr val="0093D3"/>
                </a:solidFill>
                <a:ea typeface="+mn-ea"/>
                <a:cs typeface="+mn-cs"/>
              </a:rPr>
              <a:t>www.interreg-npa.eu</a:t>
            </a:r>
            <a:br>
              <a:rPr lang="da-DK" sz="1600" b="0" cap="none" dirty="0">
                <a:solidFill>
                  <a:srgbClr val="0093D3"/>
                </a:solidFill>
                <a:ea typeface="+mn-ea"/>
                <a:cs typeface="+mn-cs"/>
              </a:rPr>
            </a:br>
            <a:endParaRPr lang="da-DK" sz="2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55576" y="2060848"/>
            <a:ext cx="7772400" cy="1500187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99FF"/>
                </a:solidFill>
              </a:rPr>
              <a:t>Thanks for your attention</a:t>
            </a:r>
            <a:endParaRPr lang="da-DK" sz="4000" b="1" dirty="0">
              <a:solidFill>
                <a:srgbClr val="0099FF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5726361" y="4416028"/>
            <a:ext cx="2950095" cy="13620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</a:pPr>
            <a:r>
              <a:rPr lang="en-GB" sz="2200" dirty="0" smtClean="0">
                <a:solidFill>
                  <a:schemeClr val="bg1">
                    <a:lumMod val="50000"/>
                  </a:schemeClr>
                </a:solidFill>
              </a:rPr>
              <a:t>DECLAN MCGARRIGLE				</a:t>
            </a:r>
            <a:r>
              <a:rPr lang="en-GB" sz="2200" dirty="0" smtClean="0"/>
              <a:t/>
            </a:r>
            <a:br>
              <a:rPr lang="en-GB" sz="2200" dirty="0" smtClean="0"/>
            </a:br>
            <a:r>
              <a:rPr lang="da-DK" sz="1600" b="0" cap="none" dirty="0" smtClean="0">
                <a:solidFill>
                  <a:srgbClr val="00A6EB"/>
                </a:solidFill>
                <a:ea typeface="+mn-ea"/>
                <a:cs typeface="+mn-cs"/>
              </a:rPr>
              <a:t>declan.mcgarigle@seupb.eu</a:t>
            </a:r>
            <a:br>
              <a:rPr lang="da-DK" sz="1600" b="0" cap="none" dirty="0" smtClean="0">
                <a:solidFill>
                  <a:srgbClr val="00A6EB"/>
                </a:solidFill>
                <a:ea typeface="+mn-ea"/>
                <a:cs typeface="+mn-cs"/>
              </a:rPr>
            </a:br>
            <a:r>
              <a:rPr lang="da-DK" sz="1600" b="0" cap="none" dirty="0" smtClean="0">
                <a:solidFill>
                  <a:srgbClr val="0093D3"/>
                </a:solidFill>
                <a:ea typeface="+mn-ea"/>
                <a:cs typeface="+mn-cs"/>
              </a:rPr>
              <a:t>www.seupb.eu</a:t>
            </a:r>
            <a:br>
              <a:rPr lang="da-DK" sz="1600" b="0" cap="none" dirty="0" smtClean="0">
                <a:solidFill>
                  <a:srgbClr val="0093D3"/>
                </a:solidFill>
                <a:ea typeface="+mn-ea"/>
                <a:cs typeface="+mn-cs"/>
              </a:rPr>
            </a:br>
            <a:endParaRPr lang="da-DK" sz="2200" dirty="0"/>
          </a:p>
        </p:txBody>
      </p:sp>
    </p:spTree>
    <p:extLst>
      <p:ext uri="{BB962C8B-B14F-4D97-AF65-F5344CB8AC3E}">
        <p14:creationId xmlns:p14="http://schemas.microsoft.com/office/powerpoint/2010/main" val="306052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805265"/>
            <a:ext cx="612140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7700732" cy="41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357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Frames for the 5th Call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331640" y="2708920"/>
            <a:ext cx="6480175" cy="3097213"/>
          </a:xfrm>
        </p:spPr>
        <p:txBody>
          <a:bodyPr/>
          <a:lstStyle/>
          <a:p>
            <a:pPr eaLnBrk="0" fontAlgn="base" hangingPunct="0">
              <a:spcAft>
                <a:spcPct val="0"/>
              </a:spcAft>
              <a:buClr>
                <a:srgbClr val="0093D3"/>
              </a:buClr>
            </a:pPr>
            <a:r>
              <a:rPr lang="en-US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31% of funding left</a:t>
            </a:r>
          </a:p>
          <a:p>
            <a:pPr eaLnBrk="0" fontAlgn="base" hangingPunct="0">
              <a:spcAft>
                <a:spcPct val="0"/>
              </a:spcAft>
              <a:buClr>
                <a:srgbClr val="0093D3"/>
              </a:buClr>
            </a:pPr>
            <a:r>
              <a:rPr lang="en-US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However, uneven distributed between priority axis and funding sources </a:t>
            </a:r>
          </a:p>
          <a:p>
            <a:pPr eaLnBrk="0" fontAlgn="base" hangingPunct="0">
              <a:spcAft>
                <a:spcPct val="0"/>
              </a:spcAft>
              <a:buClr>
                <a:srgbClr val="0093D3"/>
              </a:buClr>
            </a:pPr>
            <a:r>
              <a:rPr lang="en-US" kern="0" dirty="0" smtClean="0">
                <a:solidFill>
                  <a:srgbClr val="000000"/>
                </a:solidFill>
                <a:latin typeface="Calibri" panose="020F0502020204030204" pitchFamily="34" charset="0"/>
                <a:ea typeface="ＭＳ Ｐゴシック"/>
              </a:rPr>
              <a:t>Targeted call where certain themes have  high priority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073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6480175" cy="745512"/>
          </a:xfrm>
        </p:spPr>
        <p:txBody>
          <a:bodyPr/>
          <a:lstStyle/>
          <a:p>
            <a:r>
              <a:rPr lang="da-DK" dirty="0" smtClean="0"/>
              <a:t>Priority Axis 1, innovation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03648" y="1988840"/>
            <a:ext cx="7416824" cy="3097213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1 project in 1.1 &amp; 3 projects in 1.2 </a:t>
            </a:r>
          </a:p>
          <a:p>
            <a:r>
              <a:rPr lang="en-GB" dirty="0" smtClean="0"/>
              <a:t>Clustering of SMEs in relation to R&amp;D</a:t>
            </a:r>
          </a:p>
          <a:p>
            <a:r>
              <a:rPr lang="en-GB" dirty="0" smtClean="0"/>
              <a:t>Business networks across borders, diversify and broaden regional economic base</a:t>
            </a:r>
          </a:p>
          <a:p>
            <a:r>
              <a:rPr lang="en-GB" dirty="0" smtClean="0"/>
              <a:t>Solutions addressing viability in public service provision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965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6480175" cy="745512"/>
          </a:xfrm>
        </p:spPr>
        <p:txBody>
          <a:bodyPr/>
          <a:lstStyle/>
          <a:p>
            <a:r>
              <a:rPr lang="en-GB" sz="3600" dirty="0" smtClean="0"/>
              <a:t>Priority Axis 2, entrepreneurship</a:t>
            </a:r>
            <a:endParaRPr lang="da-DK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259632" y="2276872"/>
            <a:ext cx="6480175" cy="3097213"/>
          </a:xfrm>
        </p:spPr>
        <p:txBody>
          <a:bodyPr/>
          <a:lstStyle/>
          <a:p>
            <a:r>
              <a:rPr lang="en-GB" dirty="0" smtClean="0"/>
              <a:t>2 projects in 2.1 &amp; 6 projects in 2.2</a:t>
            </a:r>
          </a:p>
          <a:p>
            <a:r>
              <a:rPr lang="en-GB" dirty="0" smtClean="0"/>
              <a:t>Realising place-based opportunities for SMEs and start ups</a:t>
            </a:r>
          </a:p>
          <a:p>
            <a:r>
              <a:rPr lang="en-GB" dirty="0" smtClean="0"/>
              <a:t>Marketing models and solutions for SMEs, - beyond local and regional borders </a:t>
            </a:r>
          </a:p>
          <a:p>
            <a:r>
              <a:rPr lang="en-GB" dirty="0" smtClean="0"/>
              <a:t>Clusters and networks to meet larger scale or more complex demands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1690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75656" y="1268760"/>
            <a:ext cx="6480175" cy="745512"/>
          </a:xfrm>
        </p:spPr>
        <p:txBody>
          <a:bodyPr/>
          <a:lstStyle/>
          <a:p>
            <a:r>
              <a:rPr lang="en-GB" sz="3600" dirty="0" smtClean="0"/>
              <a:t>Priority Axis 3, energy efficiency </a:t>
            </a:r>
            <a:endParaRPr lang="da-DK" sz="36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259632" y="2204864"/>
            <a:ext cx="6480175" cy="3097213"/>
          </a:xfrm>
        </p:spPr>
        <p:txBody>
          <a:bodyPr/>
          <a:lstStyle/>
          <a:p>
            <a:r>
              <a:rPr lang="en-GB" dirty="0" smtClean="0"/>
              <a:t>6 projects </a:t>
            </a:r>
          </a:p>
          <a:p>
            <a:r>
              <a:rPr lang="en-GB" dirty="0" smtClean="0"/>
              <a:t>Use of renewable energy sources suitable for cold climate and dispersed settlements </a:t>
            </a:r>
          </a:p>
          <a:p>
            <a:r>
              <a:rPr lang="en-GB" dirty="0" smtClean="0"/>
              <a:t>Use of ICT technologies, energy efficiency, smart energy management </a:t>
            </a:r>
          </a:p>
        </p:txBody>
      </p:sp>
    </p:spTree>
    <p:extLst>
      <p:ext uri="{BB962C8B-B14F-4D97-AF65-F5344CB8AC3E}">
        <p14:creationId xmlns:p14="http://schemas.microsoft.com/office/powerpoint/2010/main" val="35423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196752"/>
            <a:ext cx="6480175" cy="745512"/>
          </a:xfrm>
        </p:spPr>
        <p:txBody>
          <a:bodyPr/>
          <a:lstStyle/>
          <a:p>
            <a:r>
              <a:rPr lang="da-DK" sz="3600" dirty="0" smtClean="0"/>
              <a:t>Priority Axis 4, suistanable environmental management</a:t>
            </a:r>
            <a:endParaRPr lang="en-GB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03648" y="2276872"/>
            <a:ext cx="7416824" cy="3097213"/>
          </a:xfrm>
        </p:spPr>
        <p:txBody>
          <a:bodyPr/>
          <a:lstStyle/>
          <a:p>
            <a:pPr eaLnBrk="0" fontAlgn="base" hangingPunct="0">
              <a:spcAft>
                <a:spcPct val="0"/>
              </a:spcAft>
              <a:buClr>
                <a:srgbClr val="0093D3"/>
              </a:buClr>
            </a:pPr>
            <a:r>
              <a:rPr lang="en-US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1 project</a:t>
            </a:r>
            <a:endParaRPr lang="en-US" kern="0" dirty="0">
              <a:solidFill>
                <a:srgbClr val="000000"/>
              </a:solidFill>
              <a:latin typeface="+mj-lt"/>
              <a:ea typeface="ＭＳ Ｐゴシック"/>
            </a:endParaRPr>
          </a:p>
          <a:p>
            <a:pPr eaLnBrk="0" fontAlgn="base" hangingPunct="0">
              <a:spcAft>
                <a:spcPct val="0"/>
              </a:spcAft>
              <a:buClr>
                <a:srgbClr val="0093D3"/>
              </a:buClr>
            </a:pPr>
            <a:r>
              <a:rPr lang="en-US" kern="0" dirty="0" smtClean="0">
                <a:solidFill>
                  <a:srgbClr val="000000"/>
                </a:solidFill>
                <a:latin typeface="+mj-lt"/>
                <a:ea typeface="ＭＳ Ｐゴシック"/>
              </a:rPr>
              <a:t>Pooling competences transnationally among public authorities</a:t>
            </a:r>
          </a:p>
          <a:p>
            <a:pPr eaLnBrk="0" fontAlgn="base" hangingPunct="0">
              <a:spcAft>
                <a:spcPct val="0"/>
              </a:spcAft>
              <a:buClr>
                <a:srgbClr val="0093D3"/>
              </a:buClr>
            </a:pPr>
            <a:r>
              <a:rPr lang="en-GB" dirty="0" smtClean="0"/>
              <a:t>Sharing concepts for sustainable environmental management </a:t>
            </a:r>
            <a:endParaRPr lang="en-US" kern="0" dirty="0">
              <a:solidFill>
                <a:srgbClr val="000000"/>
              </a:solidFill>
              <a:latin typeface="+mj-lt"/>
              <a:ea typeface="ＭＳ Ｐゴシック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955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For all applicants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 smtClean="0"/>
              <a:t>Involvement of users</a:t>
            </a:r>
          </a:p>
          <a:p>
            <a:r>
              <a:rPr lang="en-GB" dirty="0" smtClean="0"/>
              <a:t>Involvement of underrepresented groups</a:t>
            </a:r>
          </a:p>
          <a:p>
            <a:r>
              <a:rPr lang="en-GB" dirty="0" smtClean="0"/>
              <a:t>How to Apply seminars 21</a:t>
            </a:r>
            <a:r>
              <a:rPr lang="en-GB" baseline="30000" dirty="0" smtClean="0"/>
              <a:t>st</a:t>
            </a:r>
            <a:r>
              <a:rPr lang="en-GB" dirty="0" smtClean="0"/>
              <a:t> November and 18</a:t>
            </a:r>
            <a:r>
              <a:rPr lang="en-GB" baseline="30000" dirty="0" smtClean="0"/>
              <a:t>th</a:t>
            </a:r>
            <a:r>
              <a:rPr lang="en-GB" dirty="0" smtClean="0"/>
              <a:t> January in Copenhagen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339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new project types</a:t>
            </a:r>
            <a:endParaRPr lang="da-DK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b="1" dirty="0" smtClean="0"/>
              <a:t>Clustering projects</a:t>
            </a:r>
            <a:r>
              <a:rPr lang="en-GB" dirty="0" smtClean="0"/>
              <a:t>, cross programme option within Arctic and </a:t>
            </a:r>
            <a:r>
              <a:rPr lang="en-GB" smtClean="0"/>
              <a:t>Atlantic areas</a:t>
            </a:r>
            <a:endParaRPr lang="en-GB" b="1" dirty="0" smtClean="0"/>
          </a:p>
          <a:p>
            <a:endParaRPr lang="en-GB" b="1" dirty="0"/>
          </a:p>
          <a:p>
            <a:r>
              <a:rPr lang="en-GB" b="1" dirty="0" smtClean="0"/>
              <a:t>Micro projects</a:t>
            </a:r>
            <a:r>
              <a:rPr lang="en-GB" dirty="0" smtClean="0"/>
              <a:t>, addressing </a:t>
            </a:r>
            <a:r>
              <a:rPr lang="en-GB" b="1" dirty="0" smtClean="0"/>
              <a:t> </a:t>
            </a:r>
            <a:r>
              <a:rPr lang="en-GB" dirty="0" smtClean="0"/>
              <a:t>under represented groups in specific within the Arctic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34221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PA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1691</TotalTime>
  <Words>465</Words>
  <Application>Microsoft Office PowerPoint</Application>
  <PresentationFormat>On-screen Show (4:3)</PresentationFormat>
  <Paragraphs>112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Office Theme</vt:lpstr>
      <vt:lpstr>1_Office-tema</vt:lpstr>
      <vt:lpstr>NPA PPT template</vt:lpstr>
      <vt:lpstr>PowerPoint Presentation</vt:lpstr>
      <vt:lpstr>PowerPoint Presentation</vt:lpstr>
      <vt:lpstr>Frames for the 5th Call </vt:lpstr>
      <vt:lpstr>Priority Axis 1, innovation </vt:lpstr>
      <vt:lpstr>Priority Axis 2, entrepreneurship</vt:lpstr>
      <vt:lpstr>Priority Axis 3, energy efficiency </vt:lpstr>
      <vt:lpstr>Priority Axis 4, suistanable environmental management</vt:lpstr>
      <vt:lpstr>For all applicants</vt:lpstr>
      <vt:lpstr>Two new project types</vt:lpstr>
      <vt:lpstr>Frames and conditions</vt:lpstr>
      <vt:lpstr>PowerPoint Presentation</vt:lpstr>
      <vt:lpstr>Regional Challenges</vt:lpstr>
      <vt:lpstr>Opportunities</vt:lpstr>
      <vt:lpstr> 5th Call - Blue Growth</vt:lpstr>
      <vt:lpstr>Project Development: Fit with Region</vt:lpstr>
      <vt:lpstr>Project Development</vt:lpstr>
      <vt:lpstr>Regional Contact Point Network</vt:lpstr>
      <vt:lpstr>Ole Damsgaard     ole.damsgaard@interreg-npa.eu www.interreg-npa.eu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Ole Damsgaard</dc:creator>
  <cp:lastModifiedBy>Ole Damsgaard</cp:lastModifiedBy>
  <cp:revision>102</cp:revision>
  <cp:lastPrinted>2017-09-15T10:20:19Z</cp:lastPrinted>
  <dcterms:created xsi:type="dcterms:W3CDTF">2014-09-09T10:17:03Z</dcterms:created>
  <dcterms:modified xsi:type="dcterms:W3CDTF">2017-09-15T11:10:11Z</dcterms:modified>
</cp:coreProperties>
</file>