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7"/>
  </p:notesMasterIdLst>
  <p:handoutMasterIdLst>
    <p:handoutMasterId r:id="rId18"/>
  </p:handoutMasterIdLst>
  <p:sldIdLst>
    <p:sldId id="311" r:id="rId2"/>
    <p:sldId id="312" r:id="rId3"/>
    <p:sldId id="316" r:id="rId4"/>
    <p:sldId id="317" r:id="rId5"/>
    <p:sldId id="308" r:id="rId6"/>
    <p:sldId id="295" r:id="rId7"/>
    <p:sldId id="315" r:id="rId8"/>
    <p:sldId id="299" r:id="rId9"/>
    <p:sldId id="314" r:id="rId10"/>
    <p:sldId id="307" r:id="rId11"/>
    <p:sldId id="297" r:id="rId12"/>
    <p:sldId id="319" r:id="rId13"/>
    <p:sldId id="318" r:id="rId14"/>
    <p:sldId id="320" r:id="rId15"/>
    <p:sldId id="306" r:id="rId16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9999FF"/>
    <a:srgbClr val="0F2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59" autoAdjust="0"/>
  </p:normalViewPr>
  <p:slideViewPr>
    <p:cSldViewPr>
      <p:cViewPr varScale="1">
        <p:scale>
          <a:sx n="57" d="100"/>
          <a:sy n="57" d="100"/>
        </p:scale>
        <p:origin x="5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A4729-ABD7-4F69-A66D-327854330575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514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378514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09322-69EB-4FA4-AB21-01781A4F1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3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C12A05-2254-4692-A0C5-EE7753E0ABC2}" type="datetimeFigureOut">
              <a:rPr lang="en-GB"/>
              <a:pPr>
                <a:defRPr/>
              </a:pPr>
              <a:t>21/09/2017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2B883-F8D5-4AE8-BE6E-B6BA8AA6A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80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Environmental Service Expenditures</a:t>
            </a:r>
          </a:p>
          <a:p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– Pollution control; Remediation; Conservation; Self-generated energy</a:t>
            </a:r>
          </a:p>
          <a:p>
            <a:endParaRPr lang="en-IE" sz="1200" b="0" i="0" u="none" strike="noStrike" kern="1200" baseline="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• Resource Management; </a:t>
            </a:r>
            <a:r>
              <a:rPr lang="en-IE" sz="1200" b="0" i="0" u="none" strike="noStrike" baseline="0" dirty="0" smtClean="0">
                <a:latin typeface="Calibri" panose="020F0502020204030204" pitchFamily="34" charset="0"/>
              </a:rPr>
              <a:t>Internal Expenditures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D11D-CC61-4BDA-9059-7EDBEE460F6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0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D11D-CC61-4BDA-9059-7EDBEE460F6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8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86DD-4CB1-4754-A5A8-2DAA5D38EAA0}" type="datetime1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6C78-3901-481F-83CD-AEFD79074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01938-0661-48A0-8E29-89FDD9320679}" type="datetime1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9C66-9B7B-4F23-A9FE-521A7B623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B18B-7283-4B54-A697-D8422CA77B61}" type="datetime1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Arial" charset="0"/>
              <a:buNone/>
            </a:pPr>
            <a:r>
              <a:rPr lang="en-GB" b="1" smtClean="0"/>
              <a:t>Inter-Departmental Marine Coordination Group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E32E-377F-440C-A0DD-3A88700BF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E395-6BF8-493D-879B-B68189899560}" type="datetime1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35CA-D5A5-4360-AEDB-E56BB432A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912BE-C645-4296-AF9F-ECB95D755E9B}" type="datetime1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15AF-D3A3-4C61-8676-51D9DF551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B0E9-6894-4709-8D9C-CB08704837DE}" type="datetime1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E942-5CBC-44F5-A415-81345621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4815-E6A9-4F97-9FD6-B7CA4AF77A79}" type="datetime1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DE73-91C3-4EF5-A881-614EEFE5A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4F66-C6D1-4F69-8058-EA834BCDA752}" type="datetime1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459C-A6EA-4C78-87E3-E4A41509C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193A5-8950-4B66-B521-4E4C0BAA7301}" type="datetime1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F841-D969-46CE-928D-5A5D78BCD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B6CE-C029-4E6D-9B22-75735EE9C541}" type="datetime1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A1905-74B7-42B1-B5F7-63FCE0441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1E195F-B3C4-49F0-887C-4875F029498F}" type="datetime1">
              <a:rPr lang="en-US" smtClean="0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315FE2-E81A-4400-AAAE-CFFB80E7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3756248"/>
            <a:ext cx="2447925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13" descr="Kinvarra 22-08-10_5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475" y="3568765"/>
            <a:ext cx="24495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/>
          </p:cNvSpPr>
          <p:nvPr>
            <p:ph type="title"/>
          </p:nvPr>
        </p:nvSpPr>
        <p:spPr>
          <a:xfrm>
            <a:off x="611188" y="1196752"/>
            <a:ext cx="8229600" cy="1926294"/>
          </a:xfrm>
        </p:spPr>
        <p:txBody>
          <a:bodyPr/>
          <a:lstStyle/>
          <a:p>
            <a:r>
              <a:rPr lang="en-IE" sz="4000" b="1" dirty="0"/>
              <a:t>Measuring the Value of the Atlantic Marine Economy: An Irish Perspective</a:t>
            </a:r>
            <a:endParaRPr lang="en-IE" sz="1800" b="1" dirty="0"/>
          </a:p>
        </p:txBody>
      </p:sp>
      <p:pic>
        <p:nvPicPr>
          <p:cNvPr id="6149" name="Picture 8" descr="HNV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099" y="3386976"/>
            <a:ext cx="2376488" cy="1887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0" name="Picture 8" descr="Trawl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8739" y="3123046"/>
            <a:ext cx="244792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288" y="167419"/>
            <a:ext cx="1822862" cy="646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6150657"/>
            <a:ext cx="20351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9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9790" t="13876" r="45058" b="33866"/>
          <a:stretch/>
        </p:blipFill>
        <p:spPr bwMode="auto">
          <a:xfrm>
            <a:off x="0" y="-33287"/>
            <a:ext cx="9143999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6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715200" cy="936104"/>
          </a:xfrm>
        </p:spPr>
        <p:txBody>
          <a:bodyPr/>
          <a:lstStyle/>
          <a:p>
            <a:r>
              <a:rPr lang="en-IE" sz="4000" dirty="0" smtClean="0"/>
              <a:t>International Comparisons</a:t>
            </a:r>
            <a:endParaRPr lang="en-IE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077294"/>
              </p:ext>
            </p:extLst>
          </p:nvPr>
        </p:nvGraphicFramePr>
        <p:xfrm>
          <a:off x="179512" y="1268760"/>
          <a:ext cx="8712968" cy="4320476"/>
        </p:xfrm>
        <a:graphic>
          <a:graphicData uri="http://schemas.openxmlformats.org/drawingml/2006/table">
            <a:tbl>
              <a:tblPr firstRow="1" firstCol="1" bandRow="1"/>
              <a:tblGrid>
                <a:gridCol w="1710056"/>
                <a:gridCol w="1536520"/>
                <a:gridCol w="1708851"/>
                <a:gridCol w="2219817"/>
                <a:gridCol w="1537724"/>
              </a:tblGrid>
              <a:tr h="79355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 Ocean GDP (€ billions)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National GDP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National Employment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</a:tr>
              <a:tr h="3526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262.28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6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Canada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12.42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6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Iceland</a:t>
                      </a:r>
                      <a:r>
                        <a:rPr lang="en-IE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6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 </a:t>
                      </a:r>
                      <a:r>
                        <a:rPr lang="en-IE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Korea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30.34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6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5.8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6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67.62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6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</a:t>
                      </a:r>
                      <a:r>
                        <a:rPr lang="en-IE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Zealand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2.48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6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35.5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6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Ireland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6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28.52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9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5" y="1"/>
            <a:ext cx="61678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97492" y="1354972"/>
            <a:ext cx="30625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sz="2400" dirty="0"/>
              <a:t>Valuing Marine Ecosystem Service Benefits</a:t>
            </a:r>
            <a:endParaRPr lang="en-IE" altLang="en-US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36062" t="20091" r="33692" b="52137"/>
          <a:stretch/>
        </p:blipFill>
        <p:spPr bwMode="auto">
          <a:xfrm>
            <a:off x="438713" y="4249592"/>
            <a:ext cx="2214268" cy="1119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Mer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9" y="2978716"/>
            <a:ext cx="2892419" cy="9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260648"/>
            <a:ext cx="7632848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IE" sz="2400" b="1" dirty="0">
                <a:latin typeface="+mj-lt"/>
              </a:rPr>
              <a:t>Common International Classification of Ecosystem Services (CICES) framework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8" y="1268760"/>
            <a:ext cx="819158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042988" y="0"/>
            <a:ext cx="7993508" cy="981075"/>
          </a:xfrm>
        </p:spPr>
        <p:txBody>
          <a:bodyPr/>
          <a:lstStyle/>
          <a:p>
            <a:pPr eaLnBrk="1" hangingPunct="1"/>
            <a:r>
              <a:rPr lang="en-IE" sz="3200" dirty="0" smtClean="0"/>
              <a:t>Valuing </a:t>
            </a:r>
            <a:r>
              <a:rPr lang="en-IE" sz="3200" dirty="0"/>
              <a:t>Irish Blue </a:t>
            </a:r>
            <a:r>
              <a:rPr lang="en-IE" sz="3200" dirty="0" smtClean="0"/>
              <a:t>Ecosystem </a:t>
            </a:r>
            <a:r>
              <a:rPr lang="en-IE" sz="3200" dirty="0"/>
              <a:t>Services</a:t>
            </a:r>
            <a:endParaRPr lang="en-GB" sz="3200" dirty="0" smtClean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520" y="1340768"/>
          <a:ext cx="8568950" cy="4177136"/>
        </p:xfrm>
        <a:graphic>
          <a:graphicData uri="http://schemas.openxmlformats.org/drawingml/2006/table">
            <a:tbl>
              <a:tblPr firstRow="1" firstCol="1" bandRow="1"/>
              <a:tblGrid>
                <a:gridCol w="2664295"/>
                <a:gridCol w="2736304"/>
                <a:gridCol w="3168351"/>
              </a:tblGrid>
              <a:tr h="480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Ecosystem Service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CICES Classification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Quantity of ES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 shore capture fisheries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Wild Animals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449,848 tonnes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0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Inshore capture fisheries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Wild Animals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17,102 tonnes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Aquaculture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Aquaculture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35,627 tonnes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Plants and algae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from </a:t>
                      </a:r>
                      <a:r>
                        <a:rPr lang="en-IE" sz="16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Aquaculture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29,500 tonnes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6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Water for non-drinking purposes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Surface </a:t>
                      </a:r>
                      <a:r>
                        <a:rPr lang="en-IE" sz="16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water non-drinking </a:t>
                      </a:r>
                      <a:r>
                        <a:rPr lang="en-IE" sz="16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purposes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1,019,692,399m</a:t>
                      </a:r>
                      <a:r>
                        <a:rPr lang="en-IE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Urban wastewater discharges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Mediation of waste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14,465,519 kg organic waste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137">
                <a:tc>
                  <a:txBody>
                    <a:bodyPr/>
                    <a:lstStyle/>
                    <a:p>
                      <a:endParaRPr lang="en-IE" sz="16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6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6,207,986 kg nitrogen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37">
                <a:tc>
                  <a:txBody>
                    <a:bodyPr/>
                    <a:lstStyle/>
                    <a:p>
                      <a:endParaRPr lang="en-IE" sz="16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6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1,276,828 kg phosphorous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Habitat protection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Lifecycle and habitat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773,333 ha of CME inclusive SACs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Storm </a:t>
                      </a:r>
                      <a:r>
                        <a:rPr lang="en-I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protection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Moderation of flows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en-I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350km </a:t>
                      </a: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protected by saltmarsh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Carbon sequestration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Climate regulation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c. 47,000,000 tCO2 </a:t>
                      </a:r>
                      <a:r>
                        <a:rPr lang="en-I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sequestered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1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4624"/>
            <a:ext cx="6840760" cy="864096"/>
          </a:xfrm>
        </p:spPr>
        <p:txBody>
          <a:bodyPr/>
          <a:lstStyle/>
          <a:p>
            <a:r>
              <a:rPr lang="en-IE" sz="4000" dirty="0" smtClean="0"/>
              <a:t>Conclusions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525963"/>
          </a:xfrm>
        </p:spPr>
        <p:txBody>
          <a:bodyPr/>
          <a:lstStyle/>
          <a:p>
            <a:r>
              <a:rPr lang="en-IE" sz="2400" dirty="0" smtClean="0">
                <a:latin typeface="Calibri" panose="020F0502020204030204" pitchFamily="34" charset="0"/>
              </a:rPr>
              <a:t>Ocean Economy: Compared </a:t>
            </a:r>
            <a:r>
              <a:rPr lang="en-IE" sz="2400" dirty="0">
                <a:latin typeface="Calibri" panose="020F0502020204030204" pitchFamily="34" charset="0"/>
              </a:rPr>
              <a:t>to 2014, 2016 saw </a:t>
            </a:r>
            <a:r>
              <a:rPr lang="en-IE" sz="2400" dirty="0" smtClean="0">
                <a:latin typeface="Calibri" panose="020F0502020204030204" pitchFamily="34" charset="0"/>
              </a:rPr>
              <a:t>a:</a:t>
            </a:r>
            <a:endParaRPr lang="en-IE" sz="2400" dirty="0">
              <a:latin typeface="Calibri" panose="020F0502020204030204" pitchFamily="34" charset="0"/>
            </a:endParaRPr>
          </a:p>
          <a:p>
            <a:pPr lvl="1"/>
            <a:r>
              <a:rPr lang="en-IE" sz="2000" dirty="0">
                <a:latin typeface="Calibri" panose="020F0502020204030204" pitchFamily="34" charset="0"/>
              </a:rPr>
              <a:t>23% increase in </a:t>
            </a:r>
            <a:r>
              <a:rPr lang="en-IE" sz="2000" dirty="0" smtClean="0">
                <a:latin typeface="Calibri" panose="020F0502020204030204" pitchFamily="34" charset="0"/>
              </a:rPr>
              <a:t>turnover, 20</a:t>
            </a:r>
            <a:r>
              <a:rPr lang="en-IE" sz="2000" dirty="0">
                <a:latin typeface="Calibri" panose="020F0502020204030204" pitchFamily="34" charset="0"/>
              </a:rPr>
              <a:t>% increase in gross value added (</a:t>
            </a:r>
            <a:r>
              <a:rPr lang="en-IE" sz="2000" dirty="0" smtClean="0">
                <a:latin typeface="Calibri" panose="020F0502020204030204" pitchFamily="34" charset="0"/>
              </a:rPr>
              <a:t>GVA), 10</a:t>
            </a:r>
            <a:r>
              <a:rPr lang="en-IE" sz="2000" dirty="0">
                <a:latin typeface="Calibri" panose="020F0502020204030204" pitchFamily="34" charset="0"/>
              </a:rPr>
              <a:t>% increase in employment.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Emerging marine industries ahead in terms of growth – 39% growth in turnover during 2014 - 2016.</a:t>
            </a:r>
            <a:r>
              <a:rPr lang="en-IE" sz="24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IE" sz="2400" dirty="0" smtClean="0">
                <a:latin typeface="Calibri" panose="020F0502020204030204" pitchFamily="34" charset="0"/>
              </a:rPr>
              <a:t>2020 HOOW target </a:t>
            </a:r>
            <a:r>
              <a:rPr lang="en-IE" sz="2400" dirty="0">
                <a:latin typeface="Calibri" panose="020F0502020204030204" pitchFamily="34" charset="0"/>
              </a:rPr>
              <a:t>of turnover of €6.4bn – now at €5.7bn</a:t>
            </a:r>
          </a:p>
          <a:p>
            <a:r>
              <a:rPr lang="en-IE" sz="2400" dirty="0" smtClean="0">
                <a:latin typeface="Calibri" panose="020F0502020204030204" pitchFamily="34" charset="0"/>
              </a:rPr>
              <a:t>Factoring </a:t>
            </a:r>
            <a:r>
              <a:rPr lang="en-IE" sz="2400" dirty="0">
                <a:latin typeface="Calibri" panose="020F0502020204030204" pitchFamily="34" charset="0"/>
              </a:rPr>
              <a:t>marine ecosystem service values into ocean economy account frameworks may help to ensure a sustainable “blue economy” for </a:t>
            </a:r>
            <a:r>
              <a:rPr lang="en-IE" sz="2400" dirty="0" smtClean="0">
                <a:latin typeface="Calibri" panose="020F0502020204030204" pitchFamily="34" charset="0"/>
              </a:rPr>
              <a:t>Atlantic area by </a:t>
            </a:r>
            <a:r>
              <a:rPr lang="en-IE" sz="2400" dirty="0">
                <a:latin typeface="Calibri" panose="020F0502020204030204" pitchFamily="34" charset="0"/>
              </a:rPr>
              <a:t>making sure that growth in the ocean economy does not exceed the carrying capacity of the marine environment. </a:t>
            </a:r>
          </a:p>
          <a:p>
            <a:pPr marL="0" indent="0">
              <a:buNone/>
            </a:pPr>
            <a:endParaRPr lang="en-IE" sz="2400" dirty="0">
              <a:latin typeface="Calibri" panose="020F0502020204030204" pitchFamily="34" charset="0"/>
            </a:endParaRPr>
          </a:p>
          <a:p>
            <a:endParaRPr lang="en-IE" sz="2300" dirty="0"/>
          </a:p>
        </p:txBody>
      </p:sp>
    </p:spTree>
    <p:extLst>
      <p:ext uri="{BB962C8B-B14F-4D97-AF65-F5344CB8AC3E}">
        <p14:creationId xmlns:p14="http://schemas.microsoft.com/office/powerpoint/2010/main" val="7509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en-IE" dirty="0" smtClean="0"/>
              <a:t>Overview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IE" dirty="0" smtClean="0"/>
              <a:t>Ireland's Ocean </a:t>
            </a:r>
            <a:r>
              <a:rPr lang="en-IE" dirty="0"/>
              <a:t>E</a:t>
            </a:r>
            <a:r>
              <a:rPr lang="en-IE" dirty="0" smtClean="0"/>
              <a:t>conomy </a:t>
            </a:r>
          </a:p>
          <a:p>
            <a:pPr lvl="1"/>
            <a:r>
              <a:rPr lang="en-IE" dirty="0" smtClean="0"/>
              <a:t>Provide estimates for turnover, GVA and employment FTE for the 2008-2016 period</a:t>
            </a:r>
          </a:p>
          <a:p>
            <a:pPr lvl="1"/>
            <a:r>
              <a:rPr lang="en-IE" dirty="0" smtClean="0"/>
              <a:t>Assist in monitoring progress of a number of targets set out in the IMP-HOOW</a:t>
            </a:r>
          </a:p>
          <a:p>
            <a:r>
              <a:rPr lang="en-IE" dirty="0" smtClean="0"/>
              <a:t>Ireland's Blue Economy</a:t>
            </a:r>
          </a:p>
          <a:p>
            <a:pPr lvl="1"/>
            <a:r>
              <a:rPr lang="en-IE" dirty="0" smtClean="0"/>
              <a:t>Marine ecosystem service benefit values</a:t>
            </a:r>
            <a:endParaRPr lang="en-IE" dirty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73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056784" cy="864443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latin typeface="Arial" pitchFamily="34" charset="0"/>
              </a:rPr>
              <a:t>Some Definitions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568952" cy="46085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GB" sz="2600" i="1" dirty="0"/>
              <a:t>T</a:t>
            </a:r>
            <a:r>
              <a:rPr lang="en-GB" sz="2600" i="1" dirty="0" smtClean="0"/>
              <a:t>he </a:t>
            </a:r>
            <a:r>
              <a:rPr lang="en-GB" sz="2600" b="1" i="1" dirty="0"/>
              <a:t>ocean economy </a:t>
            </a:r>
            <a:r>
              <a:rPr lang="en-GB" sz="2600" i="1" dirty="0" smtClean="0"/>
              <a:t>includes any </a:t>
            </a:r>
            <a:r>
              <a:rPr lang="en-GB" sz="2600" i="1" dirty="0"/>
              <a:t>economic activity that directly or indirectly uses the sea as an input </a:t>
            </a:r>
            <a:r>
              <a:rPr lang="en-GB" sz="2600" i="1" dirty="0" smtClean="0"/>
              <a:t>or produces an output for use in a sea-specific activity.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GB" sz="900" i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n-IE" sz="2600" i="1" dirty="0"/>
              <a:t>Marine processes, functions and structure provide marine </a:t>
            </a:r>
            <a:r>
              <a:rPr lang="en-IE" sz="2600" b="1" i="1" dirty="0"/>
              <a:t>ecosystem services</a:t>
            </a:r>
            <a:r>
              <a:rPr lang="en-IE" sz="2600" i="1" dirty="0"/>
              <a:t> that directly or indirectly contribute to societal welfare, health and economic activities</a:t>
            </a:r>
          </a:p>
          <a:p>
            <a:pPr algn="just" eaLnBrk="1" hangingPunct="1">
              <a:lnSpc>
                <a:spcPct val="80000"/>
              </a:lnSpc>
            </a:pPr>
            <a:r>
              <a:rPr lang="en-IE" sz="2600" i="1" dirty="0" smtClean="0"/>
              <a:t>The </a:t>
            </a:r>
            <a:r>
              <a:rPr lang="en-IE" sz="2600" b="1" i="1" dirty="0" smtClean="0"/>
              <a:t>blue economy </a:t>
            </a:r>
            <a:r>
              <a:rPr lang="en-IE" sz="2600" i="1" dirty="0" smtClean="0"/>
              <a:t>results when ocean economic </a:t>
            </a:r>
            <a:r>
              <a:rPr lang="en-IE" sz="2600" i="1" dirty="0"/>
              <a:t>activity is in balance with the long-term capacity of </a:t>
            </a:r>
            <a:r>
              <a:rPr lang="en-IE" sz="2600" i="1" dirty="0" smtClean="0"/>
              <a:t>marine </a:t>
            </a:r>
            <a:r>
              <a:rPr lang="en-IE" sz="2600" i="1" dirty="0"/>
              <a:t>ecosystems to </a:t>
            </a:r>
            <a:r>
              <a:rPr lang="en-IE" sz="2600" i="1" dirty="0" smtClean="0"/>
              <a:t>deliver their services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IE" sz="2400" dirty="0" smtClean="0"/>
              <a:t>This implies the ecosystems remain </a:t>
            </a:r>
            <a:r>
              <a:rPr lang="en-IE" sz="2400" dirty="0"/>
              <a:t>resilient and healthy</a:t>
            </a:r>
            <a:r>
              <a:rPr lang="en-IE" sz="2400" dirty="0" smtClean="0"/>
              <a:t>.</a:t>
            </a:r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endParaRPr lang="en-IE" sz="900" dirty="0" smtClean="0"/>
          </a:p>
        </p:txBody>
      </p:sp>
    </p:spTree>
    <p:extLst>
      <p:ext uri="{BB962C8B-B14F-4D97-AF65-F5344CB8AC3E}">
        <p14:creationId xmlns:p14="http://schemas.microsoft.com/office/powerpoint/2010/main" val="9257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736" y="196640"/>
            <a:ext cx="8229600" cy="704860"/>
          </a:xfrm>
        </p:spPr>
        <p:txBody>
          <a:bodyPr/>
          <a:lstStyle/>
          <a:p>
            <a:r>
              <a:rPr lang="en-IE" sz="4000" b="1" dirty="0"/>
              <a:t>Multiple Lenses on the Blue Economy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1736" y="1196752"/>
            <a:ext cx="7560840" cy="4392488"/>
            <a:chOff x="1007604" y="1196752"/>
            <a:chExt cx="7560840" cy="4392488"/>
          </a:xfrm>
        </p:grpSpPr>
        <p:sp>
          <p:nvSpPr>
            <p:cNvPr id="3" name="Rectangle 2"/>
            <p:cNvSpPr/>
            <p:nvPr/>
          </p:nvSpPr>
          <p:spPr>
            <a:xfrm>
              <a:off x="1007604" y="1196752"/>
              <a:ext cx="7560840" cy="439248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57527" y="2060848"/>
              <a:ext cx="5882825" cy="2808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30196" y="2798150"/>
              <a:ext cx="4012388" cy="17064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97544" y="2851175"/>
              <a:ext cx="3980957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500" b="1" i="1" cap="none" spc="0" dirty="0" smtClean="0">
                  <a:ln w="0"/>
                  <a:solidFill>
                    <a:schemeClr val="tx1"/>
                  </a:solidFill>
                </a:rPr>
                <a:t>National Income Accounts</a:t>
              </a:r>
            </a:p>
            <a:p>
              <a:pPr algn="ctr"/>
              <a:endParaRPr lang="en-US" sz="600" b="1" i="1" cap="none" spc="0" dirty="0" smtClean="0">
                <a:ln w="0"/>
                <a:solidFill>
                  <a:schemeClr val="tx1"/>
                </a:solidFill>
              </a:endParaRPr>
            </a:p>
            <a:p>
              <a:pPr algn="ctr"/>
              <a:r>
                <a:rPr lang="en-US" sz="2400" b="1" dirty="0" smtClean="0">
                  <a:ln w="0"/>
                  <a:solidFill>
                    <a:schemeClr val="bg1"/>
                  </a:solidFill>
                </a:rPr>
                <a:t>Ocean Economy</a:t>
              </a:r>
              <a:endParaRPr lang="en-US" sz="2400" b="1" cap="none" spc="0" dirty="0">
                <a:ln w="0"/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67067" y="1419260"/>
              <a:ext cx="4641912" cy="477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i="1" cap="none" spc="0" dirty="0" smtClean="0">
                  <a:ln w="0"/>
                  <a:solidFill>
                    <a:schemeClr val="tx1"/>
                  </a:solidFill>
                </a:rPr>
                <a:t>Ecosystem Service Accounts</a:t>
              </a:r>
              <a:endParaRPr lang="en-US" sz="2500" b="1" i="1" cap="none" spc="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-638675" y="3192372"/>
              <a:ext cx="4142481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IE" sz="2000" b="1" dirty="0" smtClean="0"/>
                <a:t>Provisional, </a:t>
              </a:r>
              <a:r>
                <a:rPr lang="en-IE" sz="2000" b="1" dirty="0"/>
                <a:t>Regulating, Cultural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292951" y="3228250"/>
              <a:ext cx="196560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0"/>
                  <a:solidFill>
                    <a:schemeClr val="tx1"/>
                  </a:solidFill>
                </a:rPr>
                <a:t>Environmental</a:t>
              </a:r>
            </a:p>
            <a:p>
              <a:pPr algn="ctr"/>
              <a:r>
                <a:rPr lang="en-US" sz="2000" b="1" cap="none" spc="0" dirty="0" smtClean="0">
                  <a:ln w="0"/>
                  <a:solidFill>
                    <a:schemeClr val="tx1"/>
                  </a:solidFill>
                </a:rPr>
                <a:t> Expenditures</a:t>
              </a:r>
              <a:endParaRPr lang="en-US" sz="2000" b="1" cap="none" spc="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57527" y="2147422"/>
              <a:ext cx="5882825" cy="4770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IE" sz="2500" b="1" i="1" dirty="0"/>
                <a:t>Environment &amp; Ecosystem Accounts</a:t>
              </a:r>
              <a:endParaRPr lang="en-US" sz="25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1338229" y="3179359"/>
              <a:ext cx="20633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IE" sz="2000" b="1" dirty="0" smtClean="0"/>
                <a:t>Natural Capital </a:t>
              </a:r>
            </a:p>
            <a:p>
              <a:pPr algn="ctr"/>
              <a:r>
                <a:rPr lang="en-IE" sz="2000" b="1" dirty="0" smtClean="0"/>
                <a:t>Accounts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27287" y="4982606"/>
              <a:ext cx="23214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ln w="0"/>
                  <a:solidFill>
                    <a:srgbClr val="00B0F0"/>
                  </a:solidFill>
                </a:rPr>
                <a:t>Blue </a:t>
              </a:r>
              <a:r>
                <a:rPr lang="en-US" sz="2400" b="1" dirty="0">
                  <a:ln w="0"/>
                  <a:solidFill>
                    <a:srgbClr val="00B0F0"/>
                  </a:solidFill>
                </a:rPr>
                <a:t>Economy</a:t>
              </a: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6266701" y="3125686"/>
              <a:ext cx="377539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0"/>
                  <a:solidFill>
                    <a:schemeClr val="tx1"/>
                  </a:solidFill>
                </a:rPr>
                <a:t>Ecosystem Stocks and Flows</a:t>
              </a:r>
              <a:endParaRPr lang="en-US" sz="2000" b="1" cap="none" spc="0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2271" y="560601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Adapted from Colgan (2016)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801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63408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IE" sz="4000" dirty="0"/>
              <a:t>Ireland’s Ocean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5904656" cy="478539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IE" sz="2800" dirty="0" smtClean="0"/>
              <a:t>Latest SEMRU report on Ireland’s Ocean Economy</a:t>
            </a:r>
          </a:p>
          <a:p>
            <a:pPr lvl="1">
              <a:spcBef>
                <a:spcPts val="600"/>
              </a:spcBef>
            </a:pPr>
            <a:r>
              <a:rPr lang="en-IE" sz="2200" dirty="0" smtClean="0"/>
              <a:t>Launched in June 2017 </a:t>
            </a:r>
          </a:p>
          <a:p>
            <a:pPr lvl="1">
              <a:spcBef>
                <a:spcPts val="600"/>
              </a:spcBef>
            </a:pPr>
            <a:r>
              <a:rPr lang="en-IE" sz="2200" dirty="0" smtClean="0"/>
              <a:t>Funded under the Marine Research Sub-Programme PBA/SE/16/01 </a:t>
            </a:r>
            <a:r>
              <a:rPr lang="en-IE" sz="2200" i="1" dirty="0" smtClean="0"/>
              <a:t>Valuing and Understanding the Dynamics of Ireland’s Ocean Economy</a:t>
            </a:r>
          </a:p>
          <a:p>
            <a:pPr>
              <a:spcBef>
                <a:spcPts val="600"/>
              </a:spcBef>
            </a:pPr>
            <a:r>
              <a:rPr lang="en-IE" sz="2800" dirty="0" smtClean="0"/>
              <a:t>Annual update including analysis of trends and changing dynamics.</a:t>
            </a:r>
          </a:p>
          <a:p>
            <a:pPr>
              <a:spcBef>
                <a:spcPts val="600"/>
              </a:spcBef>
            </a:pPr>
            <a:r>
              <a:rPr lang="en-IE" sz="2800" dirty="0"/>
              <a:t>Builds on MARNET </a:t>
            </a:r>
            <a:r>
              <a:rPr lang="en-IE" sz="2800" dirty="0" smtClean="0"/>
              <a:t>methodology</a:t>
            </a:r>
            <a:endParaRPr lang="en-I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9" y="1420509"/>
            <a:ext cx="2871964" cy="41537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762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IE" sz="4000" dirty="0" smtClean="0"/>
              <a:t>Trends 2014-2016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720623"/>
              </p:ext>
            </p:extLst>
          </p:nvPr>
        </p:nvGraphicFramePr>
        <p:xfrm>
          <a:off x="323528" y="1412776"/>
          <a:ext cx="8496947" cy="4059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8"/>
                <a:gridCol w="1728192"/>
                <a:gridCol w="1800200"/>
                <a:gridCol w="1080120"/>
                <a:gridCol w="1584177"/>
              </a:tblGrid>
              <a:tr h="592319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Ireland’s </a:t>
                      </a:r>
                      <a:r>
                        <a:rPr lang="en-IE" sz="2400" dirty="0">
                          <a:effectLst/>
                          <a:latin typeface="Calibri" pitchFamily="34" charset="0"/>
                        </a:rPr>
                        <a:t>Ocean </a:t>
                      </a: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Economy 2014-2016</a:t>
                      </a:r>
                      <a:endParaRPr lang="en-IE" sz="2400" dirty="0" smtClean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56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>
                          <a:effectLst/>
                          <a:latin typeface="Calibri" pitchFamily="34" charset="0"/>
                        </a:rPr>
                        <a:t> </a:t>
                      </a:r>
                      <a:endParaRPr lang="en-IE" sz="240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b="1" dirty="0" smtClean="0">
                          <a:effectLst/>
                          <a:latin typeface="Calibri" pitchFamily="34" charset="0"/>
                        </a:rPr>
                        <a:t>2014</a:t>
                      </a:r>
                      <a:endParaRPr lang="en-IE" sz="24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b="1" dirty="0" smtClean="0">
                          <a:effectLst/>
                          <a:latin typeface="Calibri" pitchFamily="34" charset="0"/>
                        </a:rPr>
                        <a:t>2016</a:t>
                      </a:r>
                      <a:endParaRPr lang="en-IE" sz="24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b="1" dirty="0" smtClean="0">
                          <a:effectLst/>
                          <a:latin typeface="Calibri" pitchFamily="34" charset="0"/>
                        </a:rPr>
                        <a:t>Change</a:t>
                      </a:r>
                      <a:endParaRPr lang="en-IE" sz="24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b="1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HOOW Target</a:t>
                      </a:r>
                      <a:endParaRPr lang="en-IE" sz="24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68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Direct GVA</a:t>
                      </a:r>
                      <a:r>
                        <a:rPr lang="en-IE" sz="2400" dirty="0">
                          <a:effectLst/>
                          <a:latin typeface="Calibri" pitchFamily="34" charset="0"/>
                        </a:rPr>
                        <a:t>: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>
                          <a:effectLst/>
                          <a:latin typeface="Calibri" pitchFamily="34" charset="0"/>
                        </a:rPr>
                        <a:t>€</a:t>
                      </a: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1.49 </a:t>
                      </a:r>
                      <a:r>
                        <a:rPr lang="en-IE" sz="2400" dirty="0">
                          <a:effectLst/>
                          <a:latin typeface="Calibri" pitchFamily="34" charset="0"/>
                        </a:rPr>
                        <a:t>billion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>
                          <a:effectLst/>
                          <a:latin typeface="Calibri" pitchFamily="34" charset="0"/>
                        </a:rPr>
                        <a:t>€</a:t>
                      </a: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1.79 </a:t>
                      </a:r>
                      <a:r>
                        <a:rPr lang="en-IE" sz="2400" dirty="0">
                          <a:effectLst/>
                          <a:latin typeface="Calibri" pitchFamily="34" charset="0"/>
                        </a:rPr>
                        <a:t>billion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20%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68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Direct %GDP: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0.8%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0.9%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0.1%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3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Direct and Indirect % GDP: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-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1.7%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2.4%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6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>
                          <a:effectLst/>
                          <a:latin typeface="Calibri" pitchFamily="34" charset="0"/>
                        </a:rPr>
                        <a:t>Turnover: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>
                          <a:effectLst/>
                          <a:latin typeface="Calibri" pitchFamily="34" charset="0"/>
                        </a:rPr>
                        <a:t>€</a:t>
                      </a: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4.65 </a:t>
                      </a:r>
                      <a:r>
                        <a:rPr lang="en-IE" sz="2400" dirty="0">
                          <a:effectLst/>
                          <a:latin typeface="Calibri" pitchFamily="34" charset="0"/>
                        </a:rPr>
                        <a:t>billion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€5.7 </a:t>
                      </a:r>
                      <a:r>
                        <a:rPr lang="en-IE" sz="2400" dirty="0">
                          <a:effectLst/>
                          <a:latin typeface="Calibri" pitchFamily="34" charset="0"/>
                        </a:rPr>
                        <a:t>billion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23%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€6.4</a:t>
                      </a:r>
                      <a:r>
                        <a:rPr lang="en-IE" sz="2400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billion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4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>
                          <a:effectLst/>
                          <a:latin typeface="Calibri" pitchFamily="34" charset="0"/>
                        </a:rPr>
                        <a:t>Employment: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27,391 </a:t>
                      </a:r>
                      <a:r>
                        <a:rPr lang="en-IE" sz="2400" dirty="0">
                          <a:effectLst/>
                          <a:latin typeface="Calibri" pitchFamily="34" charset="0"/>
                        </a:rPr>
                        <a:t>FTE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30,176 </a:t>
                      </a:r>
                      <a:r>
                        <a:rPr lang="en-IE" sz="2400" dirty="0">
                          <a:effectLst/>
                          <a:latin typeface="Calibri" pitchFamily="34" charset="0"/>
                        </a:rPr>
                        <a:t>FTE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</a:rPr>
                        <a:t>10%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No Target</a:t>
                      </a:r>
                      <a:endParaRPr lang="en-IE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IE" dirty="0" smtClean="0"/>
              <a:t>Ireland’s Ocean Economy</a:t>
            </a:r>
            <a:endParaRPr lang="en-I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484783"/>
          <a:ext cx="8678494" cy="2940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619"/>
                <a:gridCol w="1456815"/>
                <a:gridCol w="1456815"/>
                <a:gridCol w="1457715"/>
                <a:gridCol w="1456815"/>
                <a:gridCol w="1457715"/>
              </a:tblGrid>
              <a:tr h="625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2012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2014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% Change 2012-2014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2016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% Change 2014-2016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6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</a:rPr>
                        <a:t>GVA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€1.2 billion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€1.5 billion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19%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€1.8 billion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20%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</a:rPr>
                        <a:t>% GDP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0.8% GDP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0.9% GDP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 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0.9% GDP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 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</a:rPr>
                        <a:t>Turnover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€4.7 billion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€4.6 billion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-2%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€5.7 billion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23%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5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</a:rPr>
                        <a:t>Employment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25,523 FTEs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27,391 FTEs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7%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30,176 FTEs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10%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4725144"/>
            <a:ext cx="864096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IE" sz="3200" dirty="0">
                <a:latin typeface="+mn-lt"/>
              </a:rPr>
              <a:t>Ireland’s ocean economy keeps performing on average better than the general economy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IE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16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188641"/>
            <a:ext cx="7772400" cy="648072"/>
          </a:xfrm>
        </p:spPr>
        <p:txBody>
          <a:bodyPr/>
          <a:lstStyle/>
          <a:p>
            <a:r>
              <a:rPr lang="en-IE" sz="2400" b="1" dirty="0" smtClean="0">
                <a:solidFill>
                  <a:schemeClr val="tx1"/>
                </a:solidFill>
              </a:rPr>
              <a:t>Direct Turnover, GVA and Employment by Category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165304"/>
            <a:ext cx="3744416" cy="412155"/>
          </a:xfrm>
        </p:spPr>
        <p:txBody>
          <a:bodyPr/>
          <a:lstStyle/>
          <a:p>
            <a:pPr lvl="0">
              <a:defRPr/>
            </a:pPr>
            <a:endParaRPr lang="en-GB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35192"/>
              </p:ext>
            </p:extLst>
          </p:nvPr>
        </p:nvGraphicFramePr>
        <p:xfrm>
          <a:off x="323527" y="1358631"/>
          <a:ext cx="8492481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0467"/>
                <a:gridCol w="1497027"/>
                <a:gridCol w="1497027"/>
                <a:gridCol w="1497960"/>
              </a:tblGrid>
              <a:tr h="357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2016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Turnover </a:t>
                      </a:r>
                      <a:r>
                        <a:rPr lang="en-GB" sz="1500" dirty="0">
                          <a:effectLst/>
                        </a:rPr>
                        <a:t>€ Millions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GVA </a:t>
                      </a:r>
                      <a:r>
                        <a:rPr lang="en-GB" sz="1500" dirty="0">
                          <a:effectLst/>
                        </a:rPr>
                        <a:t>€ Millions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Employment </a:t>
                      </a:r>
                      <a:r>
                        <a:rPr lang="en-GB" sz="1500" dirty="0">
                          <a:effectLst/>
                        </a:rPr>
                        <a:t>(FTEs)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Shipping &amp; Maritime Transport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2,123.27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533.15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4,666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Marine Commerce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140.73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41.76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 dirty="0">
                          <a:effectLst/>
                        </a:rPr>
                        <a:t>342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Tourism in Marine and Coastal Areas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1,304.29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489.65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 dirty="0">
                          <a:effectLst/>
                        </a:rPr>
                        <a:t>14,891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International Cruise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25.94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9.76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 dirty="0">
                          <a:effectLst/>
                        </a:rPr>
                        <a:t>…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Sea Fisheries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279.80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187.00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 dirty="0">
                          <a:effectLst/>
                        </a:rPr>
                        <a:t>2,536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Marine Aquaculture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167.17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71.53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 dirty="0">
                          <a:effectLst/>
                        </a:rPr>
                        <a:t>1,030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Seafood Processing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537.11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140.46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 dirty="0">
                          <a:effectLst/>
                        </a:rPr>
                        <a:t>3,029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Marine Advanced </a:t>
                      </a:r>
                      <a:r>
                        <a:rPr lang="en-IE" sz="1500" dirty="0" smtClean="0">
                          <a:effectLst/>
                        </a:rPr>
                        <a:t>Technology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139.68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60.63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 dirty="0">
                          <a:effectLst/>
                        </a:rPr>
                        <a:t>695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Marine Biotechnology and Bio-products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43.61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16.99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 dirty="0">
                          <a:effectLst/>
                        </a:rPr>
                        <a:t>453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 dirty="0">
                          <a:effectLst/>
                        </a:rPr>
                        <a:t>Oil and Gas Exploration and Production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 dirty="0">
                          <a:effectLst/>
                        </a:rPr>
                        <a:t>597.28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71.67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 dirty="0">
                          <a:effectLst/>
                        </a:rPr>
                        <a:t>265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 dirty="0" smtClean="0">
                          <a:effectLst/>
                        </a:rPr>
                        <a:t>Manufacturing</a:t>
                      </a:r>
                      <a:r>
                        <a:rPr lang="en-IE" sz="1500" dirty="0">
                          <a:effectLst/>
                        </a:rPr>
                        <a:t>, </a:t>
                      </a:r>
                      <a:r>
                        <a:rPr lang="en-IE" sz="1500" dirty="0" smtClean="0">
                          <a:effectLst/>
                        </a:rPr>
                        <a:t>Construction </a:t>
                      </a:r>
                      <a:r>
                        <a:rPr lang="en-IE" sz="1500" dirty="0">
                          <a:effectLst/>
                        </a:rPr>
                        <a:t>and Engineering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 dirty="0">
                          <a:effectLst/>
                        </a:rPr>
                        <a:t>132.23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 dirty="0">
                          <a:effectLst/>
                        </a:rPr>
                        <a:t>70.99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 dirty="0">
                          <a:effectLst/>
                        </a:rPr>
                        <a:t>1,023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Marine Retail Services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162.38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63.89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 dirty="0">
                          <a:effectLst/>
                        </a:rPr>
                        <a:t>790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Marine Renewable Energy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59.00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>
                          <a:effectLst/>
                        </a:rPr>
                        <a:t>38.10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500" dirty="0">
                          <a:effectLst/>
                        </a:rPr>
                        <a:t>454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19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3831</TotalTime>
  <Words>773</Words>
  <Application>Microsoft Office PowerPoint</Application>
  <PresentationFormat>On-screen Show (4:3)</PresentationFormat>
  <Paragraphs>257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MS Mincho</vt:lpstr>
      <vt:lpstr>Arial</vt:lpstr>
      <vt:lpstr>Calibri</vt:lpstr>
      <vt:lpstr>Times New Roman</vt:lpstr>
      <vt:lpstr>Office Theme</vt:lpstr>
      <vt:lpstr>Measuring the Value of the Atlantic Marine Economy: An Irish Perspective</vt:lpstr>
      <vt:lpstr>Overview</vt:lpstr>
      <vt:lpstr>Some Definitions</vt:lpstr>
      <vt:lpstr>Multiple Lenses on the Blue Economy</vt:lpstr>
      <vt:lpstr>Ireland’s Ocean Economy</vt:lpstr>
      <vt:lpstr>Trends 2014-2016</vt:lpstr>
      <vt:lpstr>Ireland’s Ocean Economy</vt:lpstr>
      <vt:lpstr>PowerPoint Presentation</vt:lpstr>
      <vt:lpstr>PowerPoint Presentation</vt:lpstr>
      <vt:lpstr>PowerPoint Presentation</vt:lpstr>
      <vt:lpstr>International Comparisons</vt:lpstr>
      <vt:lpstr>PowerPoint Presentation</vt:lpstr>
      <vt:lpstr>PowerPoint Presentation</vt:lpstr>
      <vt:lpstr>Valuing Irish Blue Ecosystem Services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redmillion</dc:creator>
  <cp:lastModifiedBy>Hynes, Stephen</cp:lastModifiedBy>
  <cp:revision>288</cp:revision>
  <cp:lastPrinted>2013-10-15T12:00:30Z</cp:lastPrinted>
  <dcterms:created xsi:type="dcterms:W3CDTF">2010-06-09T11:38:29Z</dcterms:created>
  <dcterms:modified xsi:type="dcterms:W3CDTF">2017-09-21T08:37:45Z</dcterms:modified>
</cp:coreProperties>
</file>