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5" r:id="rId5"/>
    <p:sldId id="266" r:id="rId6"/>
    <p:sldId id="267" r:id="rId7"/>
    <p:sldId id="262" r:id="rId8"/>
    <p:sldId id="268" r:id="rId9"/>
    <p:sldId id="269" r:id="rId10"/>
    <p:sldId id="264" r:id="rId1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57"/>
            <p14:sldId id="265"/>
            <p14:sldId id="266"/>
            <p14:sldId id="267"/>
            <p14:sldId id="262"/>
            <p14:sldId id="268"/>
            <p14:sldId id="269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B90F5-8181-47EE-AF96-CFD8034B2F4E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5F31B-BB64-4D27-B67F-C1438800E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5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3124A-2D76-44C0-AA78-41754560C635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0671-04BE-4F3B-A80B-55388A01A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8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7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7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7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3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7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7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7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53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259632" y="2490997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00A6EB"/>
                </a:solidFill>
              </a:rPr>
              <a:t>Partnership</a:t>
            </a:r>
            <a:endParaRPr lang="da-DK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>
                <a:solidFill>
                  <a:srgbClr val="00A6EB"/>
                </a:solidFill>
              </a:rPr>
              <a:t>Kirsti Mijnhijmer, Joint Secretariat</a:t>
            </a:r>
          </a:p>
          <a:p>
            <a:pPr algn="l"/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Copenhagen, October 20th, 2015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Eligible </a:t>
            </a:r>
            <a:r>
              <a:rPr lang="da-DK" dirty="0"/>
              <a:t>partners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A minimum of 3 partners from 3 different programme partner countries, one of which located in a EU Member State.</a:t>
            </a:r>
          </a:p>
          <a:p>
            <a:r>
              <a:rPr lang="en-GB" sz="2000" dirty="0"/>
              <a:t>The Lead Partner organisation is </a:t>
            </a:r>
            <a:r>
              <a:rPr lang="en-GB" sz="2000" dirty="0" smtClean="0"/>
              <a:t>eligible if:-</a:t>
            </a:r>
            <a:endParaRPr lang="en-GB" sz="2000" dirty="0"/>
          </a:p>
          <a:p>
            <a:pPr lvl="1"/>
            <a:r>
              <a:rPr lang="en-GB" sz="2000" dirty="0" smtClean="0"/>
              <a:t>Public organisation.</a:t>
            </a:r>
          </a:p>
          <a:p>
            <a:pPr lvl="1"/>
            <a:r>
              <a:rPr lang="en-GB" sz="2000" dirty="0" smtClean="0"/>
              <a:t>Located in the programme area from:</a:t>
            </a:r>
          </a:p>
          <a:p>
            <a:pPr lvl="2"/>
            <a:r>
              <a:rPr lang="en-GB" sz="2000" dirty="0" smtClean="0"/>
              <a:t>An </a:t>
            </a:r>
            <a:r>
              <a:rPr lang="en-GB" sz="2000" dirty="0"/>
              <a:t>EU programme partner </a:t>
            </a:r>
            <a:r>
              <a:rPr lang="en-GB" sz="2000" dirty="0" smtClean="0"/>
              <a:t>country </a:t>
            </a:r>
            <a:endParaRPr lang="en-GB" sz="2000" dirty="0"/>
          </a:p>
          <a:p>
            <a:pPr lvl="2"/>
            <a:r>
              <a:rPr lang="en-GB" sz="2000" dirty="0" smtClean="0"/>
              <a:t>Norway or </a:t>
            </a:r>
          </a:p>
          <a:p>
            <a:pPr lvl="2"/>
            <a:r>
              <a:rPr lang="en-GB" sz="2000" dirty="0" smtClean="0"/>
              <a:t>Iceland</a:t>
            </a: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Eligible </a:t>
            </a:r>
            <a:r>
              <a:rPr lang="da-DK" dirty="0"/>
              <a:t>partners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 smtClean="0"/>
              <a:t>All </a:t>
            </a:r>
            <a:r>
              <a:rPr lang="en-GB" sz="2000" dirty="0"/>
              <a:t>project partners are eligible organisations.</a:t>
            </a:r>
          </a:p>
          <a:p>
            <a:pPr lvl="1"/>
            <a:r>
              <a:rPr lang="en-GB" sz="1600" dirty="0"/>
              <a:t>Eligible legal status.</a:t>
            </a:r>
          </a:p>
          <a:p>
            <a:pPr lvl="1"/>
            <a:r>
              <a:rPr lang="en-GB" sz="1600" dirty="0"/>
              <a:t>Located in the programme area, unless in exceptional circumstances when sufficient justification is provided for the use of geographical flexibility.</a:t>
            </a:r>
          </a:p>
          <a:p>
            <a:pPr lvl="1"/>
            <a:r>
              <a:rPr lang="en-GB" sz="1600" dirty="0"/>
              <a:t>Partnership is clearly transnational rather than cross-border: combination of partners from the Nordic, West-Atlantic and North Atlantic countries.</a:t>
            </a:r>
            <a:endParaRPr lang="en-US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24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b="1" dirty="0"/>
              <a:t>Lead Partner: </a:t>
            </a:r>
            <a:r>
              <a:rPr lang="en-GB" sz="2000" dirty="0"/>
              <a:t>partner with overall responsibility for development and implementation of the project</a:t>
            </a:r>
          </a:p>
          <a:p>
            <a:r>
              <a:rPr lang="da-DK" sz="2000" b="1" dirty="0"/>
              <a:t>Project partner: </a:t>
            </a:r>
            <a:r>
              <a:rPr lang="da-DK" sz="2000" dirty="0"/>
              <a:t>partner with a dedicated responsibility for part of the project development and implementation, and a budget</a:t>
            </a:r>
          </a:p>
          <a:p>
            <a:r>
              <a:rPr lang="da-DK" sz="2000" b="1" dirty="0"/>
              <a:t>Associated partner: </a:t>
            </a:r>
            <a:r>
              <a:rPr lang="en-GB" sz="2000" dirty="0"/>
              <a:t>project partner participating in the project without financially contributing to it. Any expenses need to be covered by the partners with a budget.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490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000" b="1" dirty="0" smtClean="0"/>
              <a:t>Sub </a:t>
            </a:r>
            <a:r>
              <a:rPr lang="da-DK" sz="2000" b="1" dirty="0"/>
              <a:t>partner: </a:t>
            </a:r>
            <a:r>
              <a:rPr lang="en-GB" sz="2000" dirty="0"/>
              <a:t>project partner attached to another project partner for administrative reasons; especially if the contribution to the project is relatively small. A sub partner construction can only be set up within the same programme partner country.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193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Lead Partner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000" b="1" dirty="0"/>
              <a:t>Lead Partner principle: </a:t>
            </a:r>
            <a:r>
              <a:rPr lang="da-DK" sz="2000" dirty="0"/>
              <a:t>LP </a:t>
            </a:r>
            <a:r>
              <a:rPr lang="en-GB" sz="2000" dirty="0"/>
              <a:t>is formally the final beneficiary of the ERDF funding and acts as a link between the project partners and the Programme.</a:t>
            </a:r>
          </a:p>
          <a:p>
            <a:r>
              <a:rPr lang="da-DK" sz="2000" dirty="0"/>
              <a:t>NEW: </a:t>
            </a:r>
            <a:r>
              <a:rPr lang="en-GB" sz="2000" dirty="0"/>
              <a:t>whole/part of the responsibility for ensuring implementation of the project activities can be delegated to an assigned </a:t>
            </a:r>
            <a:r>
              <a:rPr lang="en-GB" sz="2000" b="1" dirty="0"/>
              <a:t>Co-Lead Partner </a:t>
            </a:r>
            <a:r>
              <a:rPr lang="en-GB" sz="2000" dirty="0"/>
              <a:t>in the project partnership within the programme area, including Greenland and Faroe Islands.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020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632575" cy="745512"/>
          </a:xfrm>
        </p:spPr>
        <p:txBody>
          <a:bodyPr/>
          <a:lstStyle/>
          <a:p>
            <a:r>
              <a:rPr lang="en-GB" dirty="0"/>
              <a:t>Partnership Constellation – Good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000" dirty="0"/>
              <a:t>Apply a </a:t>
            </a:r>
            <a:r>
              <a:rPr lang="da-DK" sz="2000" dirty="0" smtClean="0"/>
              <a:t>results </a:t>
            </a:r>
            <a:r>
              <a:rPr lang="da-DK" sz="2000" dirty="0"/>
              <a:t>or needs-driven or approach</a:t>
            </a:r>
          </a:p>
          <a:p>
            <a:r>
              <a:rPr lang="en-GB" sz="2000" dirty="0"/>
              <a:t>Invite partners whose main interest is closely associated with the project aim and field of intervention</a:t>
            </a:r>
          </a:p>
          <a:p>
            <a:r>
              <a:rPr lang="en-GB" sz="2000" dirty="0"/>
              <a:t>Involve expert organisations (universities, institutions, authorities) and private sector partners </a:t>
            </a:r>
          </a:p>
          <a:p>
            <a:r>
              <a:rPr lang="en-GB" sz="2000" dirty="0"/>
              <a:t>Select a Lead Partner with the administrative capacity and experience to implement and coordinate a transnational project </a:t>
            </a:r>
          </a:p>
          <a:p>
            <a:r>
              <a:rPr lang="en-GB" sz="2000" dirty="0"/>
              <a:t>If appropriate, adopt a triple-helix partnership or work in a triple helix context.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859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000" dirty="0"/>
              <a:t>Of very high strategic importance in EU policy </a:t>
            </a:r>
          </a:p>
          <a:p>
            <a:r>
              <a:rPr lang="da-DK" sz="2000" dirty="0"/>
              <a:t>The Programme allocates 60% (P1 &amp; P2) of its funding to SME related activities</a:t>
            </a:r>
          </a:p>
          <a:p>
            <a:r>
              <a:rPr lang="da-DK" sz="2000" dirty="0"/>
              <a:t>New legislation (General Block Exemption Regulation) </a:t>
            </a:r>
          </a:p>
          <a:p>
            <a:r>
              <a:rPr lang="da-DK" sz="2000" dirty="0"/>
              <a:t>Still technicalities to be clarified and resistance among national State Aid experts </a:t>
            </a:r>
          </a:p>
          <a:p>
            <a:r>
              <a:rPr lang="da-DK" sz="2000" dirty="0"/>
              <a:t>Maximum grant rate for SMEs is 50%</a:t>
            </a:r>
          </a:p>
          <a:p>
            <a:r>
              <a:rPr lang="da-DK" sz="2000" dirty="0"/>
              <a:t>As before: SMEs can also be involved indirectly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581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Kirsti Mijnhijmer</a:t>
            </a:r>
          </a:p>
          <a:p>
            <a:pPr marL="0" indent="0">
              <a:buNone/>
            </a:pPr>
            <a:r>
              <a:rPr lang="da-DK" dirty="0" smtClean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Email: </a:t>
            </a:r>
            <a:r>
              <a:rPr lang="da-DK" sz="1600" dirty="0" smtClean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kirsti.mijnhijmer@interreg-npa.eu</a:t>
            </a:r>
            <a:endParaRPr lang="da-DK" sz="1600" dirty="0">
              <a:solidFill>
                <a:srgbClr val="00A6EB"/>
              </a:solidFill>
              <a:latin typeface="+mj-lt"/>
              <a:ea typeface="+mj-ea"/>
              <a:cs typeface="+mj-cs"/>
            </a:endParaRPr>
          </a:p>
          <a:p>
            <a:r>
              <a:rPr lang="da-DK" sz="1600" dirty="0">
                <a:solidFill>
                  <a:srgbClr val="0093D3"/>
                </a:solidFill>
              </a:rPr>
              <a:t>www.interreg-npa.eu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446</Words>
  <Application>Microsoft Office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NPA PPT template</vt:lpstr>
      <vt:lpstr>1_Office-tema</vt:lpstr>
      <vt:lpstr>PowerPoint Presentation</vt:lpstr>
      <vt:lpstr>Eligible partners</vt:lpstr>
      <vt:lpstr>Eligible partners</vt:lpstr>
      <vt:lpstr>Partner Types</vt:lpstr>
      <vt:lpstr>Partner Types</vt:lpstr>
      <vt:lpstr>Lead Partner</vt:lpstr>
      <vt:lpstr>Partnership Constellation – Good Practice</vt:lpstr>
      <vt:lpstr>SMEs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2015-10-19T09:48:29Z</dcterms:modified>
</cp:coreProperties>
</file>