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59" r:id="rId4"/>
    <p:sldId id="261" r:id="rId5"/>
    <p:sldId id="262" r:id="rId6"/>
    <p:sldId id="272" r:id="rId7"/>
    <p:sldId id="260" r:id="rId8"/>
    <p:sldId id="263" r:id="rId9"/>
    <p:sldId id="264" r:id="rId10"/>
    <p:sldId id="273" r:id="rId11"/>
    <p:sldId id="268" r:id="rId12"/>
    <p:sldId id="269" r:id="rId13"/>
    <p:sldId id="270" r:id="rId14"/>
    <p:sldId id="271" r:id="rId15"/>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03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3DABCD-7ABB-4534-A241-97652B5D2A89}" type="datetimeFigureOut">
              <a:rPr lang="da-DK" smtClean="0"/>
              <a:t>19-10-2015</a:t>
            </a:fld>
            <a:endParaRPr lang="da-DK"/>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62B69-4E10-43CC-8967-37ED19987143}" type="slidenum">
              <a:rPr lang="da-DK" smtClean="0"/>
              <a:t>‹#›</a:t>
            </a:fld>
            <a:endParaRPr lang="da-DK"/>
          </a:p>
        </p:txBody>
      </p:sp>
    </p:spTree>
    <p:extLst>
      <p:ext uri="{BB962C8B-B14F-4D97-AF65-F5344CB8AC3E}">
        <p14:creationId xmlns:p14="http://schemas.microsoft.com/office/powerpoint/2010/main" val="205929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Article 107 does not define what an aid is.</a:t>
            </a:r>
            <a:r>
              <a:rPr lang="en-GB" baseline="0" dirty="0" smtClean="0"/>
              <a:t> The EU interpretation is that State Aid is in cases where the Member States or partner countries decide on the using of funding = </a:t>
            </a:r>
            <a:r>
              <a:rPr lang="en-GB" baseline="0" dirty="0" err="1" smtClean="0"/>
              <a:t>Interreg</a:t>
            </a:r>
            <a:r>
              <a:rPr lang="en-GB" baseline="0" dirty="0" smtClean="0"/>
              <a:t> Programmes as NPA</a:t>
            </a:r>
          </a:p>
          <a:p>
            <a:endParaRPr lang="en-GB" baseline="0" dirty="0" smtClean="0"/>
          </a:p>
          <a:p>
            <a:r>
              <a:rPr lang="en-GB" baseline="0" dirty="0" smtClean="0"/>
              <a:t>Another important precondition is that one or more of the beneficiaries of a specific measure (those who receive the aid)  are undertakings</a:t>
            </a:r>
          </a:p>
          <a:p>
            <a:endParaRPr lang="da-DK" dirty="0"/>
          </a:p>
        </p:txBody>
      </p:sp>
      <p:sp>
        <p:nvSpPr>
          <p:cNvPr id="4" name="Slide Number Placeholder 3"/>
          <p:cNvSpPr>
            <a:spLocks noGrp="1"/>
          </p:cNvSpPr>
          <p:nvPr>
            <p:ph type="sldNum" sz="quarter" idx="10"/>
          </p:nvPr>
        </p:nvSpPr>
        <p:spPr/>
        <p:txBody>
          <a:bodyPr/>
          <a:lstStyle/>
          <a:p>
            <a:fld id="{04F62B69-4E10-43CC-8967-37ED19987143}" type="slidenum">
              <a:rPr lang="da-DK" smtClean="0"/>
              <a:t>2</a:t>
            </a:fld>
            <a:endParaRPr lang="da-DK"/>
          </a:p>
        </p:txBody>
      </p:sp>
    </p:spTree>
    <p:extLst>
      <p:ext uri="{BB962C8B-B14F-4D97-AF65-F5344CB8AC3E}">
        <p14:creationId xmlns:p14="http://schemas.microsoft.com/office/powerpoint/2010/main" val="1144926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da-D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p>
            <a:fld id="{23BDEF7A-CB95-4C3A-BE4A-A7693AEDD462}" type="datetimeFigureOut">
              <a:rPr lang="da-DK" smtClean="0"/>
              <a:t>19-10-2015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260655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23BDEF7A-CB95-4C3A-BE4A-A7693AEDD462}" type="datetimeFigureOut">
              <a:rPr lang="da-DK" smtClean="0"/>
              <a:t>19-10-2015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33381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23BDEF7A-CB95-4C3A-BE4A-A7693AEDD462}" type="datetimeFigureOut">
              <a:rPr lang="da-DK" smtClean="0"/>
              <a:t>19-10-2015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222254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23BDEF7A-CB95-4C3A-BE4A-A7693AEDD462}" type="datetimeFigureOut">
              <a:rPr lang="da-DK" smtClean="0"/>
              <a:t>19-10-2015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1162744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BDEF7A-CB95-4C3A-BE4A-A7693AEDD462}" type="datetimeFigureOut">
              <a:rPr lang="da-DK" smtClean="0"/>
              <a:t>19-10-2015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104996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p>
            <a:fld id="{23BDEF7A-CB95-4C3A-BE4A-A7693AEDD462}" type="datetimeFigureOut">
              <a:rPr lang="da-DK" smtClean="0"/>
              <a:t>19-10-2015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3158582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p>
            <a:fld id="{23BDEF7A-CB95-4C3A-BE4A-A7693AEDD462}" type="datetimeFigureOut">
              <a:rPr lang="da-DK" smtClean="0"/>
              <a:t>19-10-2015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64665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2"/>
          <p:cNvSpPr>
            <a:spLocks noGrp="1"/>
          </p:cNvSpPr>
          <p:nvPr>
            <p:ph type="dt" sz="half" idx="10"/>
          </p:nvPr>
        </p:nvSpPr>
        <p:spPr/>
        <p:txBody>
          <a:bodyPr/>
          <a:lstStyle/>
          <a:p>
            <a:fld id="{23BDEF7A-CB95-4C3A-BE4A-A7693AEDD462}" type="datetimeFigureOut">
              <a:rPr lang="da-DK" smtClean="0"/>
              <a:t>19-10-2015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1146084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BDEF7A-CB95-4C3A-BE4A-A7693AEDD462}" type="datetimeFigureOut">
              <a:rPr lang="da-DK" smtClean="0"/>
              <a:t>19-10-2015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35046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BDEF7A-CB95-4C3A-BE4A-A7693AEDD462}" type="datetimeFigureOut">
              <a:rPr lang="da-DK" smtClean="0"/>
              <a:t>19-10-2015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2394244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BDEF7A-CB95-4C3A-BE4A-A7693AEDD462}" type="datetimeFigureOut">
              <a:rPr lang="da-DK" smtClean="0"/>
              <a:t>19-10-2015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B820674A-F51A-4F75-AA7B-A5F71F4B60CF}" type="slidenum">
              <a:rPr lang="da-DK" smtClean="0"/>
              <a:t>‹#›</a:t>
            </a:fld>
            <a:endParaRPr lang="da-DK"/>
          </a:p>
        </p:txBody>
      </p:sp>
    </p:spTree>
    <p:extLst>
      <p:ext uri="{BB962C8B-B14F-4D97-AF65-F5344CB8AC3E}">
        <p14:creationId xmlns:p14="http://schemas.microsoft.com/office/powerpoint/2010/main" val="3198442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da-D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BDEF7A-CB95-4C3A-BE4A-A7693AEDD462}" type="datetimeFigureOut">
              <a:rPr lang="da-DK" smtClean="0"/>
              <a:t>19-10-2015</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0674A-F51A-4F75-AA7B-A5F71F4B60CF}" type="slidenum">
              <a:rPr lang="da-DK" smtClean="0"/>
              <a:t>‹#›</a:t>
            </a:fld>
            <a:endParaRPr lang="da-DK"/>
          </a:p>
        </p:txBody>
      </p:sp>
    </p:spTree>
    <p:extLst>
      <p:ext uri="{BB962C8B-B14F-4D97-AF65-F5344CB8AC3E}">
        <p14:creationId xmlns:p14="http://schemas.microsoft.com/office/powerpoint/2010/main" val="4050002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3399FF"/>
                </a:solidFill>
                <a:effectLst>
                  <a:outerShdw blurRad="38100" dist="38100" dir="2700000" algn="tl">
                    <a:srgbClr val="000000">
                      <a:alpha val="43137"/>
                    </a:srgbClr>
                  </a:outerShdw>
                </a:effectLst>
              </a:rPr>
              <a:t>State Aid Rules</a:t>
            </a:r>
            <a:endParaRPr lang="da-DK" b="1" dirty="0">
              <a:solidFill>
                <a:srgbClr val="3399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GB" dirty="0" smtClean="0"/>
              <a:t>Ole Damsgaard</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63688" y="620688"/>
            <a:ext cx="6119495" cy="720725"/>
          </a:xfrm>
          <a:prstGeom prst="rect">
            <a:avLst/>
          </a:prstGeom>
          <a:noFill/>
          <a:ln>
            <a:noFill/>
          </a:ln>
        </p:spPr>
      </p:pic>
    </p:spTree>
    <p:extLst>
      <p:ext uri="{BB962C8B-B14F-4D97-AF65-F5344CB8AC3E}">
        <p14:creationId xmlns:p14="http://schemas.microsoft.com/office/powerpoint/2010/main" val="1665746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0070C0"/>
                </a:solidFill>
                <a:effectLst>
                  <a:outerShdw blurRad="38100" dist="38100" dir="2700000" algn="tl">
                    <a:srgbClr val="000000">
                      <a:alpha val="43137"/>
                    </a:srgbClr>
                  </a:outerShdw>
                </a:effectLst>
              </a:rPr>
              <a:t>Specific Programme rules if a partner is an undertaking</a:t>
            </a:r>
            <a:endParaRPr lang="da-DK" b="1"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GB" dirty="0" smtClean="0"/>
              <a:t>The grant rate will be maximum 50%</a:t>
            </a:r>
          </a:p>
          <a:p>
            <a:pPr marL="0" indent="0">
              <a:buNone/>
            </a:pPr>
            <a:endParaRPr lang="en-GB" dirty="0" smtClean="0"/>
          </a:p>
          <a:p>
            <a:r>
              <a:rPr lang="en-GB" dirty="0" smtClean="0"/>
              <a:t>Meaning that the GBER will always be used at partner level while the de </a:t>
            </a:r>
            <a:r>
              <a:rPr lang="en-GB" dirty="0" err="1" smtClean="0"/>
              <a:t>minimis</a:t>
            </a:r>
            <a:r>
              <a:rPr lang="en-GB" dirty="0" smtClean="0"/>
              <a:t> will be used for end users ( gives opportunity for 100% funding)  </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1183966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3399FF"/>
                </a:solidFill>
                <a:effectLst>
                  <a:outerShdw blurRad="38100" dist="38100" dir="2700000" algn="tl">
                    <a:srgbClr val="000000">
                      <a:alpha val="43137"/>
                    </a:srgbClr>
                  </a:outerShdw>
                </a:effectLst>
              </a:rPr>
              <a:t>Example: Aid to </a:t>
            </a:r>
            <a:r>
              <a:rPr lang="en-GB" b="1" dirty="0" smtClean="0">
                <a:solidFill>
                  <a:srgbClr val="3399FF"/>
                </a:solidFill>
                <a:effectLst>
                  <a:outerShdw blurRad="38100" dist="38100" dir="2700000" algn="tl">
                    <a:srgbClr val="000000">
                      <a:alpha val="43137"/>
                    </a:srgbClr>
                  </a:outerShdw>
                </a:effectLst>
              </a:rPr>
              <a:t>SMEs as partners</a:t>
            </a:r>
            <a:br>
              <a:rPr lang="en-GB" b="1" dirty="0" smtClean="0">
                <a:solidFill>
                  <a:srgbClr val="3399FF"/>
                </a:solidFill>
                <a:effectLst>
                  <a:outerShdw blurRad="38100" dist="38100" dir="2700000" algn="tl">
                    <a:srgbClr val="000000">
                      <a:alpha val="43137"/>
                    </a:srgbClr>
                  </a:outerShdw>
                </a:effectLst>
              </a:rPr>
            </a:br>
            <a:r>
              <a:rPr lang="en-GB" sz="2000" b="1" dirty="0" smtClean="0">
                <a:solidFill>
                  <a:srgbClr val="3399FF"/>
                </a:solidFill>
                <a:effectLst>
                  <a:outerShdw blurRad="38100" dist="38100" dir="2700000" algn="tl">
                    <a:srgbClr val="000000">
                      <a:alpha val="43137"/>
                    </a:srgbClr>
                  </a:outerShdw>
                </a:effectLst>
              </a:rPr>
              <a:t>with the use of GBER Art. 20</a:t>
            </a:r>
            <a:endParaRPr lang="da-DK" b="1" dirty="0">
              <a:solidFill>
                <a:srgbClr val="3399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buNone/>
            </a:pPr>
            <a:r>
              <a:rPr lang="en-GB" dirty="0" smtClean="0"/>
              <a:t>In the case where SMEs participate in </a:t>
            </a:r>
            <a:r>
              <a:rPr lang="en-GB" dirty="0" err="1" smtClean="0"/>
              <a:t>Interreg</a:t>
            </a:r>
            <a:r>
              <a:rPr lang="en-GB" dirty="0" smtClean="0"/>
              <a:t> projects eligible costs shall be:</a:t>
            </a:r>
          </a:p>
          <a:p>
            <a:r>
              <a:rPr lang="en-GB" dirty="0" smtClean="0"/>
              <a:t>Costs for organisational cooperation including staff and offices</a:t>
            </a:r>
          </a:p>
          <a:p>
            <a:r>
              <a:rPr lang="en-GB" dirty="0" smtClean="0"/>
              <a:t>Costs of advisory and support services </a:t>
            </a:r>
            <a:r>
              <a:rPr lang="en-GB" dirty="0" smtClean="0"/>
              <a:t>linked </a:t>
            </a:r>
            <a:r>
              <a:rPr lang="en-GB" dirty="0" smtClean="0"/>
              <a:t>to the cooperation</a:t>
            </a:r>
          </a:p>
          <a:p>
            <a:r>
              <a:rPr lang="en-GB" dirty="0" smtClean="0"/>
              <a:t>Travel expenses and equipment</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225416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3399FF"/>
                </a:solidFill>
                <a:effectLst>
                  <a:outerShdw blurRad="38100" dist="38100" dir="2700000" algn="tl">
                    <a:srgbClr val="000000">
                      <a:alpha val="43137"/>
                    </a:srgbClr>
                  </a:outerShdw>
                </a:effectLst>
              </a:rPr>
              <a:t>Aid to </a:t>
            </a:r>
            <a:r>
              <a:rPr lang="en-GB" b="1" dirty="0" smtClean="0">
                <a:solidFill>
                  <a:srgbClr val="3399FF"/>
                </a:solidFill>
                <a:effectLst>
                  <a:outerShdw blurRad="38100" dist="38100" dir="2700000" algn="tl">
                    <a:srgbClr val="000000">
                      <a:alpha val="43137"/>
                    </a:srgbClr>
                  </a:outerShdw>
                </a:effectLst>
              </a:rPr>
              <a:t>SMEs </a:t>
            </a:r>
            <a:r>
              <a:rPr lang="en-GB" sz="2000" b="1" dirty="0" smtClean="0">
                <a:solidFill>
                  <a:srgbClr val="3399FF"/>
                </a:solidFill>
                <a:effectLst>
                  <a:outerShdw blurRad="38100" dist="38100" dir="2700000" algn="tl">
                    <a:srgbClr val="000000">
                      <a:alpha val="43137"/>
                    </a:srgbClr>
                  </a:outerShdw>
                </a:effectLst>
              </a:rPr>
              <a:t>according to GBER</a:t>
            </a:r>
            <a:endParaRPr lang="da-DK" sz="2000" b="1" dirty="0">
              <a:solidFill>
                <a:srgbClr val="3399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en-GB" dirty="0" smtClean="0"/>
              <a:t>Organisational cooperation = e.g. development of business strategies or new management structures, development of networks and clusters etc.</a:t>
            </a:r>
          </a:p>
          <a:p>
            <a:r>
              <a:rPr lang="en-GB" b="1" dirty="0" smtClean="0"/>
              <a:t>The aid (funding) shall not exceed 50% </a:t>
            </a:r>
            <a:r>
              <a:rPr lang="en-GB" dirty="0" smtClean="0"/>
              <a:t>of eligible costs</a:t>
            </a:r>
          </a:p>
          <a:p>
            <a:r>
              <a:rPr lang="en-GB" dirty="0" smtClean="0"/>
              <a:t>Specific limitations for fishery, aquaculture and agriculture/agriculture products (FIBER/ABER)</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2108050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36258" y="2276872"/>
            <a:ext cx="8229600" cy="1143000"/>
          </a:xfrm>
        </p:spPr>
        <p:txBody>
          <a:bodyPr>
            <a:normAutofit fontScale="90000"/>
          </a:bodyPr>
          <a:lstStyle/>
          <a:p>
            <a:r>
              <a:rPr lang="en-GB" sz="4000" b="1" dirty="0" smtClean="0">
                <a:solidFill>
                  <a:srgbClr val="3399FF"/>
                </a:solidFill>
              </a:rPr>
              <a:t>Contact the Secretariat or the Regional Contact Point in an early stage of the application process concerning State aid!</a:t>
            </a:r>
            <a:br>
              <a:rPr lang="en-GB" sz="4000" b="1" dirty="0" smtClean="0">
                <a:solidFill>
                  <a:srgbClr val="3399FF"/>
                </a:solidFill>
              </a:rPr>
            </a:br>
            <a:r>
              <a:rPr lang="en-GB" sz="4000" b="1" dirty="0">
                <a:solidFill>
                  <a:srgbClr val="3399FF"/>
                </a:solidFill>
              </a:rPr>
              <a:t/>
            </a:r>
            <a:br>
              <a:rPr lang="en-GB" sz="4000" b="1" dirty="0">
                <a:solidFill>
                  <a:srgbClr val="3399FF"/>
                </a:solidFill>
              </a:rPr>
            </a:br>
            <a:r>
              <a:rPr lang="en-GB" sz="4000" b="1" dirty="0" smtClean="0">
                <a:solidFill>
                  <a:srgbClr val="3399FF"/>
                </a:solidFill>
              </a:rPr>
              <a:t>Be prepared to deliver further documentation during the assessment process if </a:t>
            </a:r>
            <a:r>
              <a:rPr lang="en-GB" sz="4000" b="1" dirty="0" smtClean="0">
                <a:solidFill>
                  <a:srgbClr val="3399FF"/>
                </a:solidFill>
              </a:rPr>
              <a:t>exemptions have to be </a:t>
            </a:r>
            <a:r>
              <a:rPr lang="en-GB" sz="4000" b="1" dirty="0" smtClean="0">
                <a:solidFill>
                  <a:srgbClr val="3399FF"/>
                </a:solidFill>
              </a:rPr>
              <a:t>used!</a:t>
            </a:r>
            <a:br>
              <a:rPr lang="en-GB" sz="4000" b="1" dirty="0" smtClean="0">
                <a:solidFill>
                  <a:srgbClr val="3399FF"/>
                </a:solidFill>
              </a:rPr>
            </a:br>
            <a:r>
              <a:rPr lang="en-GB" sz="4000" b="1" dirty="0" smtClean="0">
                <a:solidFill>
                  <a:srgbClr val="3399FF"/>
                </a:solidFill>
              </a:rPr>
              <a:t/>
            </a:r>
            <a:br>
              <a:rPr lang="en-GB" sz="4000" b="1" dirty="0" smtClean="0">
                <a:solidFill>
                  <a:srgbClr val="3399FF"/>
                </a:solidFill>
              </a:rPr>
            </a:br>
            <a:r>
              <a:rPr lang="en-GB" b="1" dirty="0" smtClean="0">
                <a:solidFill>
                  <a:srgbClr val="3399FF"/>
                </a:solidFill>
              </a:rPr>
              <a:t>See the </a:t>
            </a:r>
            <a:r>
              <a:rPr lang="en-GB" b="1" dirty="0" smtClean="0">
                <a:solidFill>
                  <a:srgbClr val="3399FF"/>
                </a:solidFill>
              </a:rPr>
              <a:t>Programme Manual</a:t>
            </a:r>
            <a:r>
              <a:rPr lang="en-GB" b="1" dirty="0" smtClean="0">
                <a:solidFill>
                  <a:srgbClr val="3399FF"/>
                </a:solidFill>
              </a:rPr>
              <a:t>!</a:t>
            </a:r>
            <a:endParaRPr lang="da-DK" b="1" dirty="0">
              <a:solidFill>
                <a:srgbClr val="3399FF"/>
              </a:solidFill>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82248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32656"/>
            <a:ext cx="61214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p:txBody>
          <a:bodyPr>
            <a:normAutofit/>
          </a:bodyPr>
          <a:lstStyle/>
          <a:p>
            <a:endParaRPr lang="da-DK" sz="2200" dirty="0"/>
          </a:p>
        </p:txBody>
      </p:sp>
      <p:sp>
        <p:nvSpPr>
          <p:cNvPr id="4" name="Text Placeholder 3"/>
          <p:cNvSpPr>
            <a:spLocks noGrp="1"/>
          </p:cNvSpPr>
          <p:nvPr>
            <p:ph type="body" idx="1"/>
          </p:nvPr>
        </p:nvSpPr>
        <p:spPr>
          <a:xfrm>
            <a:off x="755576" y="2060848"/>
            <a:ext cx="7772400" cy="1500187"/>
          </a:xfrm>
        </p:spPr>
        <p:txBody>
          <a:bodyPr>
            <a:normAutofit/>
          </a:bodyPr>
          <a:lstStyle/>
          <a:p>
            <a:r>
              <a:rPr lang="en-GB" sz="4400" b="1" dirty="0" smtClean="0">
                <a:solidFill>
                  <a:srgbClr val="0099FF"/>
                </a:solidFill>
                <a:effectLst>
                  <a:outerShdw blurRad="38100" dist="38100" dir="2700000" algn="tl">
                    <a:srgbClr val="000000">
                      <a:alpha val="43137"/>
                    </a:srgbClr>
                  </a:outerShdw>
                </a:effectLst>
              </a:rPr>
              <a:t>Thanks' </a:t>
            </a:r>
            <a:r>
              <a:rPr lang="en-GB" sz="4400" b="1" dirty="0" smtClean="0">
                <a:solidFill>
                  <a:srgbClr val="0099FF"/>
                </a:solidFill>
                <a:effectLst>
                  <a:outerShdw blurRad="38100" dist="38100" dir="2700000" algn="tl">
                    <a:srgbClr val="000000">
                      <a:alpha val="43137"/>
                    </a:srgbClr>
                  </a:outerShdw>
                </a:effectLst>
              </a:rPr>
              <a:t>for your attention</a:t>
            </a:r>
            <a:endParaRPr lang="da-DK" sz="4400" b="1" dirty="0">
              <a:solidFill>
                <a:srgbClr val="0099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577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
        <p:nvSpPr>
          <p:cNvPr id="3" name="Title 2"/>
          <p:cNvSpPr>
            <a:spLocks noGrp="1"/>
          </p:cNvSpPr>
          <p:nvPr>
            <p:ph type="title"/>
          </p:nvPr>
        </p:nvSpPr>
        <p:spPr/>
        <p:txBody>
          <a:bodyPr/>
          <a:lstStyle/>
          <a:p>
            <a:r>
              <a:rPr lang="en-GB" b="1" dirty="0" smtClean="0">
                <a:solidFill>
                  <a:srgbClr val="3399FF"/>
                </a:solidFill>
                <a:effectLst>
                  <a:outerShdw blurRad="38100" dist="38100" dir="2700000" algn="tl">
                    <a:srgbClr val="000000">
                      <a:alpha val="43137"/>
                    </a:srgbClr>
                  </a:outerShdw>
                </a:effectLst>
              </a:rPr>
              <a:t>What is state aid?</a:t>
            </a:r>
            <a:endParaRPr lang="da-DK" b="1" dirty="0">
              <a:solidFill>
                <a:srgbClr val="3399FF"/>
              </a:solidFill>
              <a:effectLst>
                <a:outerShdw blurRad="38100" dist="38100" dir="2700000" algn="tl">
                  <a:srgbClr val="000000">
                    <a:alpha val="43137"/>
                  </a:srgbClr>
                </a:outerShdw>
              </a:effectLst>
            </a:endParaRPr>
          </a:p>
        </p:txBody>
      </p:sp>
      <p:sp>
        <p:nvSpPr>
          <p:cNvPr id="4" name="Content Placeholder 3"/>
          <p:cNvSpPr>
            <a:spLocks noGrp="1"/>
          </p:cNvSpPr>
          <p:nvPr>
            <p:ph idx="1"/>
          </p:nvPr>
        </p:nvSpPr>
        <p:spPr/>
        <p:txBody>
          <a:bodyPr/>
          <a:lstStyle/>
          <a:p>
            <a:pPr marL="0" indent="0">
              <a:buNone/>
            </a:pPr>
            <a:r>
              <a:rPr lang="en-GB" i="1" dirty="0" smtClean="0"/>
              <a:t>“Any aid granted by a Member State…which distorts competition by favouring certain </a:t>
            </a:r>
            <a:r>
              <a:rPr lang="en-GB" i="1" u="sng" dirty="0" smtClean="0"/>
              <a:t>undertakings</a:t>
            </a:r>
            <a:r>
              <a:rPr lang="en-GB" i="1" dirty="0" smtClean="0"/>
              <a:t> or the production of certain goods shall…be incompatible with the internal market”</a:t>
            </a:r>
          </a:p>
          <a:p>
            <a:pPr marL="0" indent="0">
              <a:buNone/>
            </a:pPr>
            <a:r>
              <a:rPr lang="en-GB" sz="2800" dirty="0" smtClean="0">
                <a:solidFill>
                  <a:srgbClr val="3399FF"/>
                </a:solidFill>
              </a:rPr>
              <a:t>EU Treaty, Article 107</a:t>
            </a:r>
          </a:p>
          <a:p>
            <a:pPr marL="0" indent="0">
              <a:buNone/>
            </a:pPr>
            <a:endParaRPr lang="en-GB" sz="2800" dirty="0">
              <a:solidFill>
                <a:srgbClr val="3399FF"/>
              </a:solidFill>
            </a:endParaRPr>
          </a:p>
          <a:p>
            <a:pPr marL="0" indent="0">
              <a:buNone/>
            </a:pPr>
            <a:endParaRPr lang="da-DK" sz="2800" dirty="0">
              <a:solidFill>
                <a:srgbClr val="3399FF"/>
              </a:solidFill>
            </a:endParaRPr>
          </a:p>
        </p:txBody>
      </p:sp>
    </p:spTree>
    <p:extLst>
      <p:ext uri="{BB962C8B-B14F-4D97-AF65-F5344CB8AC3E}">
        <p14:creationId xmlns:p14="http://schemas.microsoft.com/office/powerpoint/2010/main" val="1223775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3399FF"/>
                </a:solidFill>
                <a:effectLst>
                  <a:outerShdw blurRad="38100" dist="38100" dir="2700000" algn="tl">
                    <a:srgbClr val="000000">
                      <a:alpha val="43137"/>
                    </a:srgbClr>
                  </a:outerShdw>
                </a:effectLst>
              </a:rPr>
              <a:t>What is an undertaking?</a:t>
            </a:r>
            <a:endParaRPr lang="da-DK" b="1" dirty="0">
              <a:solidFill>
                <a:srgbClr val="3399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67544" y="1366462"/>
            <a:ext cx="8229600" cy="4525963"/>
          </a:xfrm>
        </p:spPr>
        <p:txBody>
          <a:bodyPr/>
          <a:lstStyle/>
          <a:p>
            <a:pPr marL="0" indent="0">
              <a:buNone/>
            </a:pPr>
            <a:r>
              <a:rPr lang="en-GB" dirty="0" smtClean="0"/>
              <a:t>Undertakings are entities engaged in an </a:t>
            </a:r>
            <a:r>
              <a:rPr lang="en-GB" i="1" u="sng" dirty="0" smtClean="0"/>
              <a:t>economic activity</a:t>
            </a:r>
            <a:r>
              <a:rPr lang="en-GB" i="1" dirty="0" smtClean="0"/>
              <a:t>,</a:t>
            </a:r>
            <a:r>
              <a:rPr lang="en-GB" dirty="0" smtClean="0"/>
              <a:t> regardless their legal status and the way they are financed:</a:t>
            </a:r>
          </a:p>
          <a:p>
            <a:r>
              <a:rPr lang="en-GB" sz="2800" dirty="0" smtClean="0"/>
              <a:t>Charities, clubs or associations, public bodies, universities, social enterprises, private firms…</a:t>
            </a:r>
          </a:p>
          <a:p>
            <a:r>
              <a:rPr lang="en-GB" sz="2800" dirty="0" smtClean="0"/>
              <a:t>It does not matter whether the entity aims to generate profits</a:t>
            </a:r>
          </a:p>
          <a:p>
            <a:r>
              <a:rPr lang="en-GB" sz="2800" dirty="0" smtClean="0"/>
              <a:t>An undertaking can be engaged in economic and non-economic activities at the same time</a:t>
            </a:r>
            <a:endParaRPr lang="da-DK" sz="2800"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4268515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3399FF"/>
                </a:solidFill>
              </a:rPr>
              <a:t>What is an economic activity?</a:t>
            </a:r>
            <a:endParaRPr lang="da-DK" b="1" dirty="0">
              <a:solidFill>
                <a:srgbClr val="3399FF"/>
              </a:solidFill>
            </a:endParaRPr>
          </a:p>
        </p:txBody>
      </p:sp>
      <p:sp>
        <p:nvSpPr>
          <p:cNvPr id="3" name="Content Placeholder 2"/>
          <p:cNvSpPr>
            <a:spLocks noGrp="1"/>
          </p:cNvSpPr>
          <p:nvPr>
            <p:ph idx="1"/>
          </p:nvPr>
        </p:nvSpPr>
        <p:spPr/>
        <p:txBody>
          <a:bodyPr/>
          <a:lstStyle/>
          <a:p>
            <a:pPr marL="0" indent="0">
              <a:buNone/>
            </a:pPr>
            <a:r>
              <a:rPr lang="en-GB" i="1" dirty="0" smtClean="0"/>
              <a:t>‘any activity consisting in offering goods or </a:t>
            </a:r>
            <a:r>
              <a:rPr lang="en-GB" i="1" smtClean="0"/>
              <a:t>services </a:t>
            </a:r>
            <a:r>
              <a:rPr lang="en-GB" i="1"/>
              <a:t>o</a:t>
            </a:r>
            <a:r>
              <a:rPr lang="en-GB" i="1" smtClean="0"/>
              <a:t>n </a:t>
            </a:r>
            <a:r>
              <a:rPr lang="en-GB" i="1" dirty="0" smtClean="0"/>
              <a:t>a given market’</a:t>
            </a:r>
            <a:endParaRPr lang="en-GB" dirty="0" smtClean="0"/>
          </a:p>
          <a:p>
            <a:pPr marL="0" indent="0">
              <a:buNone/>
            </a:pPr>
            <a:endParaRPr lang="en-GB" i="1" dirty="0"/>
          </a:p>
          <a:p>
            <a:pPr marL="0" indent="0">
              <a:buNone/>
            </a:pPr>
            <a:r>
              <a:rPr lang="en-GB" dirty="0" smtClean="0"/>
              <a:t>Also the case where the activity could, in principle, be carried out by a private body in order to make profit!</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1123279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solidFill>
                  <a:srgbClr val="3399FF"/>
                </a:solidFill>
                <a:effectLst>
                  <a:outerShdw blurRad="38100" dist="38100" dir="2700000" algn="tl">
                    <a:srgbClr val="000000">
                      <a:alpha val="43137"/>
                    </a:srgbClr>
                  </a:outerShdw>
                </a:effectLst>
              </a:rPr>
              <a:t>Examples </a:t>
            </a:r>
            <a:endParaRPr lang="da-DK" b="1" dirty="0">
              <a:solidFill>
                <a:srgbClr val="3399FF"/>
              </a:solidFill>
              <a:effectLst>
                <a:outerShdw blurRad="38100" dist="38100" dir="2700000" algn="tl">
                  <a:srgbClr val="000000">
                    <a:alpha val="43137"/>
                  </a:srgbClr>
                </a:outerShdw>
              </a:effectLst>
            </a:endParaRPr>
          </a:p>
        </p:txBody>
      </p:sp>
      <p:sp>
        <p:nvSpPr>
          <p:cNvPr id="5" name="Text Placeholder 4"/>
          <p:cNvSpPr>
            <a:spLocks noGrp="1"/>
          </p:cNvSpPr>
          <p:nvPr>
            <p:ph type="body" idx="1"/>
          </p:nvPr>
        </p:nvSpPr>
        <p:spPr>
          <a:xfrm>
            <a:off x="450499" y="1340768"/>
            <a:ext cx="4040188" cy="639762"/>
          </a:xfrm>
        </p:spPr>
        <p:txBody>
          <a:bodyPr/>
          <a:lstStyle/>
          <a:p>
            <a:r>
              <a:rPr lang="en-GB" dirty="0" smtClean="0">
                <a:solidFill>
                  <a:srgbClr val="FF0000"/>
                </a:solidFill>
              </a:rPr>
              <a:t>Economic</a:t>
            </a:r>
            <a:endParaRPr lang="da-DK" dirty="0">
              <a:solidFill>
                <a:srgbClr val="FF0000"/>
              </a:solidFill>
            </a:endParaRPr>
          </a:p>
        </p:txBody>
      </p:sp>
      <p:sp>
        <p:nvSpPr>
          <p:cNvPr id="6" name="Content Placeholder 5"/>
          <p:cNvSpPr>
            <a:spLocks noGrp="1"/>
          </p:cNvSpPr>
          <p:nvPr>
            <p:ph sz="half" idx="2"/>
          </p:nvPr>
        </p:nvSpPr>
        <p:spPr>
          <a:xfrm>
            <a:off x="467543" y="1916832"/>
            <a:ext cx="4040188" cy="3951288"/>
          </a:xfrm>
        </p:spPr>
        <p:txBody>
          <a:bodyPr>
            <a:normAutofit lnSpcReduction="10000"/>
          </a:bodyPr>
          <a:lstStyle/>
          <a:p>
            <a:r>
              <a:rPr lang="en-GB" dirty="0" smtClean="0"/>
              <a:t>Employment procurement by public agencies</a:t>
            </a:r>
          </a:p>
          <a:p>
            <a:r>
              <a:rPr lang="en-GB" dirty="0" smtClean="0"/>
              <a:t>Optional insurance schemes based on capitalisation</a:t>
            </a:r>
          </a:p>
          <a:p>
            <a:r>
              <a:rPr lang="en-GB" dirty="0" smtClean="0"/>
              <a:t>Emergency transport and patient transport</a:t>
            </a:r>
          </a:p>
          <a:p>
            <a:r>
              <a:rPr lang="en-GB" dirty="0" smtClean="0"/>
              <a:t>Management of transport infrastructure</a:t>
            </a:r>
          </a:p>
          <a:p>
            <a:r>
              <a:rPr lang="en-GB" dirty="0" smtClean="0"/>
              <a:t>Provision of infrastructure ancillary to social housing</a:t>
            </a:r>
            <a:endParaRPr lang="da-DK" dirty="0"/>
          </a:p>
        </p:txBody>
      </p:sp>
      <p:sp>
        <p:nvSpPr>
          <p:cNvPr id="7" name="Text Placeholder 6"/>
          <p:cNvSpPr>
            <a:spLocks noGrp="1"/>
          </p:cNvSpPr>
          <p:nvPr>
            <p:ph type="body" sz="quarter" idx="3"/>
          </p:nvPr>
        </p:nvSpPr>
        <p:spPr>
          <a:xfrm>
            <a:off x="4644008" y="1340768"/>
            <a:ext cx="4041775" cy="639762"/>
          </a:xfrm>
        </p:spPr>
        <p:txBody>
          <a:bodyPr/>
          <a:lstStyle/>
          <a:p>
            <a:r>
              <a:rPr lang="en-GB" dirty="0" smtClean="0">
                <a:solidFill>
                  <a:srgbClr val="00B050"/>
                </a:solidFill>
              </a:rPr>
              <a:t>Non-economic</a:t>
            </a:r>
            <a:endParaRPr lang="da-DK" dirty="0">
              <a:solidFill>
                <a:srgbClr val="00B050"/>
              </a:solidFill>
            </a:endParaRPr>
          </a:p>
        </p:txBody>
      </p:sp>
      <p:sp>
        <p:nvSpPr>
          <p:cNvPr id="8" name="Content Placeholder 7"/>
          <p:cNvSpPr>
            <a:spLocks noGrp="1"/>
          </p:cNvSpPr>
          <p:nvPr>
            <p:ph sz="quarter" idx="4"/>
          </p:nvPr>
        </p:nvSpPr>
        <p:spPr>
          <a:xfrm>
            <a:off x="4644008" y="1916832"/>
            <a:ext cx="4041775" cy="3951288"/>
          </a:xfrm>
        </p:spPr>
        <p:txBody>
          <a:bodyPr>
            <a:normAutofit/>
          </a:bodyPr>
          <a:lstStyle/>
          <a:p>
            <a:r>
              <a:rPr lang="en-GB" dirty="0" smtClean="0"/>
              <a:t>Army and police</a:t>
            </a:r>
          </a:p>
          <a:p>
            <a:r>
              <a:rPr lang="en-GB" dirty="0" smtClean="0"/>
              <a:t>Air navigation and control</a:t>
            </a:r>
          </a:p>
          <a:p>
            <a:r>
              <a:rPr lang="en-GB" dirty="0" smtClean="0"/>
              <a:t>Anti-pollution surveillance</a:t>
            </a:r>
          </a:p>
          <a:p>
            <a:r>
              <a:rPr lang="en-GB" dirty="0" smtClean="0"/>
              <a:t>Solidarity-based social security schemes</a:t>
            </a:r>
          </a:p>
          <a:p>
            <a:r>
              <a:rPr lang="en-GB" dirty="0" smtClean="0"/>
              <a:t>Some health services</a:t>
            </a:r>
          </a:p>
          <a:p>
            <a:r>
              <a:rPr lang="en-GB" dirty="0" smtClean="0"/>
              <a:t>Some education and research</a:t>
            </a:r>
          </a:p>
          <a:p>
            <a:r>
              <a:rPr lang="en-GB" dirty="0" smtClean="0"/>
              <a:t>Some public infrastructures</a:t>
            </a:r>
          </a:p>
          <a:p>
            <a:endParaRPr lang="da-DK" dirty="0"/>
          </a:p>
        </p:txBody>
      </p:sp>
      <p:pic>
        <p:nvPicPr>
          <p:cNvPr id="9" name="Picture 8"/>
          <p:cNvPicPr/>
          <p:nvPr/>
        </p:nvPicPr>
        <p:blipFill>
          <a:blip r:embed="rId2">
            <a:extLst>
              <a:ext uri="{28A0092B-C50C-407E-A947-70E740481C1C}">
                <a14:useLocalDpi xmlns:a14="http://schemas.microsoft.com/office/drawing/2010/main" val="0"/>
              </a:ext>
            </a:extLst>
          </a:blip>
          <a:srcRect/>
          <a:stretch>
            <a:fillRect/>
          </a:stretch>
        </p:blipFill>
        <p:spPr bwMode="auto">
          <a:xfrm>
            <a:off x="467543" y="6021288"/>
            <a:ext cx="6119495" cy="720725"/>
          </a:xfrm>
          <a:prstGeom prst="rect">
            <a:avLst/>
          </a:prstGeom>
          <a:noFill/>
          <a:ln>
            <a:noFill/>
          </a:ln>
        </p:spPr>
      </p:pic>
    </p:spTree>
    <p:extLst>
      <p:ext uri="{BB962C8B-B14F-4D97-AF65-F5344CB8AC3E}">
        <p14:creationId xmlns:p14="http://schemas.microsoft.com/office/powerpoint/2010/main" val="353348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rgbClr val="0070C0"/>
                </a:solidFill>
              </a:rPr>
              <a:t>State aid might occur at two levels</a:t>
            </a:r>
            <a:br>
              <a:rPr lang="en-GB" b="1" dirty="0" smtClean="0">
                <a:solidFill>
                  <a:srgbClr val="0070C0"/>
                </a:solidFill>
              </a:rPr>
            </a:br>
            <a:r>
              <a:rPr lang="en-GB" sz="2000" b="1" dirty="0" smtClean="0">
                <a:solidFill>
                  <a:srgbClr val="0070C0"/>
                </a:solidFill>
              </a:rPr>
              <a:t>in relation to </a:t>
            </a:r>
            <a:r>
              <a:rPr lang="en-GB" sz="2000" b="1" dirty="0" err="1" smtClean="0">
                <a:solidFill>
                  <a:srgbClr val="0070C0"/>
                </a:solidFill>
              </a:rPr>
              <a:t>interreg</a:t>
            </a:r>
            <a:r>
              <a:rPr lang="en-GB" sz="2000" b="1" dirty="0" smtClean="0">
                <a:solidFill>
                  <a:srgbClr val="0070C0"/>
                </a:solidFill>
              </a:rPr>
              <a:t> projects </a:t>
            </a:r>
            <a:endParaRPr lang="da-DK" b="1" dirty="0">
              <a:solidFill>
                <a:srgbClr val="0070C0"/>
              </a:solidFill>
            </a:endParaRPr>
          </a:p>
        </p:txBody>
      </p:sp>
      <p:sp>
        <p:nvSpPr>
          <p:cNvPr id="3" name="Content Placeholder 2"/>
          <p:cNvSpPr>
            <a:spLocks noGrp="1"/>
          </p:cNvSpPr>
          <p:nvPr>
            <p:ph idx="1"/>
          </p:nvPr>
        </p:nvSpPr>
        <p:spPr/>
        <p:txBody>
          <a:bodyPr/>
          <a:lstStyle/>
          <a:p>
            <a:r>
              <a:rPr lang="en-GB" dirty="0" smtClean="0"/>
              <a:t>In relation to the partners, one or more partner might be an undertaking </a:t>
            </a:r>
          </a:p>
          <a:p>
            <a:endParaRPr lang="en-GB" dirty="0"/>
          </a:p>
          <a:p>
            <a:r>
              <a:rPr lang="en-GB" dirty="0" smtClean="0"/>
              <a:t>In relation to end users e.g. in relation to training and support services to SMEs </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4288511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r>
              <a:rPr lang="en-GB" b="1" dirty="0" smtClean="0">
                <a:solidFill>
                  <a:srgbClr val="3399FF"/>
                </a:solidFill>
              </a:rPr>
              <a:t>Step one: Does the project imply economic activity?</a:t>
            </a:r>
            <a:endParaRPr lang="da-DK" b="1" dirty="0">
              <a:solidFill>
                <a:srgbClr val="3399FF"/>
              </a:solidFill>
            </a:endParaRPr>
          </a:p>
        </p:txBody>
      </p:sp>
      <p:sp>
        <p:nvSpPr>
          <p:cNvPr id="3" name="Content Placeholder 2"/>
          <p:cNvSpPr>
            <a:spLocks noGrp="1"/>
          </p:cNvSpPr>
          <p:nvPr>
            <p:ph idx="1"/>
          </p:nvPr>
        </p:nvSpPr>
        <p:spPr>
          <a:xfrm>
            <a:off x="457200" y="1772816"/>
            <a:ext cx="8229600" cy="4353347"/>
          </a:xfrm>
        </p:spPr>
        <p:txBody>
          <a:bodyPr>
            <a:normAutofit/>
          </a:bodyPr>
          <a:lstStyle/>
          <a:p>
            <a:pPr marL="0" indent="0">
              <a:buNone/>
            </a:pPr>
            <a:r>
              <a:rPr lang="en-GB" sz="4000" b="1" dirty="0" smtClean="0"/>
              <a:t>NO</a:t>
            </a:r>
            <a:r>
              <a:rPr lang="en-GB" sz="4000" dirty="0" smtClean="0"/>
              <a:t>: No State aid assessment has to be done</a:t>
            </a:r>
          </a:p>
          <a:p>
            <a:pPr marL="0" indent="0">
              <a:buNone/>
            </a:pPr>
            <a:r>
              <a:rPr lang="en-GB" sz="4000" b="1" dirty="0" smtClean="0"/>
              <a:t>Yes</a:t>
            </a:r>
            <a:r>
              <a:rPr lang="en-GB" sz="4000" dirty="0" smtClean="0"/>
              <a:t>: State aid assessment has to be done</a:t>
            </a:r>
          </a:p>
          <a:p>
            <a:pPr marL="0" indent="0">
              <a:buNone/>
            </a:pPr>
            <a:endParaRPr lang="en-GB" sz="4000"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374223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3399FF"/>
                </a:solidFill>
                <a:effectLst>
                  <a:outerShdw blurRad="38100" dist="38100" dir="2700000" algn="tl">
                    <a:srgbClr val="000000">
                      <a:alpha val="43137"/>
                    </a:srgbClr>
                  </a:outerShdw>
                </a:effectLst>
              </a:rPr>
              <a:t>If yes, step two: State aid ‘test’</a:t>
            </a:r>
            <a:endParaRPr lang="da-DK" b="1" dirty="0">
              <a:solidFill>
                <a:srgbClr val="3399FF"/>
              </a:solidFill>
              <a:effectLst>
                <a:outerShdw blurRad="38100" dist="38100" dir="2700000" algn="tl">
                  <a:srgbClr val="000000">
                    <a:alpha val="43137"/>
                  </a:srgbClr>
                </a:outerShdw>
              </a:effectLst>
            </a:endParaRPr>
          </a:p>
        </p:txBody>
      </p:sp>
      <p:sp>
        <p:nvSpPr>
          <p:cNvPr id="9" name="Content Placeholder 8"/>
          <p:cNvSpPr>
            <a:spLocks noGrp="1"/>
          </p:cNvSpPr>
          <p:nvPr>
            <p:ph idx="1"/>
          </p:nvPr>
        </p:nvSpPr>
        <p:spPr>
          <a:xfrm>
            <a:off x="467544" y="1412776"/>
            <a:ext cx="8229600" cy="4525963"/>
          </a:xfrm>
        </p:spPr>
        <p:txBody>
          <a:bodyPr>
            <a:normAutofit lnSpcReduction="10000"/>
          </a:bodyPr>
          <a:lstStyle/>
          <a:p>
            <a:r>
              <a:rPr lang="en-GB" dirty="0" smtClean="0"/>
              <a:t>Is the measure financed through </a:t>
            </a:r>
            <a:r>
              <a:rPr lang="en-GB" b="1" dirty="0" smtClean="0"/>
              <a:t>State resources</a:t>
            </a:r>
            <a:r>
              <a:rPr lang="en-GB" dirty="0" smtClean="0"/>
              <a:t>? </a:t>
            </a:r>
            <a:r>
              <a:rPr lang="en-GB" dirty="0" smtClean="0">
                <a:solidFill>
                  <a:srgbClr val="FF0000"/>
                </a:solidFill>
              </a:rPr>
              <a:t>Yes</a:t>
            </a:r>
          </a:p>
          <a:p>
            <a:r>
              <a:rPr lang="en-GB" dirty="0" smtClean="0"/>
              <a:t>Does the measure confer an </a:t>
            </a:r>
            <a:r>
              <a:rPr lang="en-GB" b="1" dirty="0" smtClean="0"/>
              <a:t>advantage</a:t>
            </a:r>
            <a:r>
              <a:rPr lang="en-GB" dirty="0" smtClean="0"/>
              <a:t> on the undertaking? </a:t>
            </a:r>
            <a:r>
              <a:rPr lang="en-GB" dirty="0" smtClean="0">
                <a:solidFill>
                  <a:srgbClr val="FF0000"/>
                </a:solidFill>
              </a:rPr>
              <a:t>Consider</a:t>
            </a:r>
          </a:p>
          <a:p>
            <a:r>
              <a:rPr lang="en-GB" dirty="0" smtClean="0"/>
              <a:t>Is</a:t>
            </a:r>
            <a:r>
              <a:rPr lang="en-GB" dirty="0" smtClean="0">
                <a:solidFill>
                  <a:srgbClr val="FF0000"/>
                </a:solidFill>
              </a:rPr>
              <a:t> </a:t>
            </a:r>
            <a:r>
              <a:rPr lang="en-GB" dirty="0" smtClean="0"/>
              <a:t>the measure selective? </a:t>
            </a:r>
            <a:r>
              <a:rPr lang="en-GB" dirty="0" smtClean="0">
                <a:solidFill>
                  <a:srgbClr val="FF0000"/>
                </a:solidFill>
              </a:rPr>
              <a:t>Yes</a:t>
            </a:r>
            <a:r>
              <a:rPr lang="en-GB" dirty="0" smtClean="0"/>
              <a:t> </a:t>
            </a:r>
          </a:p>
          <a:p>
            <a:r>
              <a:rPr lang="en-GB" dirty="0" smtClean="0"/>
              <a:t>Does the measure distort or threaten to </a:t>
            </a:r>
            <a:r>
              <a:rPr lang="en-GB" b="1" dirty="0" smtClean="0"/>
              <a:t>distort competition</a:t>
            </a:r>
            <a:r>
              <a:rPr lang="en-GB" dirty="0" smtClean="0"/>
              <a:t>? </a:t>
            </a:r>
            <a:r>
              <a:rPr lang="en-GB" dirty="0" smtClean="0">
                <a:solidFill>
                  <a:srgbClr val="FF0000"/>
                </a:solidFill>
              </a:rPr>
              <a:t>Very often yes</a:t>
            </a:r>
          </a:p>
          <a:p>
            <a:r>
              <a:rPr lang="en-GB" dirty="0" smtClean="0"/>
              <a:t>Does it have the potential to </a:t>
            </a:r>
            <a:r>
              <a:rPr lang="en-GB" b="1" dirty="0" smtClean="0"/>
              <a:t>affect trade between</a:t>
            </a:r>
            <a:r>
              <a:rPr lang="en-GB" dirty="0" smtClean="0"/>
              <a:t> the Member States? </a:t>
            </a:r>
            <a:r>
              <a:rPr lang="en-GB" dirty="0" smtClean="0">
                <a:solidFill>
                  <a:srgbClr val="FF0000"/>
                </a:solidFill>
              </a:rPr>
              <a:t>Very often yes</a:t>
            </a:r>
            <a:endParaRPr lang="da-DK" dirty="0">
              <a:solidFill>
                <a:srgbClr val="FF0000"/>
              </a:solidFill>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40047" y="5949280"/>
            <a:ext cx="6119495" cy="720725"/>
          </a:xfrm>
          <a:prstGeom prst="rect">
            <a:avLst/>
          </a:prstGeom>
          <a:noFill/>
          <a:ln>
            <a:noFill/>
          </a:ln>
        </p:spPr>
      </p:pic>
    </p:spTree>
    <p:extLst>
      <p:ext uri="{BB962C8B-B14F-4D97-AF65-F5344CB8AC3E}">
        <p14:creationId xmlns:p14="http://schemas.microsoft.com/office/powerpoint/2010/main" val="3905407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rgbClr val="3399FF"/>
                </a:solidFill>
                <a:effectLst>
                  <a:outerShdw blurRad="38100" dist="38100" dir="2700000" algn="tl">
                    <a:srgbClr val="000000">
                      <a:alpha val="43137"/>
                    </a:srgbClr>
                  </a:outerShdw>
                </a:effectLst>
              </a:rPr>
              <a:t>If state aid or risk of state aid,           step three</a:t>
            </a:r>
            <a:endParaRPr lang="da-DK" b="1" dirty="0">
              <a:solidFill>
                <a:srgbClr val="3399FF"/>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GB" dirty="0" smtClean="0"/>
              <a:t>Can </a:t>
            </a:r>
            <a:r>
              <a:rPr lang="en-GB" dirty="0" smtClean="0"/>
              <a:t>de </a:t>
            </a:r>
            <a:r>
              <a:rPr lang="en-GB" dirty="0" err="1" smtClean="0"/>
              <a:t>minimis</a:t>
            </a:r>
            <a:r>
              <a:rPr lang="en-GB" dirty="0" smtClean="0"/>
              <a:t> or General Block Exemption Rules be used? </a:t>
            </a:r>
          </a:p>
          <a:p>
            <a:endParaRPr lang="en-GB" dirty="0"/>
          </a:p>
          <a:p>
            <a:r>
              <a:rPr lang="en-GB" dirty="0" smtClean="0"/>
              <a:t>If yes the project can be supported</a:t>
            </a:r>
          </a:p>
          <a:p>
            <a:r>
              <a:rPr lang="en-GB" dirty="0" smtClean="0"/>
              <a:t>If no the project can not be supported (notification not an option for NPA)</a:t>
            </a:r>
            <a:endParaRPr lang="da-DK"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7544" y="5877272"/>
            <a:ext cx="6119495" cy="720725"/>
          </a:xfrm>
          <a:prstGeom prst="rect">
            <a:avLst/>
          </a:prstGeom>
          <a:noFill/>
          <a:ln>
            <a:noFill/>
          </a:ln>
        </p:spPr>
      </p:pic>
    </p:spTree>
    <p:extLst>
      <p:ext uri="{BB962C8B-B14F-4D97-AF65-F5344CB8AC3E}">
        <p14:creationId xmlns:p14="http://schemas.microsoft.com/office/powerpoint/2010/main" val="5855981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612</Words>
  <Application>Microsoft Office PowerPoint</Application>
  <PresentationFormat>On-screen Show (4:3)</PresentationFormat>
  <Paragraphs>66</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State Aid Rules</vt:lpstr>
      <vt:lpstr>What is state aid?</vt:lpstr>
      <vt:lpstr>What is an undertaking?</vt:lpstr>
      <vt:lpstr>What is an economic activity?</vt:lpstr>
      <vt:lpstr>Examples </vt:lpstr>
      <vt:lpstr>State aid might occur at two levels in relation to interreg projects </vt:lpstr>
      <vt:lpstr>Step one: Does the project imply economic activity?</vt:lpstr>
      <vt:lpstr>If yes, step two: State aid ‘test’</vt:lpstr>
      <vt:lpstr>If state aid or risk of state aid,           step three</vt:lpstr>
      <vt:lpstr>Specific Programme rules if a partner is an undertaking</vt:lpstr>
      <vt:lpstr>Example: Aid to SMEs as partners with the use of GBER Art. 20</vt:lpstr>
      <vt:lpstr>Aid to SMEs according to GBER</vt:lpstr>
      <vt:lpstr>Contact the Secretariat or the Regional Contact Point in an early stage of the application process concerning State aid!  Be prepared to deliver further documentation during the assessment process if exemptions have to be used!  See the Programme Manual!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Aid Rules</dc:title>
  <dc:creator>Ole Damsgaard</dc:creator>
  <cp:lastModifiedBy>Ole Damsgaard</cp:lastModifiedBy>
  <cp:revision>35</cp:revision>
  <dcterms:created xsi:type="dcterms:W3CDTF">2014-09-12T14:07:39Z</dcterms:created>
  <dcterms:modified xsi:type="dcterms:W3CDTF">2015-10-19T09:52:49Z</dcterms:modified>
</cp:coreProperties>
</file>