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0" r:id="rId2"/>
  </p:sldMasterIdLst>
  <p:notesMasterIdLst>
    <p:notesMasterId r:id="rId27"/>
  </p:notesMasterIdLst>
  <p:sldIdLst>
    <p:sldId id="261" r:id="rId3"/>
    <p:sldId id="263" r:id="rId4"/>
    <p:sldId id="267" r:id="rId5"/>
    <p:sldId id="270" r:id="rId6"/>
    <p:sldId id="268" r:id="rId7"/>
    <p:sldId id="271" r:id="rId8"/>
    <p:sldId id="273" r:id="rId9"/>
    <p:sldId id="274" r:id="rId10"/>
    <p:sldId id="269" r:id="rId11"/>
    <p:sldId id="275" r:id="rId12"/>
    <p:sldId id="278" r:id="rId13"/>
    <p:sldId id="272" r:id="rId14"/>
    <p:sldId id="277" r:id="rId15"/>
    <p:sldId id="280" r:id="rId16"/>
    <p:sldId id="281" r:id="rId17"/>
    <p:sldId id="282" r:id="rId18"/>
    <p:sldId id="279" r:id="rId19"/>
    <p:sldId id="285" r:id="rId20"/>
    <p:sldId id="286" r:id="rId21"/>
    <p:sldId id="283" r:id="rId22"/>
    <p:sldId id="287" r:id="rId23"/>
    <p:sldId id="284" r:id="rId24"/>
    <p:sldId id="291" r:id="rId25"/>
    <p:sldId id="293" r:id="rId2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3114A8D-D2E1-4418-A028-65A385298669}">
          <p14:sldIdLst>
            <p14:sldId id="261"/>
            <p14:sldId id="263"/>
            <p14:sldId id="267"/>
            <p14:sldId id="270"/>
            <p14:sldId id="268"/>
            <p14:sldId id="271"/>
            <p14:sldId id="273"/>
            <p14:sldId id="274"/>
            <p14:sldId id="269"/>
            <p14:sldId id="275"/>
            <p14:sldId id="278"/>
            <p14:sldId id="272"/>
            <p14:sldId id="277"/>
            <p14:sldId id="280"/>
            <p14:sldId id="281"/>
            <p14:sldId id="282"/>
            <p14:sldId id="279"/>
            <p14:sldId id="285"/>
            <p14:sldId id="286"/>
            <p14:sldId id="283"/>
            <p14:sldId id="287"/>
            <p14:sldId id="284"/>
            <p14:sldId id="291"/>
            <p14:sldId id="29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E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04"/>
      </p:cViewPr>
      <p:guideLst>
        <p:guide orient="horz" pos="1026"/>
        <p:guide orient="horz" pos="3657"/>
        <p:guide orient="horz" pos="1706"/>
        <p:guide orient="horz" pos="754"/>
        <p:guide orient="horz" pos="255"/>
        <p:guide orient="horz" pos="1480"/>
        <p:guide pos="4921"/>
        <p:guide pos="839"/>
        <p:guide pos="340"/>
        <p:guide pos="5420"/>
        <p:guide pos="2154"/>
        <p:guide pos="310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D542FF-FE06-4DEE-BCB1-68499F07D8E3}" type="datetimeFigureOut">
              <a:rPr lang="da-DK" smtClean="0"/>
              <a:t>14-10-2015</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B46259-AAB6-4F5B-945E-A54BE400C7E5}" type="slidenum">
              <a:rPr lang="da-DK" smtClean="0"/>
              <a:t>‹#›</a:t>
            </a:fld>
            <a:endParaRPr lang="da-DK"/>
          </a:p>
        </p:txBody>
      </p:sp>
    </p:spTree>
    <p:extLst>
      <p:ext uri="{BB962C8B-B14F-4D97-AF65-F5344CB8AC3E}">
        <p14:creationId xmlns:p14="http://schemas.microsoft.com/office/powerpoint/2010/main" val="239062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23CAD0-067C-41AB-A08A-1FDAE23F7EC3}" type="slidenum">
              <a:rPr lang="sv-SE" smtClean="0">
                <a:solidFill>
                  <a:prstClr val="black"/>
                </a:solidFill>
              </a:rPr>
              <a:pPr/>
              <a:t>24</a:t>
            </a:fld>
            <a:endParaRPr lang="sv-SE">
              <a:solidFill>
                <a:prstClr val="black"/>
              </a:solidFill>
            </a:endParaRPr>
          </a:p>
        </p:txBody>
      </p:sp>
    </p:spTree>
    <p:extLst>
      <p:ext uri="{BB962C8B-B14F-4D97-AF65-F5344CB8AC3E}">
        <p14:creationId xmlns:p14="http://schemas.microsoft.com/office/powerpoint/2010/main" val="3666471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3611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 punktlista">
    <p:spTree>
      <p:nvGrpSpPr>
        <p:cNvPr id="1" name=""/>
        <p:cNvGrpSpPr/>
        <p:nvPr/>
      </p:nvGrpSpPr>
      <p:grpSpPr>
        <a:xfrm>
          <a:off x="0" y="0"/>
          <a:ext cx="0" cy="0"/>
          <a:chOff x="0" y="0"/>
          <a:chExt cx="0" cy="0"/>
        </a:xfrm>
      </p:grpSpPr>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5962359"/>
            <a:ext cx="2047967" cy="540000"/>
          </a:xfrm>
          <a:prstGeom prst="rect">
            <a:avLst/>
          </a:prstGeom>
        </p:spPr>
      </p:pic>
      <p:sp>
        <p:nvSpPr>
          <p:cNvPr id="7" name="Platshållare för rubrik 2"/>
          <p:cNvSpPr>
            <a:spLocks noGrp="1"/>
          </p:cNvSpPr>
          <p:nvPr>
            <p:ph type="title" hasCustomPrompt="1"/>
          </p:nvPr>
        </p:nvSpPr>
        <p:spPr>
          <a:xfrm>
            <a:off x="1331913" y="1603368"/>
            <a:ext cx="6480175" cy="745512"/>
          </a:xfrm>
          <a:prstGeom prst="rect">
            <a:avLst/>
          </a:prstGeom>
        </p:spPr>
        <p:txBody>
          <a:bodyPr vert="horz" lIns="91440" tIns="45720" rIns="91440" bIns="45720" rtlCol="0" anchor="ctr">
            <a:noAutofit/>
          </a:bodyPr>
          <a:lstStyle>
            <a:lvl1pPr algn="l">
              <a:defRPr b="1"/>
            </a:lvl1pPr>
          </a:lstStyle>
          <a:p>
            <a:r>
              <a:rPr lang="sv-SE" dirty="0" smtClean="0"/>
              <a:t>Klicka här rubrik</a:t>
            </a:r>
            <a:endParaRPr lang="sv-SE" dirty="0"/>
          </a:p>
        </p:txBody>
      </p:sp>
      <p:sp>
        <p:nvSpPr>
          <p:cNvPr id="3" name="Platshållare för text 2"/>
          <p:cNvSpPr>
            <a:spLocks noGrp="1"/>
          </p:cNvSpPr>
          <p:nvPr>
            <p:ph type="body" sz="quarter" idx="13"/>
          </p:nvPr>
        </p:nvSpPr>
        <p:spPr>
          <a:xfrm>
            <a:off x="1331913" y="2708275"/>
            <a:ext cx="6480175" cy="3097213"/>
          </a:xfrm>
          <a:prstGeom prst="rect">
            <a:avLst/>
          </a:prstGeom>
        </p:spPr>
        <p:txBody>
          <a:bodyPr/>
          <a:lstStyle>
            <a:lvl1pPr>
              <a:buClr>
                <a:srgbClr val="00A6EB"/>
              </a:buClr>
              <a:defRPr sz="2800"/>
            </a:lvl1pPr>
          </a:lstStyle>
          <a:p>
            <a:pPr lvl="0"/>
            <a:endParaRPr lang="sv-SE" dirty="0"/>
          </a:p>
        </p:txBody>
      </p:sp>
    </p:spTree>
    <p:extLst>
      <p:ext uri="{BB962C8B-B14F-4D97-AF65-F5344CB8AC3E}">
        <p14:creationId xmlns:p14="http://schemas.microsoft.com/office/powerpoint/2010/main" val="19168920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 Bild">
    <p:spTree>
      <p:nvGrpSpPr>
        <p:cNvPr id="1" name=""/>
        <p:cNvGrpSpPr/>
        <p:nvPr/>
      </p:nvGrpSpPr>
      <p:grpSpPr>
        <a:xfrm>
          <a:off x="0" y="0"/>
          <a:ext cx="0" cy="0"/>
          <a:chOff x="0" y="0"/>
          <a:chExt cx="0" cy="0"/>
        </a:xfrm>
      </p:grpSpPr>
      <p:sp>
        <p:nvSpPr>
          <p:cNvPr id="6" name="Platshållare för rubrik 2"/>
          <p:cNvSpPr>
            <a:spLocks noGrp="1"/>
          </p:cNvSpPr>
          <p:nvPr>
            <p:ph type="title" hasCustomPrompt="1"/>
          </p:nvPr>
        </p:nvSpPr>
        <p:spPr>
          <a:xfrm>
            <a:off x="1331913" y="1603368"/>
            <a:ext cx="6480175" cy="745512"/>
          </a:xfrm>
          <a:prstGeom prst="rect">
            <a:avLst/>
          </a:prstGeom>
        </p:spPr>
        <p:txBody>
          <a:bodyPr vert="horz" lIns="91440" tIns="45720" rIns="91440" bIns="45720" rtlCol="0" anchor="ctr">
            <a:noAutofit/>
          </a:bodyPr>
          <a:lstStyle>
            <a:lvl1pPr algn="l">
              <a:defRPr b="1"/>
            </a:lvl1pPr>
          </a:lstStyle>
          <a:p>
            <a:r>
              <a:rPr lang="sv-SE" dirty="0" smtClean="0"/>
              <a:t>Klicka här rubrik</a:t>
            </a:r>
            <a:endParaRPr lang="sv-SE" dirty="0"/>
          </a:p>
        </p:txBody>
      </p:sp>
      <p:pic>
        <p:nvPicPr>
          <p:cNvPr id="7" name="Bildobjekt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29209" y="2708275"/>
            <a:ext cx="6480175" cy="3097213"/>
          </a:xfrm>
          <a:prstGeom prst="rect">
            <a:avLst/>
          </a:prstGeom>
        </p:spPr>
      </p:pic>
    </p:spTree>
    <p:extLst>
      <p:ext uri="{BB962C8B-B14F-4D97-AF65-F5344CB8AC3E}">
        <p14:creationId xmlns:p14="http://schemas.microsoft.com/office/powerpoint/2010/main" val="38845828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sp Rubrik + punktlista + Bild">
    <p:spTree>
      <p:nvGrpSpPr>
        <p:cNvPr id="1" name=""/>
        <p:cNvGrpSpPr/>
        <p:nvPr/>
      </p:nvGrpSpPr>
      <p:grpSpPr>
        <a:xfrm>
          <a:off x="0" y="0"/>
          <a:ext cx="0" cy="0"/>
          <a:chOff x="0" y="0"/>
          <a:chExt cx="0" cy="0"/>
        </a:xfrm>
      </p:grpSpPr>
      <p:sp>
        <p:nvSpPr>
          <p:cNvPr id="3" name="Platshållare för rubrik 2"/>
          <p:cNvSpPr>
            <a:spLocks noGrp="1"/>
          </p:cNvSpPr>
          <p:nvPr>
            <p:ph type="title" hasCustomPrompt="1"/>
          </p:nvPr>
        </p:nvSpPr>
        <p:spPr>
          <a:xfrm>
            <a:off x="1331913" y="1603367"/>
            <a:ext cx="3240087" cy="817521"/>
          </a:xfrm>
          <a:prstGeom prst="rect">
            <a:avLst/>
          </a:prstGeom>
        </p:spPr>
        <p:txBody>
          <a:bodyPr vert="horz" lIns="91440" tIns="45720" rIns="91440" bIns="45720" rtlCol="0" anchor="t" anchorCtr="0">
            <a:noAutofit/>
          </a:bodyPr>
          <a:lstStyle>
            <a:lvl1pPr algn="l">
              <a:lnSpc>
                <a:spcPts val="3840"/>
              </a:lnSpc>
              <a:defRPr sz="3200" b="1"/>
            </a:lvl1pPr>
          </a:lstStyle>
          <a:p>
            <a:r>
              <a:rPr lang="sv-SE" dirty="0" smtClean="0"/>
              <a:t>Klicka här rubrik</a:t>
            </a:r>
            <a:endParaRPr lang="sv-SE" dirty="0"/>
          </a:p>
        </p:txBody>
      </p:sp>
      <p:sp>
        <p:nvSpPr>
          <p:cNvPr id="7" name="Platshållare för text 6"/>
          <p:cNvSpPr>
            <a:spLocks noGrp="1"/>
          </p:cNvSpPr>
          <p:nvPr>
            <p:ph type="body" sz="quarter" idx="10"/>
          </p:nvPr>
        </p:nvSpPr>
        <p:spPr>
          <a:xfrm>
            <a:off x="1331913" y="2708275"/>
            <a:ext cx="3240087" cy="3097213"/>
          </a:xfrm>
          <a:prstGeom prst="rect">
            <a:avLst/>
          </a:prstGeom>
        </p:spPr>
        <p:txBody>
          <a:bodyPr/>
          <a:lstStyle>
            <a:lvl1pPr marL="457200" indent="-457200">
              <a:buClr>
                <a:srgbClr val="00A6EB"/>
              </a:buClr>
              <a:buFont typeface="Arial" panose="020B0604020202020204" pitchFamily="34" charset="0"/>
              <a:buChar char="•"/>
              <a:defRPr sz="2800"/>
            </a:lvl1pPr>
          </a:lstStyle>
          <a:p>
            <a:pPr lvl="0"/>
            <a:endParaRPr lang="sv-SE" dirty="0"/>
          </a:p>
        </p:txBody>
      </p:sp>
      <p:pic>
        <p:nvPicPr>
          <p:cNvPr id="10" name="Bildobjekt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932363" y="1628774"/>
            <a:ext cx="2879726" cy="4176713"/>
          </a:xfrm>
          <a:prstGeom prst="rect">
            <a:avLst/>
          </a:prstGeom>
        </p:spPr>
      </p:pic>
    </p:spTree>
    <p:extLst>
      <p:ext uri="{BB962C8B-B14F-4D97-AF65-F5344CB8AC3E}">
        <p14:creationId xmlns:p14="http://schemas.microsoft.com/office/powerpoint/2010/main" val="8657151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 6"/>
          <p:cNvGrpSpPr/>
          <p:nvPr/>
        </p:nvGrpSpPr>
        <p:grpSpPr>
          <a:xfrm>
            <a:off x="0" y="0"/>
            <a:ext cx="9144000" cy="1260000"/>
            <a:chOff x="0" y="0"/>
            <a:chExt cx="9144000" cy="1260000"/>
          </a:xfrm>
        </p:grpSpPr>
        <p:sp>
          <p:nvSpPr>
            <p:cNvPr id="8" name="Rektangel 7"/>
            <p:cNvSpPr/>
            <p:nvPr userDrawn="1"/>
          </p:nvSpPr>
          <p:spPr>
            <a:xfrm>
              <a:off x="0" y="0"/>
              <a:ext cx="9144000" cy="1260000"/>
            </a:xfrm>
            <a:prstGeom prst="rect">
              <a:avLst/>
            </a:prstGeom>
            <a:solidFill>
              <a:srgbClr val="00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p:cNvSpPr txBox="1"/>
            <p:nvPr userDrawn="1"/>
          </p:nvSpPr>
          <p:spPr>
            <a:xfrm>
              <a:off x="5652120" y="332656"/>
              <a:ext cx="2952328" cy="400110"/>
            </a:xfrm>
            <a:prstGeom prst="rect">
              <a:avLst/>
            </a:prstGeom>
            <a:noFill/>
          </p:spPr>
          <p:txBody>
            <a:bodyPr wrap="square" rtlCol="0">
              <a:spAutoFit/>
            </a:bodyPr>
            <a:lstStyle/>
            <a:p>
              <a:pPr algn="r"/>
              <a:r>
                <a:rPr lang="sv-SE" sz="2000" dirty="0" smtClean="0">
                  <a:solidFill>
                    <a:srgbClr val="FFFFFF"/>
                  </a:solidFill>
                </a:rPr>
                <a:t>www.interreg-npa.eu</a:t>
              </a:r>
              <a:endParaRPr lang="sv-SE" sz="2000" dirty="0">
                <a:solidFill>
                  <a:srgbClr val="FFFFFF"/>
                </a:solidFill>
              </a:endParaRP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7" y="394881"/>
              <a:ext cx="2880315" cy="668099"/>
            </a:xfrm>
            <a:prstGeom prst="rect">
              <a:avLst/>
            </a:prstGeom>
          </p:spPr>
        </p:pic>
      </p:grpSp>
      <p:pic>
        <p:nvPicPr>
          <p:cNvPr id="11" name="Bildobjekt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3" y="5962359"/>
            <a:ext cx="2047967" cy="540000"/>
          </a:xfrm>
          <a:prstGeom prst="rect">
            <a:avLst/>
          </a:prstGeom>
        </p:spPr>
      </p:pic>
      <p:pic>
        <p:nvPicPr>
          <p:cNvPr id="12" name="Bildobjekt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 y="1251751"/>
            <a:ext cx="9144001" cy="5606249"/>
          </a:xfrm>
          <a:prstGeom prst="rect">
            <a:avLst/>
          </a:prstGeom>
          <a:noFill/>
          <a:ln>
            <a:noFill/>
          </a:ln>
        </p:spPr>
      </p:pic>
      <p:pic>
        <p:nvPicPr>
          <p:cNvPr id="15" name="Bildobjekt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943" y="6114759"/>
            <a:ext cx="2047967" cy="540000"/>
          </a:xfrm>
          <a:prstGeom prst="rect">
            <a:avLst/>
          </a:prstGeom>
        </p:spPr>
      </p:pic>
    </p:spTree>
    <p:extLst>
      <p:ext uri="{BB962C8B-B14F-4D97-AF65-F5344CB8AC3E}">
        <p14:creationId xmlns:p14="http://schemas.microsoft.com/office/powerpoint/2010/main" val="3792650677"/>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3" y="5962359"/>
            <a:ext cx="2047967" cy="540000"/>
          </a:xfrm>
          <a:prstGeom prst="rect">
            <a:avLst/>
          </a:prstGeom>
        </p:spPr>
      </p:pic>
      <p:pic>
        <p:nvPicPr>
          <p:cNvPr id="2" name="Bildobjekt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750" y="412100"/>
            <a:ext cx="2879725" cy="662859"/>
          </a:xfrm>
          <a:prstGeom prst="rect">
            <a:avLst/>
          </a:prstGeom>
        </p:spPr>
      </p:pic>
    </p:spTree>
    <p:extLst>
      <p:ext uri="{BB962C8B-B14F-4D97-AF65-F5344CB8AC3E}">
        <p14:creationId xmlns:p14="http://schemas.microsoft.com/office/powerpoint/2010/main" val="285633423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00A6EB"/>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2"/>
          <p:cNvSpPr txBox="1"/>
          <p:nvPr/>
        </p:nvSpPr>
        <p:spPr>
          <a:xfrm>
            <a:off x="1331144" y="2498120"/>
            <a:ext cx="7345312" cy="707886"/>
          </a:xfrm>
          <a:prstGeom prst="rect">
            <a:avLst/>
          </a:prstGeom>
          <a:noFill/>
        </p:spPr>
        <p:txBody>
          <a:bodyPr wrap="square" rtlCol="0">
            <a:spAutoFit/>
          </a:bodyPr>
          <a:lstStyle/>
          <a:p>
            <a:r>
              <a:rPr lang="sv-SE" sz="4000" b="1" dirty="0" smtClean="0">
                <a:solidFill>
                  <a:srgbClr val="00A6EB"/>
                </a:solidFill>
              </a:rPr>
              <a:t>NPA 2014-2020 Eligiblity rules</a:t>
            </a:r>
            <a:endParaRPr lang="sv-SE" sz="4000" b="1" dirty="0">
              <a:solidFill>
                <a:srgbClr val="00A6EB"/>
              </a:solidFill>
            </a:endParaRPr>
          </a:p>
        </p:txBody>
      </p:sp>
      <p:sp>
        <p:nvSpPr>
          <p:cNvPr id="3" name="Title 1"/>
          <p:cNvSpPr txBox="1">
            <a:spLocks/>
          </p:cNvSpPr>
          <p:nvPr/>
        </p:nvSpPr>
        <p:spPr>
          <a:xfrm>
            <a:off x="1324742" y="3933056"/>
            <a:ext cx="6480175" cy="7455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A6EB"/>
                </a:solidFill>
              </a:rPr>
              <a:t>Per Dahlström Managing Authority</a:t>
            </a:r>
          </a:p>
          <a:p>
            <a:pPr algn="l"/>
            <a:r>
              <a:rPr lang="da-DK" sz="3200" b="1" dirty="0" smtClean="0">
                <a:solidFill>
                  <a:srgbClr val="00A6EB"/>
                </a:solidFill>
              </a:rPr>
              <a:t>20th October 2015 – Copenhagen, Denmark</a:t>
            </a:r>
            <a:endParaRPr lang="en-GB" sz="3200" b="1" dirty="0">
              <a:solidFill>
                <a:srgbClr val="00A6EB"/>
              </a:solidFill>
            </a:endParaRPr>
          </a:p>
        </p:txBody>
      </p:sp>
    </p:spTree>
    <p:extLst>
      <p:ext uri="{BB962C8B-B14F-4D97-AF65-F5344CB8AC3E}">
        <p14:creationId xmlns:p14="http://schemas.microsoft.com/office/powerpoint/2010/main" val="2473241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Office and administration</a:t>
            </a:r>
          </a:p>
        </p:txBody>
      </p:sp>
      <p:sp>
        <p:nvSpPr>
          <p:cNvPr id="3" name="Text Placeholder 2"/>
          <p:cNvSpPr>
            <a:spLocks noGrp="1"/>
          </p:cNvSpPr>
          <p:nvPr>
            <p:ph type="body" sz="quarter" idx="13"/>
          </p:nvPr>
        </p:nvSpPr>
        <p:spPr>
          <a:xfrm>
            <a:off x="1331913" y="2348881"/>
            <a:ext cx="6480175" cy="3456608"/>
          </a:xfrm>
        </p:spPr>
        <p:txBody>
          <a:bodyPr/>
          <a:lstStyle/>
          <a:p>
            <a:r>
              <a:rPr lang="en-GB" sz="1800" b="1" dirty="0" smtClean="0"/>
              <a:t>Office and administration cost</a:t>
            </a:r>
            <a:r>
              <a:rPr lang="en-GB" sz="1800" dirty="0" smtClean="0"/>
              <a:t>, may </a:t>
            </a:r>
            <a:r>
              <a:rPr lang="en-GB" sz="1800" dirty="0"/>
              <a:t>be calculated at a flat rate </a:t>
            </a:r>
            <a:r>
              <a:rPr lang="en-GB" sz="1600" dirty="0" smtClean="0"/>
              <a:t>of </a:t>
            </a:r>
            <a:r>
              <a:rPr lang="en-GB" sz="1600" dirty="0"/>
              <a:t>15% of staff costs.</a:t>
            </a:r>
            <a:endParaRPr lang="sv-SE" sz="1600" dirty="0"/>
          </a:p>
          <a:p>
            <a:pPr lvl="0"/>
            <a:r>
              <a:rPr lang="en-GB" sz="1600" dirty="0"/>
              <a:t>The flat rate covers all office and administration costs, i.e. there is no distinction between direct and indirect costs. </a:t>
            </a:r>
            <a:endParaRPr lang="sv-SE" sz="1600" dirty="0"/>
          </a:p>
          <a:p>
            <a:r>
              <a:rPr lang="en-GB" sz="1600" dirty="0"/>
              <a:t>Office and administration costs can be calculated as flat rate regardless of the form of reimbursement applied under the staff costs budget line, e.g. staff costs calculated as a flat rate can still form the basis for the calculation of office and administration costs.</a:t>
            </a:r>
            <a:r>
              <a:rPr lang="en-GB" sz="1600" i="1" dirty="0"/>
              <a:t> </a:t>
            </a:r>
          </a:p>
          <a:p>
            <a:r>
              <a:rPr lang="en-GB" sz="1600" dirty="0"/>
              <a:t>By applying the 15% flat rate option, partners do not need to document that the expenditure has been incurred and paid, or that the flat rate corresponds to the reality</a:t>
            </a:r>
            <a:endParaRPr lang="sv-SE" sz="1600" dirty="0">
              <a:latin typeface="Georgia" panose="02040502050405020303" pitchFamily="18" charset="0"/>
            </a:endParaRPr>
          </a:p>
          <a:p>
            <a:pPr marL="0" indent="0">
              <a:buNone/>
            </a:pPr>
            <a:endParaRPr lang="en-GB" sz="1600" dirty="0"/>
          </a:p>
        </p:txBody>
      </p:sp>
    </p:spTree>
    <p:extLst>
      <p:ext uri="{BB962C8B-B14F-4D97-AF65-F5344CB8AC3E}">
        <p14:creationId xmlns:p14="http://schemas.microsoft.com/office/powerpoint/2010/main" val="1213080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Travel and </a:t>
            </a:r>
            <a:r>
              <a:rPr lang="en-GB" dirty="0" smtClean="0"/>
              <a:t>accommodation</a:t>
            </a:r>
            <a:endParaRPr lang="en-GB" dirty="0"/>
          </a:p>
        </p:txBody>
      </p:sp>
      <p:sp>
        <p:nvSpPr>
          <p:cNvPr id="3" name="Text Placeholder 2"/>
          <p:cNvSpPr>
            <a:spLocks noGrp="1"/>
          </p:cNvSpPr>
          <p:nvPr>
            <p:ph type="body" sz="quarter" idx="13"/>
          </p:nvPr>
        </p:nvSpPr>
        <p:spPr/>
        <p:txBody>
          <a:bodyPr/>
          <a:lstStyle/>
          <a:p>
            <a:pPr marL="0" indent="0">
              <a:buNone/>
            </a:pPr>
            <a:r>
              <a:rPr lang="en-GB" sz="1600" u="sng" dirty="0"/>
              <a:t>General principles</a:t>
            </a:r>
            <a:endParaRPr lang="sv-SE" sz="1600" dirty="0"/>
          </a:p>
          <a:p>
            <a:pPr lvl="0"/>
            <a:r>
              <a:rPr lang="en-GB" sz="1600" dirty="0"/>
              <a:t>Travel and accommodation costs must clearly link to the project and be essential for effective delivery of the project activities.</a:t>
            </a:r>
            <a:endParaRPr lang="sv-SE" sz="1600" dirty="0"/>
          </a:p>
          <a:p>
            <a:pPr lvl="0"/>
            <a:r>
              <a:rPr lang="en-GB" sz="1600" dirty="0"/>
              <a:t>Costs must be definitely borne by the partner organisation. Direct payment by a staff member of the partner organisation must be supported by a proof of reimbursement from the employer.</a:t>
            </a:r>
            <a:endParaRPr lang="en-GB" sz="1600" dirty="0">
              <a:solidFill>
                <a:srgbClr val="000000"/>
              </a:solidFill>
              <a:ea typeface="Times New Roman"/>
              <a:cs typeface="Times New Roman"/>
            </a:endParaRPr>
          </a:p>
          <a:p>
            <a:pPr lvl="0" algn="just">
              <a:spcAft>
                <a:spcPts val="0"/>
              </a:spcAft>
              <a:buFont typeface="Symbol"/>
              <a:buChar char=""/>
              <a:tabLst>
                <a:tab pos="457200" algn="l"/>
              </a:tabLst>
            </a:pPr>
            <a:endParaRPr lang="en-GB" sz="1600" dirty="0">
              <a:solidFill>
                <a:srgbClr val="000000"/>
              </a:solidFill>
              <a:ea typeface="Times New Roman"/>
              <a:cs typeface="Times New Roman"/>
            </a:endParaRPr>
          </a:p>
          <a:p>
            <a:pPr lvl="0" algn="just">
              <a:spcAft>
                <a:spcPts val="0"/>
              </a:spcAft>
              <a:buFont typeface="Symbol"/>
              <a:buChar char=""/>
              <a:tabLst>
                <a:tab pos="457200" algn="l"/>
              </a:tabLst>
            </a:pPr>
            <a:r>
              <a:rPr lang="en-GB" sz="1600" dirty="0">
                <a:solidFill>
                  <a:srgbClr val="000000"/>
                </a:solidFill>
                <a:ea typeface="Times New Roman"/>
                <a:cs typeface="Times New Roman"/>
              </a:rPr>
              <a:t>Any expenditure item defined as travel costs, accommodation costs, costs of meals or travel-visa costs that is already covered by a daily allowance, cannot be eligible in addition to the daily allowance, i.e. no double funding is permissible (ref: Article 65.11 Common Provisions Regulation (EU) No 1303/2013).</a:t>
            </a:r>
            <a:endParaRPr lang="sv-SE" sz="1600" dirty="0">
              <a:solidFill>
                <a:srgbClr val="000000"/>
              </a:solidFill>
              <a:ea typeface="Times New Roman"/>
              <a:cs typeface="Times New Roman"/>
            </a:endParaRPr>
          </a:p>
          <a:p>
            <a:endParaRPr lang="en-GB" sz="1600" dirty="0"/>
          </a:p>
        </p:txBody>
      </p:sp>
    </p:spTree>
    <p:extLst>
      <p:ext uri="{BB962C8B-B14F-4D97-AF65-F5344CB8AC3E}">
        <p14:creationId xmlns:p14="http://schemas.microsoft.com/office/powerpoint/2010/main" val="98497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Travel and accommodation</a:t>
            </a:r>
          </a:p>
        </p:txBody>
      </p:sp>
      <p:sp>
        <p:nvSpPr>
          <p:cNvPr id="3" name="Text Placeholder 2"/>
          <p:cNvSpPr>
            <a:spLocks noGrp="1"/>
          </p:cNvSpPr>
          <p:nvPr>
            <p:ph type="body" sz="quarter" idx="13"/>
          </p:nvPr>
        </p:nvSpPr>
        <p:spPr>
          <a:xfrm>
            <a:off x="1331913" y="2420889"/>
            <a:ext cx="6480175" cy="3384600"/>
          </a:xfrm>
        </p:spPr>
        <p:txBody>
          <a:bodyPr/>
          <a:lstStyle/>
          <a:p>
            <a:pPr marL="0" indent="0" algn="just">
              <a:spcAft>
                <a:spcPts val="0"/>
              </a:spcAft>
              <a:buNone/>
              <a:tabLst>
                <a:tab pos="457200" algn="l"/>
              </a:tabLst>
            </a:pPr>
            <a:r>
              <a:rPr lang="en-GB" sz="1600" u="sng" dirty="0" smtClean="0">
                <a:ea typeface="Times New Roman"/>
                <a:cs typeface="Times New Roman"/>
              </a:rPr>
              <a:t>Programme-specific </a:t>
            </a:r>
            <a:r>
              <a:rPr lang="en-GB" sz="1600" u="sng" dirty="0">
                <a:ea typeface="Times New Roman"/>
                <a:cs typeface="Times New Roman"/>
              </a:rPr>
              <a:t>conditions</a:t>
            </a:r>
            <a:r>
              <a:rPr lang="de-DE" sz="1600" u="sng" dirty="0">
                <a:ea typeface="Times New Roman"/>
                <a:cs typeface="Times New Roman"/>
              </a:rPr>
              <a:t> </a:t>
            </a:r>
            <a:r>
              <a:rPr lang="en-GB" sz="1600" b="1" dirty="0">
                <a:ea typeface="Times New Roman"/>
                <a:cs typeface="Times New Roman"/>
              </a:rPr>
              <a:t> </a:t>
            </a:r>
            <a:r>
              <a:rPr lang="en-GB" sz="1600" dirty="0">
                <a:ea typeface="Times New Roman"/>
                <a:cs typeface="Times New Roman"/>
              </a:rPr>
              <a:t> </a:t>
            </a:r>
            <a:endParaRPr lang="sv-SE" sz="1600" dirty="0">
              <a:ea typeface="Times New Roman"/>
              <a:cs typeface="Times New Roman"/>
            </a:endParaRPr>
          </a:p>
          <a:p>
            <a:pPr>
              <a:lnSpc>
                <a:spcPct val="115000"/>
              </a:lnSpc>
            </a:pPr>
            <a:r>
              <a:rPr lang="en-GB" sz="1600" dirty="0">
                <a:ea typeface="Calibri"/>
              </a:rPr>
              <a:t>Travel and accommodation costs outside the Union part of the programme area are eligible under the following conditions: </a:t>
            </a:r>
            <a:endParaRPr lang="sv-SE" sz="1600" dirty="0"/>
          </a:p>
          <a:p>
            <a:pPr lvl="1">
              <a:lnSpc>
                <a:spcPct val="115000"/>
              </a:lnSpc>
            </a:pPr>
            <a:r>
              <a:rPr lang="en-GB" sz="1600" dirty="0">
                <a:ea typeface="Calibri"/>
              </a:rPr>
              <a:t>the operation is for the benefit of the programme </a:t>
            </a:r>
            <a:r>
              <a:rPr lang="en-GB" sz="1600" dirty="0" smtClean="0">
                <a:ea typeface="Calibri"/>
              </a:rPr>
              <a:t>area</a:t>
            </a:r>
          </a:p>
          <a:p>
            <a:pPr lvl="1">
              <a:lnSpc>
                <a:spcPct val="115000"/>
              </a:lnSpc>
            </a:pPr>
            <a:r>
              <a:rPr lang="en-GB" sz="1600" dirty="0">
                <a:ea typeface="Calibri"/>
              </a:rPr>
              <a:t>	the total amount allocated under the cooperation programme to operations located outside the Union part of the programme area does not exceed 20 % of the support from the ERDF at programme level </a:t>
            </a:r>
          </a:p>
          <a:p>
            <a:pPr lvl="1">
              <a:lnSpc>
                <a:spcPct val="115000"/>
              </a:lnSpc>
            </a:pPr>
            <a:endParaRPr lang="sv-SE" sz="1600" dirty="0"/>
          </a:p>
          <a:p>
            <a:endParaRPr lang="en-GB" dirty="0"/>
          </a:p>
        </p:txBody>
      </p:sp>
    </p:spTree>
    <p:extLst>
      <p:ext uri="{BB962C8B-B14F-4D97-AF65-F5344CB8AC3E}">
        <p14:creationId xmlns:p14="http://schemas.microsoft.com/office/powerpoint/2010/main" val="2755451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Travel and accommodation</a:t>
            </a:r>
          </a:p>
        </p:txBody>
      </p:sp>
      <p:sp>
        <p:nvSpPr>
          <p:cNvPr id="3" name="Text Placeholder 2"/>
          <p:cNvSpPr>
            <a:spLocks noGrp="1"/>
          </p:cNvSpPr>
          <p:nvPr>
            <p:ph type="body" sz="quarter" idx="13"/>
          </p:nvPr>
        </p:nvSpPr>
        <p:spPr>
          <a:xfrm>
            <a:off x="1331913" y="2204865"/>
            <a:ext cx="6480175" cy="3600624"/>
          </a:xfrm>
        </p:spPr>
        <p:txBody>
          <a:bodyPr/>
          <a:lstStyle/>
          <a:p>
            <a:pPr marL="0" lvl="0" indent="0">
              <a:buNone/>
            </a:pPr>
            <a:r>
              <a:rPr lang="en-GB" sz="1600" dirty="0">
                <a:ea typeface="Calibri"/>
              </a:rPr>
              <a:t>Please note that planned travelling outside the programme area should, be described and justified in the project application with regards to the benefit for the programme area. </a:t>
            </a:r>
          </a:p>
          <a:p>
            <a:r>
              <a:rPr lang="en-GB" sz="1600" dirty="0">
                <a:ea typeface="Calibri"/>
              </a:rPr>
              <a:t>For travel outside the programme area that have not been included in the approved project application requires pre-approval by the Joint secretariat </a:t>
            </a:r>
          </a:p>
          <a:p>
            <a:r>
              <a:rPr lang="en-GB" sz="1600" dirty="0">
                <a:ea typeface="Calibri"/>
              </a:rPr>
              <a:t>Except for travelling to and from the Joint Secretariat in Copenhagen for meetings and seminars and to and from project partners located outside the programme area.</a:t>
            </a:r>
            <a:endParaRPr lang="sv-SE" sz="1600" dirty="0">
              <a:ea typeface="Calibri"/>
            </a:endParaRPr>
          </a:p>
          <a:p>
            <a:endParaRPr lang="en-GB" dirty="0"/>
          </a:p>
        </p:txBody>
      </p:sp>
    </p:spTree>
    <p:extLst>
      <p:ext uri="{BB962C8B-B14F-4D97-AF65-F5344CB8AC3E}">
        <p14:creationId xmlns:p14="http://schemas.microsoft.com/office/powerpoint/2010/main" val="2061748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External expertise and services</a:t>
            </a:r>
            <a:br>
              <a:rPr lang="en-GB" dirty="0"/>
            </a:br>
            <a:endParaRPr lang="en-GB" dirty="0"/>
          </a:p>
        </p:txBody>
      </p:sp>
      <p:sp>
        <p:nvSpPr>
          <p:cNvPr id="3" name="Text Placeholder 2"/>
          <p:cNvSpPr>
            <a:spLocks noGrp="1"/>
          </p:cNvSpPr>
          <p:nvPr>
            <p:ph type="body" sz="quarter" idx="13"/>
          </p:nvPr>
        </p:nvSpPr>
        <p:spPr/>
        <p:txBody>
          <a:bodyPr/>
          <a:lstStyle/>
          <a:p>
            <a:r>
              <a:rPr lang="en-US" sz="2000" dirty="0"/>
              <a:t>Expenditure for the financing of external expertise and services provided by a public or private body external to project partner organisation. </a:t>
            </a:r>
          </a:p>
          <a:p>
            <a:r>
              <a:rPr lang="en-US" sz="2000" dirty="0"/>
              <a:t>“External expertise and services” covers costs paid on the basis of contracts/written agreements are expected to be supported by invoices, and linked to the delivery of the project. </a:t>
            </a:r>
            <a:endParaRPr lang="en-GB" sz="2000" dirty="0"/>
          </a:p>
        </p:txBody>
      </p:sp>
    </p:spTree>
    <p:extLst>
      <p:ext uri="{BB962C8B-B14F-4D97-AF65-F5344CB8AC3E}">
        <p14:creationId xmlns:p14="http://schemas.microsoft.com/office/powerpoint/2010/main" val="2550110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External expertise and services</a:t>
            </a:r>
            <a:br>
              <a:rPr lang="en-GB" dirty="0"/>
            </a:br>
            <a:endParaRPr lang="en-GB" dirty="0"/>
          </a:p>
        </p:txBody>
      </p:sp>
      <p:sp>
        <p:nvSpPr>
          <p:cNvPr id="3" name="Text Placeholder 2"/>
          <p:cNvSpPr>
            <a:spLocks noGrp="1"/>
          </p:cNvSpPr>
          <p:nvPr>
            <p:ph type="body" sz="quarter" idx="13"/>
          </p:nvPr>
        </p:nvSpPr>
        <p:spPr/>
        <p:txBody>
          <a:bodyPr/>
          <a:lstStyle/>
          <a:p>
            <a:pPr marL="0" indent="0" algn="just">
              <a:spcAft>
                <a:spcPts val="0"/>
              </a:spcAft>
              <a:buNone/>
            </a:pPr>
            <a:r>
              <a:rPr lang="en-GB" sz="1600" u="sng" dirty="0">
                <a:solidFill>
                  <a:srgbClr val="000000"/>
                </a:solidFill>
                <a:ea typeface="Times New Roman"/>
                <a:cs typeface="Times New Roman"/>
              </a:rPr>
              <a:t>General principles</a:t>
            </a:r>
            <a:endParaRPr lang="sv-SE" sz="1600" dirty="0">
              <a:ea typeface="Times New Roman"/>
              <a:cs typeface="Times New Roman"/>
            </a:endParaRPr>
          </a:p>
          <a:p>
            <a:pPr lvl="0" algn="just">
              <a:spcAft>
                <a:spcPts val="0"/>
              </a:spcAft>
              <a:buFont typeface="Symbol"/>
              <a:buChar char=""/>
              <a:tabLst>
                <a:tab pos="457200" algn="l"/>
              </a:tabLst>
            </a:pPr>
            <a:r>
              <a:rPr lang="en-GB" sz="1600" dirty="0">
                <a:ea typeface="Times New Roman"/>
                <a:cs typeface="Times New Roman"/>
              </a:rPr>
              <a:t>The work by external experts and service providers must be essential to the project.</a:t>
            </a:r>
            <a:endParaRPr lang="sv-SE" sz="1600" dirty="0">
              <a:ea typeface="Times New Roman"/>
              <a:cs typeface="Times New Roman"/>
            </a:endParaRPr>
          </a:p>
          <a:p>
            <a:pPr lvl="0" algn="just">
              <a:spcAft>
                <a:spcPts val="0"/>
              </a:spcAft>
              <a:buFont typeface="Symbol"/>
              <a:buChar char=""/>
              <a:tabLst>
                <a:tab pos="457200" algn="l"/>
              </a:tabLst>
            </a:pPr>
            <a:r>
              <a:rPr lang="en-GB" sz="1600" dirty="0">
                <a:ea typeface="Times New Roman"/>
                <a:cs typeface="Times New Roman"/>
              </a:rPr>
              <a:t>Each project partner organisation is responsible for ensuring that EU and national public procurement rules are respected, follow principles of transparency and non-discrimination. </a:t>
            </a:r>
          </a:p>
          <a:p>
            <a:pPr lvl="0" algn="just">
              <a:spcAft>
                <a:spcPts val="0"/>
              </a:spcAft>
              <a:buFont typeface="Symbol"/>
              <a:buChar char=""/>
              <a:tabLst>
                <a:tab pos="457200" algn="l"/>
              </a:tabLst>
            </a:pPr>
            <a:r>
              <a:rPr lang="en-US" sz="1600" dirty="0">
                <a:solidFill>
                  <a:srgbClr val="000000"/>
                </a:solidFill>
                <a:ea typeface="Times New Roman"/>
                <a:cs typeface="Trebuchet MS"/>
              </a:rPr>
              <a:t>Sub-contracting by external experts, not part of the original bid, is only eligible, if it forms a minor part of the of the contracted activities of the External Expert’s contract, and is clearly adding value to the project not leading to any additional costs. </a:t>
            </a:r>
          </a:p>
          <a:p>
            <a:pPr lvl="0" algn="just">
              <a:spcAft>
                <a:spcPts val="0"/>
              </a:spcAft>
              <a:buFont typeface="Symbol"/>
              <a:buChar char=""/>
              <a:tabLst>
                <a:tab pos="457200" algn="l"/>
              </a:tabLst>
            </a:pPr>
            <a:r>
              <a:rPr lang="en-US" sz="1600" dirty="0">
                <a:solidFill>
                  <a:srgbClr val="000000"/>
                </a:solidFill>
                <a:ea typeface="Times New Roman"/>
                <a:cs typeface="Trebuchet MS"/>
              </a:rPr>
              <a:t>Sub-contracting between project partners is </a:t>
            </a:r>
            <a:r>
              <a:rPr lang="en-US" sz="1600" b="1" dirty="0">
                <a:solidFill>
                  <a:srgbClr val="000000"/>
                </a:solidFill>
                <a:ea typeface="Times New Roman"/>
                <a:cs typeface="Trebuchet MS"/>
              </a:rPr>
              <a:t>not</a:t>
            </a:r>
            <a:r>
              <a:rPr lang="en-US" sz="1600" dirty="0">
                <a:solidFill>
                  <a:srgbClr val="000000"/>
                </a:solidFill>
                <a:ea typeface="Times New Roman"/>
                <a:cs typeface="Trebuchet MS"/>
              </a:rPr>
              <a:t> allowed. </a:t>
            </a:r>
          </a:p>
          <a:p>
            <a:pPr lvl="0" algn="just">
              <a:spcAft>
                <a:spcPts val="0"/>
              </a:spcAft>
              <a:buFont typeface="Symbol"/>
              <a:buChar char=""/>
              <a:tabLst>
                <a:tab pos="457200" algn="l"/>
              </a:tabLst>
            </a:pPr>
            <a:r>
              <a:rPr lang="en-US" sz="1600" dirty="0">
                <a:solidFill>
                  <a:srgbClr val="000000"/>
                </a:solidFill>
                <a:ea typeface="Times New Roman"/>
                <a:cs typeface="Trebuchet MS"/>
              </a:rPr>
              <a:t>Project partners cannot be contracted as external experts. </a:t>
            </a:r>
          </a:p>
          <a:p>
            <a:endParaRPr lang="en-GB" sz="2000" dirty="0"/>
          </a:p>
        </p:txBody>
      </p:sp>
    </p:spTree>
    <p:extLst>
      <p:ext uri="{BB962C8B-B14F-4D97-AF65-F5344CB8AC3E}">
        <p14:creationId xmlns:p14="http://schemas.microsoft.com/office/powerpoint/2010/main" val="542173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External expertise and services</a:t>
            </a:r>
            <a:br>
              <a:rPr lang="en-GB" dirty="0"/>
            </a:br>
            <a:endParaRPr lang="en-GB" dirty="0"/>
          </a:p>
        </p:txBody>
      </p:sp>
      <p:sp>
        <p:nvSpPr>
          <p:cNvPr id="3" name="Text Placeholder 2"/>
          <p:cNvSpPr>
            <a:spLocks noGrp="1"/>
          </p:cNvSpPr>
          <p:nvPr>
            <p:ph type="body" sz="quarter" idx="13"/>
          </p:nvPr>
        </p:nvSpPr>
        <p:spPr/>
        <p:txBody>
          <a:bodyPr/>
          <a:lstStyle/>
          <a:p>
            <a:pPr lvl="0" algn="just">
              <a:spcAft>
                <a:spcPts val="0"/>
              </a:spcAft>
              <a:buFont typeface="Symbol"/>
              <a:buChar char=""/>
              <a:tabLst>
                <a:tab pos="457200" algn="l"/>
              </a:tabLst>
            </a:pPr>
            <a:r>
              <a:rPr lang="en-US" sz="1600" b="1" dirty="0" smtClean="0">
                <a:solidFill>
                  <a:srgbClr val="000000"/>
                </a:solidFill>
                <a:ea typeface="Times New Roman"/>
                <a:cs typeface="Trebuchet MS"/>
              </a:rPr>
              <a:t>Please </a:t>
            </a:r>
            <a:r>
              <a:rPr lang="en-US" sz="1600" b="1" dirty="0">
                <a:solidFill>
                  <a:srgbClr val="000000"/>
                </a:solidFill>
                <a:ea typeface="Times New Roman"/>
                <a:cs typeface="Trebuchet MS"/>
              </a:rPr>
              <a:t>note </a:t>
            </a:r>
            <a:r>
              <a:rPr lang="en-US" sz="1600" dirty="0">
                <a:solidFill>
                  <a:srgbClr val="000000"/>
                </a:solidFill>
                <a:ea typeface="Times New Roman"/>
                <a:cs typeface="Trebuchet MS"/>
              </a:rPr>
              <a:t>Associated Partners are </a:t>
            </a:r>
            <a:r>
              <a:rPr lang="en-US" sz="1600" b="1" dirty="0">
                <a:solidFill>
                  <a:srgbClr val="000000"/>
                </a:solidFill>
                <a:ea typeface="Times New Roman"/>
                <a:cs typeface="Trebuchet MS"/>
              </a:rPr>
              <a:t>not</a:t>
            </a:r>
            <a:r>
              <a:rPr lang="en-US" sz="1600" dirty="0">
                <a:solidFill>
                  <a:srgbClr val="000000"/>
                </a:solidFill>
                <a:ea typeface="Times New Roman"/>
                <a:cs typeface="Trebuchet MS"/>
              </a:rPr>
              <a:t> entitled to have external expert fees.</a:t>
            </a:r>
          </a:p>
          <a:p>
            <a:pPr lvl="0" algn="just">
              <a:spcAft>
                <a:spcPts val="0"/>
              </a:spcAft>
              <a:buFont typeface="Symbol"/>
              <a:buChar char=""/>
              <a:tabLst>
                <a:tab pos="457200" algn="l"/>
              </a:tabLst>
            </a:pPr>
            <a:r>
              <a:rPr lang="en-US" sz="1600" dirty="0">
                <a:ea typeface="Times New Roman"/>
                <a:cs typeface="Trebuchet MS"/>
              </a:rPr>
              <a:t>Expenses, such as travel costs may be covered by the project. </a:t>
            </a:r>
            <a:endParaRPr lang="en-US" sz="1600" dirty="0" smtClean="0">
              <a:ea typeface="Times New Roman"/>
              <a:cs typeface="Trebuchet MS"/>
            </a:endParaRPr>
          </a:p>
          <a:p>
            <a:pPr lvl="0" algn="just">
              <a:spcAft>
                <a:spcPts val="0"/>
              </a:spcAft>
              <a:buFont typeface="Symbol"/>
              <a:buChar char=""/>
              <a:tabLst>
                <a:tab pos="457200" algn="l"/>
              </a:tabLst>
            </a:pPr>
            <a:r>
              <a:rPr lang="en-GB" sz="1600" dirty="0">
                <a:solidFill>
                  <a:srgbClr val="000000"/>
                </a:solidFill>
                <a:ea typeface="Times New Roman"/>
                <a:cs typeface="Trebuchet MS"/>
              </a:rPr>
              <a:t>All additional costs related to external experts (e.g. travel and accommodation expenses for external experts) should be recorded under this budget line.</a:t>
            </a:r>
            <a:endParaRPr lang="sv-SE" sz="1600" dirty="0">
              <a:solidFill>
                <a:srgbClr val="000000"/>
              </a:solidFill>
              <a:ea typeface="Times New Roman"/>
              <a:cs typeface="Trebuchet MS"/>
            </a:endParaRPr>
          </a:p>
          <a:p>
            <a:pPr lvl="0" algn="just">
              <a:spcAft>
                <a:spcPts val="0"/>
              </a:spcAft>
              <a:buFont typeface="Symbol"/>
              <a:buChar char=""/>
              <a:tabLst>
                <a:tab pos="457200" algn="l"/>
              </a:tabLst>
            </a:pPr>
            <a:r>
              <a:rPr lang="en-GB" sz="1600" dirty="0">
                <a:solidFill>
                  <a:srgbClr val="000000"/>
                </a:solidFill>
                <a:ea typeface="Times New Roman"/>
                <a:cs typeface="Trebuchet MS"/>
              </a:rPr>
              <a:t>External expertise and services purchased for the purpose of the project auditing, and communications should be included under this budget line.</a:t>
            </a:r>
          </a:p>
          <a:p>
            <a:pPr lvl="0" algn="just">
              <a:spcAft>
                <a:spcPts val="0"/>
              </a:spcAft>
              <a:buFont typeface="Symbol"/>
              <a:buChar char=""/>
              <a:tabLst>
                <a:tab pos="457200" algn="l"/>
              </a:tabLst>
            </a:pPr>
            <a:endParaRPr lang="en-US" sz="1600" dirty="0">
              <a:solidFill>
                <a:srgbClr val="000000"/>
              </a:solidFill>
              <a:ea typeface="Times New Roman"/>
              <a:cs typeface="Trebuchet MS"/>
            </a:endParaRPr>
          </a:p>
          <a:p>
            <a:endParaRPr lang="en-GB" sz="2000" dirty="0"/>
          </a:p>
        </p:txBody>
      </p:sp>
    </p:spTree>
    <p:extLst>
      <p:ext uri="{BB962C8B-B14F-4D97-AF65-F5344CB8AC3E}">
        <p14:creationId xmlns:p14="http://schemas.microsoft.com/office/powerpoint/2010/main" val="3492378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Equipment expenditure</a:t>
            </a:r>
          </a:p>
        </p:txBody>
      </p:sp>
      <p:sp>
        <p:nvSpPr>
          <p:cNvPr id="3" name="Text Placeholder 2"/>
          <p:cNvSpPr>
            <a:spLocks noGrp="1"/>
          </p:cNvSpPr>
          <p:nvPr>
            <p:ph type="body" sz="quarter" idx="13"/>
          </p:nvPr>
        </p:nvSpPr>
        <p:spPr/>
        <p:txBody>
          <a:bodyPr/>
          <a:lstStyle/>
          <a:p>
            <a:pPr marL="0" indent="0">
              <a:buNone/>
            </a:pPr>
            <a:r>
              <a:rPr lang="en-GB" sz="1600" u="sng" dirty="0"/>
              <a:t>General principles</a:t>
            </a:r>
            <a:endParaRPr lang="sv-SE" sz="1600" dirty="0"/>
          </a:p>
          <a:p>
            <a:pPr lvl="0"/>
            <a:r>
              <a:rPr lang="en-GB" sz="1600" dirty="0"/>
              <a:t>Costs of equipment are eligible if they have been approved by the programme.</a:t>
            </a:r>
            <a:endParaRPr lang="sv-SE" sz="1600" dirty="0"/>
          </a:p>
          <a:p>
            <a:pPr lvl="0"/>
            <a:r>
              <a:rPr lang="en-GB" sz="1600" dirty="0"/>
              <a:t>Costs of equipment are eligible if no other EU funds have contributed towards financing of the same expenditure item, i.e. no double funding is permissible (ref: Article 65.11 Common Provisions Regulation (EU) No 1303/2013).</a:t>
            </a:r>
            <a:endParaRPr lang="sv-SE" sz="1600" dirty="0"/>
          </a:p>
          <a:p>
            <a:pPr lvl="0"/>
            <a:r>
              <a:rPr lang="en-GB" sz="1600" dirty="0"/>
              <a:t>All costs are subject to applicable public procurement rules and each partner organisation is responsible for ensuring that these rules have been respected.</a:t>
            </a:r>
            <a:endParaRPr lang="sv-SE" sz="1600" dirty="0"/>
          </a:p>
          <a:p>
            <a:endParaRPr lang="en-GB" dirty="0"/>
          </a:p>
        </p:txBody>
      </p:sp>
    </p:spTree>
    <p:extLst>
      <p:ext uri="{BB962C8B-B14F-4D97-AF65-F5344CB8AC3E}">
        <p14:creationId xmlns:p14="http://schemas.microsoft.com/office/powerpoint/2010/main" val="758926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Equipment expenditure</a:t>
            </a:r>
          </a:p>
        </p:txBody>
      </p:sp>
      <p:sp>
        <p:nvSpPr>
          <p:cNvPr id="3" name="Text Placeholder 2"/>
          <p:cNvSpPr>
            <a:spLocks noGrp="1"/>
          </p:cNvSpPr>
          <p:nvPr>
            <p:ph type="body" sz="quarter" idx="13"/>
          </p:nvPr>
        </p:nvSpPr>
        <p:spPr/>
        <p:txBody>
          <a:bodyPr/>
          <a:lstStyle/>
          <a:p>
            <a:pPr marL="0" indent="0">
              <a:buNone/>
            </a:pPr>
            <a:r>
              <a:rPr lang="en-GB" sz="1600" u="sng" dirty="0">
                <a:cs typeface="EucrosiaUPC" panose="02020603050405020304" pitchFamily="18" charset="-34"/>
              </a:rPr>
              <a:t>Budget line specific rules</a:t>
            </a:r>
            <a:endParaRPr lang="sv-SE" sz="1600" dirty="0">
              <a:cs typeface="EucrosiaUPC" panose="02020603050405020304" pitchFamily="18" charset="-34"/>
            </a:endParaRPr>
          </a:p>
          <a:p>
            <a:pPr lvl="0"/>
            <a:r>
              <a:rPr lang="en-GB" sz="1600" dirty="0">
                <a:cs typeface="EucrosiaUPC" panose="02020603050405020304" pitchFamily="18" charset="-34"/>
              </a:rPr>
              <a:t>Purchase cost of equipment is eligible, if it is used solely for the purpose of the project or the target group in line with objectives of the project and incurred and paid within the eligible period.</a:t>
            </a:r>
          </a:p>
          <a:p>
            <a:pPr lvl="0"/>
            <a:r>
              <a:rPr lang="en-GB" sz="1600" dirty="0"/>
              <a:t>Depreciation applies if the economic life-time of equipment exceeds the duration of the project (ref. Article 69.2 Common Provisions Regulation (EU) 1303/2013). The cost has to be calculated in accordance with the legislation and general accounting policy of the partner organisation.</a:t>
            </a:r>
            <a:endParaRPr lang="sv-SE" sz="1600" dirty="0"/>
          </a:p>
          <a:p>
            <a:pPr lvl="0"/>
            <a:r>
              <a:rPr lang="en-GB" sz="1600" dirty="0"/>
              <a:t>Full purchase cost of equipment that is not depreciable (e.g. low-value asset) is eligible.</a:t>
            </a:r>
            <a:endParaRPr lang="sv-SE" sz="1600" dirty="0"/>
          </a:p>
          <a:p>
            <a:endParaRPr lang="en-GB" dirty="0"/>
          </a:p>
        </p:txBody>
      </p:sp>
    </p:spTree>
    <p:extLst>
      <p:ext uri="{BB962C8B-B14F-4D97-AF65-F5344CB8AC3E}">
        <p14:creationId xmlns:p14="http://schemas.microsoft.com/office/powerpoint/2010/main" val="804396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Equipment expenditure</a:t>
            </a:r>
          </a:p>
        </p:txBody>
      </p:sp>
      <p:sp>
        <p:nvSpPr>
          <p:cNvPr id="3" name="Text Placeholder 2"/>
          <p:cNvSpPr>
            <a:spLocks noGrp="1"/>
          </p:cNvSpPr>
          <p:nvPr>
            <p:ph type="body" sz="quarter" idx="13"/>
          </p:nvPr>
        </p:nvSpPr>
        <p:spPr>
          <a:xfrm>
            <a:off x="1331913" y="2276873"/>
            <a:ext cx="7200527" cy="3528616"/>
          </a:xfrm>
        </p:spPr>
        <p:txBody>
          <a:bodyPr/>
          <a:lstStyle/>
          <a:p>
            <a:pPr marL="0" indent="0">
              <a:buNone/>
            </a:pPr>
            <a:r>
              <a:rPr lang="de-DE" sz="1600" u="sng" dirty="0"/>
              <a:t>Programme-specific conditions </a:t>
            </a:r>
            <a:endParaRPr lang="sv-SE" sz="1600" u="sng" dirty="0"/>
          </a:p>
          <a:p>
            <a:pPr lvl="0"/>
            <a:r>
              <a:rPr lang="en-GB" sz="1600" dirty="0"/>
              <a:t>For the calculation of depreciation, the amount of the expenditure should be duly justified by supporting document having equivalent probative value to invoices for eligible costs. The costs could relate exclusively to the project period determined in the Grant offer Letter. </a:t>
            </a:r>
          </a:p>
          <a:p>
            <a:pPr lvl="0"/>
            <a:r>
              <a:rPr lang="en-GB" sz="1600" dirty="0"/>
              <a:t>The following information is required for the calculation:</a:t>
            </a:r>
            <a:endParaRPr lang="sv-SE" sz="1600" dirty="0"/>
          </a:p>
          <a:p>
            <a:pPr marL="0" indent="0">
              <a:buNone/>
            </a:pPr>
            <a:r>
              <a:rPr lang="en-GB" sz="1600" dirty="0"/>
              <a:t>	(a)The cost and description of the purchased item.</a:t>
            </a:r>
            <a:endParaRPr lang="sv-SE" sz="1600" dirty="0"/>
          </a:p>
          <a:p>
            <a:pPr marL="0" indent="0">
              <a:buNone/>
            </a:pPr>
            <a:r>
              <a:rPr lang="en-GB" sz="1600" dirty="0"/>
              <a:t>	(b)The purchasing date.</a:t>
            </a:r>
          </a:p>
          <a:p>
            <a:pPr marL="0" indent="0">
              <a:buNone/>
            </a:pPr>
            <a:r>
              <a:rPr lang="en-GB" sz="1600" dirty="0"/>
              <a:t>	(c)The % of the item use devoted solely to the project, over the life</a:t>
            </a:r>
            <a:r>
              <a:rPr lang="sv-SE" sz="1600" dirty="0"/>
              <a:t> 	</a:t>
            </a:r>
            <a:r>
              <a:rPr lang="en-GB" sz="1600" dirty="0"/>
              <a:t>of the item.</a:t>
            </a:r>
          </a:p>
          <a:p>
            <a:pPr marL="0" lvl="0" indent="0">
              <a:buNone/>
            </a:pPr>
            <a:r>
              <a:rPr lang="en-GB" sz="1600" dirty="0"/>
              <a:t>	(d)Public grants should not have contributed to the depreciated 	asset.</a:t>
            </a:r>
          </a:p>
          <a:p>
            <a:pPr marL="0" indent="0">
              <a:buNone/>
            </a:pPr>
            <a:r>
              <a:rPr lang="en-GB" sz="1600" dirty="0"/>
              <a:t>	(e)Depreciation expenditure is only eligible provided that the full 	purchase price of the asset is not declared as eligible expenditure.</a:t>
            </a:r>
            <a:endParaRPr lang="sv-SE" sz="1600" dirty="0"/>
          </a:p>
          <a:p>
            <a:endParaRPr lang="en-GB" dirty="0"/>
          </a:p>
        </p:txBody>
      </p:sp>
    </p:spTree>
    <p:extLst>
      <p:ext uri="{BB962C8B-B14F-4D97-AF65-F5344CB8AC3E}">
        <p14:creationId xmlns:p14="http://schemas.microsoft.com/office/powerpoint/2010/main" val="2094732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Eligibility rules</a:t>
            </a:r>
            <a:br>
              <a:rPr lang="en-GB" dirty="0"/>
            </a:br>
            <a:endParaRPr lang="en-GB" dirty="0"/>
          </a:p>
        </p:txBody>
      </p:sp>
      <p:sp>
        <p:nvSpPr>
          <p:cNvPr id="3" name="Text Placeholder 2"/>
          <p:cNvSpPr>
            <a:spLocks noGrp="1"/>
          </p:cNvSpPr>
          <p:nvPr>
            <p:ph type="body" sz="quarter" idx="13"/>
          </p:nvPr>
        </p:nvSpPr>
        <p:spPr/>
        <p:txBody>
          <a:bodyPr/>
          <a:lstStyle/>
          <a:p>
            <a:pPr marL="0" indent="0">
              <a:lnSpc>
                <a:spcPct val="115000"/>
              </a:lnSpc>
              <a:spcAft>
                <a:spcPts val="0"/>
              </a:spcAft>
              <a:buNone/>
            </a:pPr>
            <a:r>
              <a:rPr lang="en-GB" sz="2000" dirty="0">
                <a:ea typeface="Calibri"/>
                <a:cs typeface="Times New Roman"/>
              </a:rPr>
              <a:t>The following expenditure categories are allowed in the NPA 2014-2020: </a:t>
            </a:r>
            <a:endParaRPr lang="sv-SE" sz="2000" dirty="0">
              <a:ea typeface="Calibri"/>
              <a:cs typeface="Times New Roman"/>
            </a:endParaRPr>
          </a:p>
          <a:p>
            <a:pPr lvl="0">
              <a:lnSpc>
                <a:spcPct val="115000"/>
              </a:lnSpc>
              <a:spcAft>
                <a:spcPts val="0"/>
              </a:spcAft>
              <a:buFont typeface="+mj-lt"/>
              <a:buAutoNum type="arabicPeriod"/>
            </a:pPr>
            <a:r>
              <a:rPr lang="en-GB" sz="2000" dirty="0">
                <a:ea typeface="Calibri"/>
                <a:cs typeface="Times New Roman"/>
              </a:rPr>
              <a:t>Staff costs </a:t>
            </a:r>
            <a:endParaRPr lang="sv-SE" sz="2000" dirty="0">
              <a:ea typeface="Calibri"/>
              <a:cs typeface="Times New Roman"/>
            </a:endParaRPr>
          </a:p>
          <a:p>
            <a:pPr lvl="0">
              <a:lnSpc>
                <a:spcPct val="115000"/>
              </a:lnSpc>
              <a:spcAft>
                <a:spcPts val="0"/>
              </a:spcAft>
              <a:buFont typeface="+mj-lt"/>
              <a:buAutoNum type="arabicPeriod"/>
            </a:pPr>
            <a:r>
              <a:rPr lang="en-GB" sz="2000" dirty="0">
                <a:ea typeface="Calibri"/>
                <a:cs typeface="Times New Roman"/>
              </a:rPr>
              <a:t>Office and administrative expenditure</a:t>
            </a:r>
            <a:endParaRPr lang="sv-SE" sz="2000" dirty="0">
              <a:ea typeface="Calibri"/>
              <a:cs typeface="Times New Roman"/>
            </a:endParaRPr>
          </a:p>
          <a:p>
            <a:pPr lvl="0">
              <a:lnSpc>
                <a:spcPct val="115000"/>
              </a:lnSpc>
              <a:spcAft>
                <a:spcPts val="0"/>
              </a:spcAft>
              <a:buFont typeface="+mj-lt"/>
              <a:buAutoNum type="arabicPeriod"/>
            </a:pPr>
            <a:r>
              <a:rPr lang="en-GB" sz="2000" dirty="0">
                <a:ea typeface="Calibri"/>
                <a:cs typeface="Times New Roman"/>
              </a:rPr>
              <a:t>Travel and accommodation costs</a:t>
            </a:r>
            <a:endParaRPr lang="sv-SE" sz="2000" dirty="0">
              <a:ea typeface="Calibri"/>
              <a:cs typeface="Times New Roman"/>
            </a:endParaRPr>
          </a:p>
          <a:p>
            <a:pPr lvl="0">
              <a:lnSpc>
                <a:spcPct val="115000"/>
              </a:lnSpc>
              <a:spcAft>
                <a:spcPts val="0"/>
              </a:spcAft>
              <a:buFont typeface="+mj-lt"/>
              <a:buAutoNum type="arabicPeriod"/>
            </a:pPr>
            <a:r>
              <a:rPr lang="en-GB" sz="2000" dirty="0">
                <a:ea typeface="Calibri"/>
                <a:cs typeface="Times New Roman"/>
              </a:rPr>
              <a:t>External expertise and services costs</a:t>
            </a:r>
            <a:endParaRPr lang="sv-SE" sz="2000" dirty="0">
              <a:ea typeface="Calibri"/>
              <a:cs typeface="Times New Roman"/>
            </a:endParaRPr>
          </a:p>
          <a:p>
            <a:pPr lvl="0">
              <a:lnSpc>
                <a:spcPct val="115000"/>
              </a:lnSpc>
              <a:spcAft>
                <a:spcPts val="0"/>
              </a:spcAft>
              <a:buFont typeface="+mj-lt"/>
              <a:buAutoNum type="arabicPeriod"/>
            </a:pPr>
            <a:r>
              <a:rPr lang="en-GB" sz="2000" dirty="0">
                <a:ea typeface="Calibri"/>
                <a:cs typeface="Times New Roman"/>
              </a:rPr>
              <a:t>Equipment expenditure</a:t>
            </a:r>
            <a:endParaRPr lang="sv-SE" sz="2000" dirty="0">
              <a:ea typeface="Calibri"/>
              <a:cs typeface="Times New Roman"/>
            </a:endParaRPr>
          </a:p>
          <a:p>
            <a:pPr lvl="0">
              <a:lnSpc>
                <a:spcPct val="115000"/>
              </a:lnSpc>
              <a:spcAft>
                <a:spcPts val="0"/>
              </a:spcAft>
              <a:buFont typeface="+mj-lt"/>
              <a:buAutoNum type="arabicPeriod"/>
            </a:pPr>
            <a:r>
              <a:rPr lang="en-GB" sz="2000" dirty="0">
                <a:ea typeface="Calibri"/>
                <a:cs typeface="Times New Roman"/>
              </a:rPr>
              <a:t>In kind costs </a:t>
            </a:r>
            <a:endParaRPr lang="sv-SE" sz="2000" dirty="0">
              <a:ea typeface="Calibri"/>
              <a:cs typeface="Times New Roman"/>
            </a:endParaRPr>
          </a:p>
          <a:p>
            <a:endParaRPr lang="en-GB" dirty="0"/>
          </a:p>
        </p:txBody>
      </p:sp>
    </p:spTree>
    <p:extLst>
      <p:ext uri="{BB962C8B-B14F-4D97-AF65-F5344CB8AC3E}">
        <p14:creationId xmlns:p14="http://schemas.microsoft.com/office/powerpoint/2010/main" val="1627024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In-Kind</a:t>
            </a:r>
            <a:br>
              <a:rPr lang="en-GB" dirty="0"/>
            </a:br>
            <a:endParaRPr lang="en-GB" dirty="0"/>
          </a:p>
        </p:txBody>
      </p:sp>
      <p:sp>
        <p:nvSpPr>
          <p:cNvPr id="3" name="Text Placeholder 2"/>
          <p:cNvSpPr>
            <a:spLocks noGrp="1"/>
          </p:cNvSpPr>
          <p:nvPr>
            <p:ph type="body" sz="quarter" idx="13"/>
          </p:nvPr>
        </p:nvSpPr>
        <p:spPr/>
        <p:txBody>
          <a:bodyPr/>
          <a:lstStyle/>
          <a:p>
            <a:pPr marL="0" indent="0">
              <a:buNone/>
            </a:pPr>
            <a:r>
              <a:rPr lang="sv-SE" sz="1600" dirty="0"/>
              <a:t>In-kind contributions refers to contributions </a:t>
            </a:r>
            <a:r>
              <a:rPr lang="sv-SE" sz="1600" dirty="0" smtClean="0"/>
              <a:t>made either by a </a:t>
            </a:r>
            <a:r>
              <a:rPr lang="en-US" sz="1600" dirty="0" smtClean="0"/>
              <a:t>public </a:t>
            </a:r>
            <a:r>
              <a:rPr lang="en-US" sz="1600" dirty="0"/>
              <a:t>or private </a:t>
            </a:r>
            <a:r>
              <a:rPr lang="en-US" sz="1600" dirty="0" smtClean="0"/>
              <a:t>organisation from outside </a:t>
            </a:r>
            <a:r>
              <a:rPr lang="en-US" sz="1600" dirty="0"/>
              <a:t>the project partnership. </a:t>
            </a:r>
          </a:p>
          <a:p>
            <a:pPr marL="0" indent="0">
              <a:buNone/>
            </a:pPr>
            <a:r>
              <a:rPr lang="en-GB" sz="1600" dirty="0"/>
              <a:t>In-kind match-funding in the projects can take the form of:</a:t>
            </a:r>
          </a:p>
          <a:p>
            <a:pPr marL="457200" indent="-457200">
              <a:buAutoNum type="alphaLcParenR"/>
            </a:pPr>
            <a:r>
              <a:rPr lang="en-GB" sz="1600" dirty="0"/>
              <a:t>Own used resources from a “third party organisation” participating in the project, such as </a:t>
            </a:r>
            <a:r>
              <a:rPr lang="en-US" sz="1600" dirty="0"/>
              <a:t>the provision of works, goods, services, land and real estate </a:t>
            </a:r>
            <a:endParaRPr lang="en-GB" sz="1600" dirty="0"/>
          </a:p>
          <a:p>
            <a:pPr marL="457200" indent="-457200">
              <a:buAutoNum type="alphaLcParenR"/>
            </a:pPr>
            <a:r>
              <a:rPr lang="en-GB" sz="1600" dirty="0"/>
              <a:t>Cash contributions from external financiers outside the project partnership.</a:t>
            </a:r>
          </a:p>
          <a:p>
            <a:pPr marL="457200" indent="-457200">
              <a:buAutoNum type="alphaLcParenR"/>
            </a:pPr>
            <a:r>
              <a:rPr lang="en-GB" sz="1600" dirty="0"/>
              <a:t>In-kind contributions from external financiers outside the project partnership.</a:t>
            </a:r>
          </a:p>
          <a:p>
            <a:endParaRPr lang="en-GB" dirty="0"/>
          </a:p>
        </p:txBody>
      </p:sp>
    </p:spTree>
    <p:extLst>
      <p:ext uri="{BB962C8B-B14F-4D97-AF65-F5344CB8AC3E}">
        <p14:creationId xmlns:p14="http://schemas.microsoft.com/office/powerpoint/2010/main" val="1491525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In-Kind</a:t>
            </a:r>
            <a:br>
              <a:rPr lang="en-GB" dirty="0"/>
            </a:br>
            <a:endParaRPr lang="en-GB" dirty="0"/>
          </a:p>
        </p:txBody>
      </p:sp>
      <p:sp>
        <p:nvSpPr>
          <p:cNvPr id="3" name="Text Placeholder 2"/>
          <p:cNvSpPr>
            <a:spLocks noGrp="1"/>
          </p:cNvSpPr>
          <p:nvPr>
            <p:ph type="body" sz="quarter" idx="13"/>
          </p:nvPr>
        </p:nvSpPr>
        <p:spPr/>
        <p:txBody>
          <a:bodyPr/>
          <a:lstStyle/>
          <a:p>
            <a:pPr marL="228600" indent="0" algn="just">
              <a:spcAft>
                <a:spcPts val="0"/>
              </a:spcAft>
              <a:buNone/>
              <a:tabLst>
                <a:tab pos="457200" algn="l"/>
              </a:tabLst>
            </a:pPr>
            <a:r>
              <a:rPr lang="en-GB" sz="2000" u="sng" dirty="0">
                <a:ea typeface="Times New Roman"/>
                <a:cs typeface="Times New Roman"/>
              </a:rPr>
              <a:t>General principles</a:t>
            </a:r>
            <a:r>
              <a:rPr lang="en-GB" sz="2000" dirty="0">
                <a:ea typeface="Times New Roman"/>
                <a:cs typeface="Times New Roman"/>
              </a:rPr>
              <a:t> </a:t>
            </a:r>
            <a:endParaRPr lang="sv-SE" sz="2000" dirty="0">
              <a:ea typeface="Times New Roman"/>
              <a:cs typeface="Times New Roman"/>
            </a:endParaRPr>
          </a:p>
          <a:p>
            <a:pPr marL="457200" indent="-228600" algn="just">
              <a:spcAft>
                <a:spcPts val="0"/>
              </a:spcAft>
              <a:tabLst>
                <a:tab pos="457200" algn="l"/>
              </a:tabLst>
            </a:pPr>
            <a:r>
              <a:rPr lang="en-GB" sz="2000" dirty="0">
                <a:ea typeface="Times New Roman"/>
                <a:cs typeface="Times New Roman"/>
              </a:rPr>
              <a:t>(a) The support paid to a project, which includes contributions in In-kind should not exceed the total eligible expenditure at the end of the project period; </a:t>
            </a:r>
            <a:endParaRPr lang="sv-SE" sz="2000" dirty="0">
              <a:ea typeface="Times New Roman"/>
              <a:cs typeface="Times New Roman"/>
            </a:endParaRPr>
          </a:p>
          <a:p>
            <a:pPr marL="457200" indent="-228600" algn="just">
              <a:spcAft>
                <a:spcPts val="0"/>
              </a:spcAft>
              <a:tabLst>
                <a:tab pos="457200" algn="l"/>
              </a:tabLst>
            </a:pPr>
            <a:r>
              <a:rPr lang="en-GB" sz="2000" dirty="0">
                <a:ea typeface="Times New Roman"/>
                <a:cs typeface="Times New Roman"/>
              </a:rPr>
              <a:t>(b) The value attributed to contributions of In-kind should not exceed the costs generally accepted in the market; </a:t>
            </a:r>
            <a:endParaRPr lang="sv-SE" sz="2000" dirty="0">
              <a:ea typeface="Times New Roman"/>
              <a:cs typeface="Times New Roman"/>
            </a:endParaRPr>
          </a:p>
          <a:p>
            <a:pPr marL="457200" indent="-228600" algn="just">
              <a:spcAft>
                <a:spcPts val="0"/>
              </a:spcAft>
              <a:tabLst>
                <a:tab pos="457200" algn="l"/>
              </a:tabLst>
            </a:pPr>
            <a:r>
              <a:rPr lang="en-GB" sz="2000" dirty="0">
                <a:ea typeface="Times New Roman"/>
                <a:cs typeface="Times New Roman"/>
              </a:rPr>
              <a:t>(c) The value and the delivery of the In-Kind contribution can be independently assessed and verified.</a:t>
            </a:r>
          </a:p>
          <a:p>
            <a:endParaRPr lang="en-GB" dirty="0"/>
          </a:p>
        </p:txBody>
      </p:sp>
    </p:spTree>
    <p:extLst>
      <p:ext uri="{BB962C8B-B14F-4D97-AF65-F5344CB8AC3E}">
        <p14:creationId xmlns:p14="http://schemas.microsoft.com/office/powerpoint/2010/main" val="647955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 Revenue </a:t>
            </a:r>
          </a:p>
        </p:txBody>
      </p:sp>
      <p:sp>
        <p:nvSpPr>
          <p:cNvPr id="3" name="Text Placeholder 2"/>
          <p:cNvSpPr>
            <a:spLocks noGrp="1"/>
          </p:cNvSpPr>
          <p:nvPr>
            <p:ph type="body" sz="quarter" idx="13"/>
          </p:nvPr>
        </p:nvSpPr>
        <p:spPr>
          <a:xfrm>
            <a:off x="1331913" y="2276873"/>
            <a:ext cx="6480175" cy="3528616"/>
          </a:xfrm>
        </p:spPr>
        <p:txBody>
          <a:bodyPr/>
          <a:lstStyle/>
          <a:p>
            <a:r>
              <a:rPr lang="en-US" sz="2000" b="1" dirty="0" smtClean="0"/>
              <a:t>“</a:t>
            </a:r>
            <a:r>
              <a:rPr lang="en-US" sz="2000" b="1" dirty="0"/>
              <a:t>Net </a:t>
            </a:r>
            <a:r>
              <a:rPr lang="en-US" sz="2000" b="1" dirty="0" smtClean="0"/>
              <a:t>revenue” </a:t>
            </a:r>
            <a:r>
              <a:rPr lang="en-US" sz="2000" dirty="0" smtClean="0"/>
              <a:t>means </a:t>
            </a:r>
            <a:r>
              <a:rPr lang="en-US" sz="2000" dirty="0"/>
              <a:t>cash in-flows directly paid by users for the goods or services provided by the operation, such as charges borne directly by users for the use of infrastructure , sale or rent of land or buildings, or payments for services less any operating costs and replacement costs of short-life equipment incurred during the corresponding period. </a:t>
            </a:r>
          </a:p>
          <a:p>
            <a:r>
              <a:rPr lang="en-US" sz="2000" dirty="0"/>
              <a:t>Operating cost- savings generated by the operation shall be treated as net revenue unless they are offset by an equal reduction in operating subsidies</a:t>
            </a:r>
          </a:p>
          <a:p>
            <a:endParaRPr lang="en-GB" dirty="0"/>
          </a:p>
        </p:txBody>
      </p:sp>
    </p:spTree>
    <p:extLst>
      <p:ext uri="{BB962C8B-B14F-4D97-AF65-F5344CB8AC3E}">
        <p14:creationId xmlns:p14="http://schemas.microsoft.com/office/powerpoint/2010/main" val="2473498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 Revenue </a:t>
            </a:r>
          </a:p>
        </p:txBody>
      </p:sp>
      <p:sp>
        <p:nvSpPr>
          <p:cNvPr id="3" name="Text Placeholder 2"/>
          <p:cNvSpPr>
            <a:spLocks noGrp="1"/>
          </p:cNvSpPr>
          <p:nvPr>
            <p:ph type="body" sz="quarter" idx="13"/>
          </p:nvPr>
        </p:nvSpPr>
        <p:spPr>
          <a:xfrm>
            <a:off x="1331913" y="2276873"/>
            <a:ext cx="6480175" cy="3528616"/>
          </a:xfrm>
        </p:spPr>
        <p:txBody>
          <a:bodyPr/>
          <a:lstStyle/>
          <a:p>
            <a:r>
              <a:rPr lang="en-US" sz="2000" dirty="0"/>
              <a:t>Operations whose total eligible cost before application does not exceed EUR 1 000 000 do not need to calculate the expected net revenue after the implementation of the project.</a:t>
            </a:r>
          </a:p>
          <a:p>
            <a:r>
              <a:rPr lang="en-US" sz="2000" dirty="0"/>
              <a:t>However the net revenue generated during the implementation of such projects and not taken into account at the time of approval of the project must still be deducted from the eligible expenditure. No later than the final payment claim submitted by the beneficiary.</a:t>
            </a:r>
          </a:p>
          <a:p>
            <a:r>
              <a:rPr lang="en-US" sz="2000" dirty="0"/>
              <a:t>Please take a look at regulation 1303/2013 article 61 and 65.8 for more information.</a:t>
            </a:r>
          </a:p>
          <a:p>
            <a:endParaRPr lang="en-GB" dirty="0"/>
          </a:p>
        </p:txBody>
      </p:sp>
    </p:spTree>
    <p:extLst>
      <p:ext uri="{BB962C8B-B14F-4D97-AF65-F5344CB8AC3E}">
        <p14:creationId xmlns:p14="http://schemas.microsoft.com/office/powerpoint/2010/main" val="754420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603367"/>
            <a:ext cx="3384103" cy="817521"/>
          </a:xfrm>
        </p:spPr>
        <p:txBody>
          <a:bodyPr/>
          <a:lstStyle/>
          <a:p>
            <a:r>
              <a:rPr lang="da-DK" dirty="0" smtClean="0"/>
              <a:t>Thank you for listening</a:t>
            </a:r>
            <a:endParaRPr lang="en-GB" dirty="0"/>
          </a:p>
        </p:txBody>
      </p:sp>
      <p:sp>
        <p:nvSpPr>
          <p:cNvPr id="3" name="Text Placeholder 2"/>
          <p:cNvSpPr>
            <a:spLocks noGrp="1"/>
          </p:cNvSpPr>
          <p:nvPr>
            <p:ph type="body" sz="quarter" idx="10"/>
          </p:nvPr>
        </p:nvSpPr>
        <p:spPr/>
        <p:txBody>
          <a:bodyPr/>
          <a:lstStyle/>
          <a:p>
            <a:pPr marL="0" indent="0">
              <a:buNone/>
            </a:pPr>
            <a:r>
              <a:rPr lang="da-DK" sz="2000" dirty="0"/>
              <a:t>Per </a:t>
            </a:r>
            <a:r>
              <a:rPr lang="da-DK" sz="2000" dirty="0" smtClean="0"/>
              <a:t>Dahlström</a:t>
            </a:r>
            <a:endParaRPr lang="da-DK" sz="2000" dirty="0"/>
          </a:p>
          <a:p>
            <a:pPr marL="0" indent="0">
              <a:buNone/>
            </a:pPr>
            <a:r>
              <a:rPr lang="da-DK" sz="1600" dirty="0" smtClean="0">
                <a:solidFill>
                  <a:srgbClr val="0093D3"/>
                </a:solidFill>
              </a:rPr>
              <a:t>E-mail</a:t>
            </a:r>
            <a:r>
              <a:rPr lang="da-DK" sz="1600" dirty="0">
                <a:solidFill>
                  <a:srgbClr val="0093D3"/>
                </a:solidFill>
              </a:rPr>
              <a:t>: </a:t>
            </a:r>
            <a:r>
              <a:rPr lang="da-DK" sz="1600" dirty="0" smtClean="0">
                <a:solidFill>
                  <a:srgbClr val="0093D3"/>
                </a:solidFill>
              </a:rPr>
              <a:t>Per.dahlstrom@lansstyrelsen.se</a:t>
            </a:r>
            <a:endParaRPr lang="da-DK" sz="1600" dirty="0">
              <a:solidFill>
                <a:srgbClr val="0093D3"/>
              </a:solidFill>
            </a:endParaRPr>
          </a:p>
          <a:p>
            <a:pPr marL="0" indent="0">
              <a:buNone/>
            </a:pPr>
            <a:r>
              <a:rPr lang="da-DK" sz="1800" dirty="0">
                <a:solidFill>
                  <a:srgbClr val="0093D3"/>
                </a:solidFill>
              </a:rPr>
              <a:t> </a:t>
            </a:r>
            <a:r>
              <a:rPr lang="da-DK" sz="1800" dirty="0" smtClean="0">
                <a:solidFill>
                  <a:srgbClr val="0093D3"/>
                </a:solidFill>
              </a:rPr>
              <a:t>      </a:t>
            </a:r>
            <a:endParaRPr lang="da-DK" sz="1800" dirty="0">
              <a:solidFill>
                <a:srgbClr val="0093D3"/>
              </a:solidFill>
            </a:endParaRPr>
          </a:p>
          <a:p>
            <a:pPr marL="0" indent="0">
              <a:buNone/>
            </a:pPr>
            <a:r>
              <a:rPr lang="da-DK" sz="1800" smtClean="0">
                <a:solidFill>
                  <a:srgbClr val="0093D3"/>
                </a:solidFill>
              </a:rPr>
              <a:t>www.interreg-npa.eu</a:t>
            </a:r>
            <a:endParaRPr lang="da-DK" sz="1800" dirty="0">
              <a:solidFill>
                <a:srgbClr val="0093D3"/>
              </a:solidFill>
            </a:endParaRPr>
          </a:p>
          <a:p>
            <a:pPr marL="0" indent="0">
              <a:buNone/>
            </a:pPr>
            <a:endParaRPr lang="en-GB" dirty="0"/>
          </a:p>
        </p:txBody>
      </p:sp>
    </p:spTree>
    <p:extLst>
      <p:ext uri="{BB962C8B-B14F-4D97-AF65-F5344CB8AC3E}">
        <p14:creationId xmlns:p14="http://schemas.microsoft.com/office/powerpoint/2010/main" val="1300439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principles of eligibility</a:t>
            </a:r>
            <a:br>
              <a:rPr lang="en-GB" dirty="0"/>
            </a:br>
            <a:endParaRPr lang="en-GB" dirty="0"/>
          </a:p>
        </p:txBody>
      </p:sp>
      <p:sp>
        <p:nvSpPr>
          <p:cNvPr id="3" name="Text Placeholder 2"/>
          <p:cNvSpPr>
            <a:spLocks noGrp="1"/>
          </p:cNvSpPr>
          <p:nvPr>
            <p:ph type="body" sz="quarter" idx="13"/>
          </p:nvPr>
        </p:nvSpPr>
        <p:spPr/>
        <p:txBody>
          <a:bodyPr/>
          <a:lstStyle/>
          <a:p>
            <a:r>
              <a:rPr lang="en-GB" sz="2000" dirty="0"/>
              <a:t>All expenditure in the allowed categories has to be project-related. This means that it should be clearly connected to project activities traceable in the approved application form. Furthermore, the expenditure has to be incurred, entered into the project accounts and paid by, or on behalf of, the project partner during the project </a:t>
            </a:r>
            <a:r>
              <a:rPr lang="en-GB" sz="2000" dirty="0" smtClean="0"/>
              <a:t>period</a:t>
            </a:r>
          </a:p>
          <a:p>
            <a:endParaRPr lang="en-GB" sz="2000" dirty="0"/>
          </a:p>
        </p:txBody>
      </p:sp>
    </p:spTree>
    <p:extLst>
      <p:ext uri="{BB962C8B-B14F-4D97-AF65-F5344CB8AC3E}">
        <p14:creationId xmlns:p14="http://schemas.microsoft.com/office/powerpoint/2010/main" val="2010482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principles of eligibility</a:t>
            </a:r>
            <a:br>
              <a:rPr lang="en-GB" dirty="0"/>
            </a:br>
            <a:endParaRPr lang="en-GB" dirty="0"/>
          </a:p>
        </p:txBody>
      </p:sp>
      <p:sp>
        <p:nvSpPr>
          <p:cNvPr id="3" name="Text Placeholder 2"/>
          <p:cNvSpPr>
            <a:spLocks noGrp="1"/>
          </p:cNvSpPr>
          <p:nvPr>
            <p:ph type="body" sz="quarter" idx="13"/>
          </p:nvPr>
        </p:nvSpPr>
        <p:spPr/>
        <p:txBody>
          <a:bodyPr/>
          <a:lstStyle/>
          <a:p>
            <a:pPr marL="0" indent="0">
              <a:buNone/>
            </a:pPr>
            <a:r>
              <a:rPr lang="en-GB" sz="2000" dirty="0"/>
              <a:t> </a:t>
            </a:r>
            <a:endParaRPr lang="sv-SE" sz="2000" dirty="0"/>
          </a:p>
          <a:p>
            <a:r>
              <a:rPr lang="en-US" sz="2000" dirty="0"/>
              <a:t>National public procurement rules have to be observed for all purchases and full documentation of the procurement is obligatory for expenditure to be regarded as eligible. </a:t>
            </a:r>
          </a:p>
          <a:p>
            <a:r>
              <a:rPr lang="en-GB" sz="2000" dirty="0" smtClean="0"/>
              <a:t>Value </a:t>
            </a:r>
            <a:r>
              <a:rPr lang="en-GB" sz="2000" dirty="0"/>
              <a:t>added tax (VAT) is only eligible if it is non-recoverable for the project partner concerned and this is supported by a certificate from the tax authorities.</a:t>
            </a:r>
          </a:p>
        </p:txBody>
      </p:sp>
    </p:spTree>
    <p:extLst>
      <p:ext uri="{BB962C8B-B14F-4D97-AF65-F5344CB8AC3E}">
        <p14:creationId xmlns:p14="http://schemas.microsoft.com/office/powerpoint/2010/main" val="871802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Costs</a:t>
            </a:r>
            <a:br>
              <a:rPr lang="en-GB" dirty="0"/>
            </a:br>
            <a:endParaRPr lang="en-GB" dirty="0"/>
          </a:p>
        </p:txBody>
      </p:sp>
      <p:sp>
        <p:nvSpPr>
          <p:cNvPr id="3" name="Text Placeholder 2"/>
          <p:cNvSpPr>
            <a:spLocks noGrp="1"/>
          </p:cNvSpPr>
          <p:nvPr>
            <p:ph type="body" sz="quarter" idx="13"/>
          </p:nvPr>
        </p:nvSpPr>
        <p:spPr>
          <a:xfrm>
            <a:off x="1331913" y="2060849"/>
            <a:ext cx="6480175" cy="3744640"/>
          </a:xfrm>
        </p:spPr>
        <p:txBody>
          <a:bodyPr/>
          <a:lstStyle/>
          <a:p>
            <a:pPr marL="457200" indent="-457200">
              <a:buAutoNum type="alphaLcPeriod"/>
            </a:pPr>
            <a:r>
              <a:rPr lang="sv-SE" sz="1600" b="1" dirty="0" smtClean="0">
                <a:solidFill>
                  <a:srgbClr val="000000"/>
                </a:solidFill>
              </a:rPr>
              <a:t>Full-time</a:t>
            </a:r>
            <a:endParaRPr lang="sv-SE" sz="1600" b="1" dirty="0">
              <a:solidFill>
                <a:srgbClr val="000000"/>
              </a:solidFill>
            </a:endParaRPr>
          </a:p>
          <a:p>
            <a:pPr marL="457200" indent="-457200">
              <a:buAutoNum type="alphaLcPeriod"/>
            </a:pPr>
            <a:r>
              <a:rPr lang="sv-SE" sz="1600" b="1" dirty="0" smtClean="0">
                <a:solidFill>
                  <a:srgbClr val="000000"/>
                </a:solidFill>
              </a:rPr>
              <a:t>Part-time</a:t>
            </a:r>
            <a:endParaRPr lang="sv-SE" sz="1600" b="1" dirty="0">
              <a:solidFill>
                <a:srgbClr val="000000"/>
              </a:solidFill>
            </a:endParaRPr>
          </a:p>
          <a:p>
            <a:pPr marL="0" indent="0">
              <a:buNone/>
            </a:pPr>
            <a:r>
              <a:rPr lang="sv-SE" sz="1600" dirty="0">
                <a:solidFill>
                  <a:srgbClr val="000000"/>
                </a:solidFill>
              </a:rPr>
              <a:t>           -</a:t>
            </a:r>
            <a:r>
              <a:rPr lang="en-US" sz="1600" dirty="0"/>
              <a:t> part-time with a fixed percentage of time dedicated to the project </a:t>
            </a:r>
          </a:p>
          <a:p>
            <a:pPr marL="0" indent="0">
              <a:buNone/>
            </a:pPr>
            <a:r>
              <a:rPr lang="en-US" sz="1600" dirty="0">
                <a:solidFill>
                  <a:srgbClr val="000000"/>
                </a:solidFill>
              </a:rPr>
              <a:t>           -</a:t>
            </a:r>
            <a:r>
              <a:rPr lang="en-US" sz="1600" dirty="0"/>
              <a:t> part-time with a flexible number of hours worked on the project </a:t>
            </a:r>
          </a:p>
          <a:p>
            <a:pPr marL="0" indent="0">
              <a:buNone/>
            </a:pPr>
            <a:r>
              <a:rPr lang="en-US" sz="1600" dirty="0">
                <a:solidFill>
                  <a:srgbClr val="000000"/>
                </a:solidFill>
              </a:rPr>
              <a:t>           - </a:t>
            </a:r>
            <a:r>
              <a:rPr lang="en-US" sz="1600" dirty="0"/>
              <a:t>contracted on an hourly basis </a:t>
            </a:r>
          </a:p>
          <a:p>
            <a:pPr marL="0" indent="0">
              <a:buNone/>
            </a:pPr>
            <a:r>
              <a:rPr lang="sv-SE" sz="1600" i="1" dirty="0"/>
              <a:t>Forms of reimbursement </a:t>
            </a:r>
            <a:endParaRPr lang="sv-SE" sz="1600" dirty="0"/>
          </a:p>
          <a:p>
            <a:r>
              <a:rPr lang="sv-SE" sz="1600" dirty="0"/>
              <a:t>I. real costs, or </a:t>
            </a:r>
          </a:p>
          <a:p>
            <a:r>
              <a:rPr lang="en-US" sz="1600" dirty="0"/>
              <a:t>II. flat rate of (up to) 20% of direct costs </a:t>
            </a:r>
            <a:r>
              <a:rPr lang="en-US" sz="1600" u="sng" dirty="0"/>
              <a:t>other than staff costs</a:t>
            </a:r>
            <a:r>
              <a:rPr lang="en-US" sz="1600" dirty="0"/>
              <a:t>, </a:t>
            </a:r>
          </a:p>
          <a:p>
            <a:r>
              <a:rPr lang="en-US" sz="1600" dirty="0"/>
              <a:t>Each partner organisation must decide on the reimbursement option and indicate the choice in the Application Form.</a:t>
            </a:r>
          </a:p>
          <a:p>
            <a:r>
              <a:rPr lang="en-US" sz="1600" dirty="0"/>
              <a:t>The same reimbursement option will apply to all staff members of the partner organisation working on the project. It will be set for the entire project duration. </a:t>
            </a:r>
          </a:p>
          <a:p>
            <a:endParaRPr lang="en-GB" sz="2000" dirty="0"/>
          </a:p>
        </p:txBody>
      </p:sp>
    </p:spTree>
    <p:extLst>
      <p:ext uri="{BB962C8B-B14F-4D97-AF65-F5344CB8AC3E}">
        <p14:creationId xmlns:p14="http://schemas.microsoft.com/office/powerpoint/2010/main" val="3409782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 Real staff costs </a:t>
            </a:r>
            <a:endParaRPr lang="en-GB" dirty="0"/>
          </a:p>
        </p:txBody>
      </p:sp>
      <p:sp>
        <p:nvSpPr>
          <p:cNvPr id="3" name="Text Placeholder 2"/>
          <p:cNvSpPr>
            <a:spLocks noGrp="1"/>
          </p:cNvSpPr>
          <p:nvPr>
            <p:ph type="body" sz="quarter" idx="13"/>
          </p:nvPr>
        </p:nvSpPr>
        <p:spPr>
          <a:xfrm>
            <a:off x="1331913" y="2276873"/>
            <a:ext cx="6480175" cy="3528616"/>
          </a:xfrm>
        </p:spPr>
        <p:txBody>
          <a:bodyPr/>
          <a:lstStyle/>
          <a:p>
            <a:pPr lvl="1"/>
            <a:r>
              <a:rPr lang="en-US" sz="1600" dirty="0"/>
              <a:t>Staff costs cover real costs paid out based on a </a:t>
            </a:r>
            <a:r>
              <a:rPr lang="en-US" sz="1600" dirty="0" err="1"/>
              <a:t>payslip</a:t>
            </a:r>
            <a:r>
              <a:rPr lang="en-US" sz="1600" dirty="0"/>
              <a:t> or a document of equivalent probative value. Data from the organisation’s accounting system may be accepted.</a:t>
            </a:r>
          </a:p>
          <a:p>
            <a:pPr lvl="1"/>
            <a:r>
              <a:rPr lang="en-US" sz="1600" dirty="0"/>
              <a:t>The following costs are eligible components of staff costs: </a:t>
            </a:r>
          </a:p>
          <a:p>
            <a:pPr lvl="1"/>
            <a:r>
              <a:rPr lang="en-US" sz="1600" dirty="0"/>
              <a:t>a. Salary payments fixed in the employment/work contract, an appointment decision (in the case of natural persons working for the partner organisation under a contract other than an employment/work contact), or by law. </a:t>
            </a:r>
          </a:p>
          <a:p>
            <a:pPr lvl="1"/>
            <a:r>
              <a:rPr lang="en-US" sz="1600" dirty="0"/>
              <a:t>b. Any other costs directly linked to the salary payments, incurred and paid by the employer, such as employment taxes and social security including pensions as long as they are fixed in the employment document and they are in accordance with the legislation and standard practices in the country and/or organisation. </a:t>
            </a:r>
          </a:p>
          <a:p>
            <a:endParaRPr lang="en-GB" sz="2000" dirty="0"/>
          </a:p>
        </p:txBody>
      </p:sp>
    </p:spTree>
    <p:extLst>
      <p:ext uri="{BB962C8B-B14F-4D97-AF65-F5344CB8AC3E}">
        <p14:creationId xmlns:p14="http://schemas.microsoft.com/office/powerpoint/2010/main" val="4062776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II. Flat rate</a:t>
            </a:r>
            <a:endParaRPr lang="en-GB" dirty="0"/>
          </a:p>
        </p:txBody>
      </p:sp>
      <p:sp>
        <p:nvSpPr>
          <p:cNvPr id="3" name="Text Placeholder 2"/>
          <p:cNvSpPr>
            <a:spLocks noGrp="1"/>
          </p:cNvSpPr>
          <p:nvPr>
            <p:ph type="body" sz="quarter" idx="13"/>
          </p:nvPr>
        </p:nvSpPr>
        <p:spPr>
          <a:xfrm>
            <a:off x="1331913" y="2348881"/>
            <a:ext cx="6480175" cy="3456608"/>
          </a:xfrm>
        </p:spPr>
        <p:txBody>
          <a:bodyPr/>
          <a:lstStyle/>
          <a:p>
            <a:pPr marL="0" indent="0">
              <a:buNone/>
            </a:pPr>
            <a:r>
              <a:rPr lang="en-GB" sz="1600" b="1" i="1" dirty="0">
                <a:latin typeface="Georgia" panose="02040502050405020303" pitchFamily="18" charset="0"/>
              </a:rPr>
              <a:t>Staff costs = 20% * eligible direct costs </a:t>
            </a:r>
            <a:r>
              <a:rPr lang="en-GB" sz="1600" b="1" i="1" u="sng" dirty="0">
                <a:latin typeface="Georgia" panose="02040502050405020303" pitchFamily="18" charset="0"/>
              </a:rPr>
              <a:t>other than staff costs</a:t>
            </a:r>
          </a:p>
          <a:p>
            <a:pPr lvl="0"/>
            <a:r>
              <a:rPr lang="en-GB" sz="1600" dirty="0">
                <a:latin typeface="Georgia" panose="02040502050405020303" pitchFamily="18" charset="0"/>
              </a:rPr>
              <a:t>Direct costs are all costs that can be attributed directly to the project and are identified by the partner organisation as such, in accordance with accounting principles and internal rules of the organisation. </a:t>
            </a:r>
            <a:endParaRPr lang="sv-SE" sz="1600" dirty="0">
              <a:latin typeface="Georgia" panose="02040502050405020303" pitchFamily="18" charset="0"/>
            </a:endParaRPr>
          </a:p>
          <a:p>
            <a:pPr lvl="0"/>
            <a:r>
              <a:rPr lang="en-GB" sz="1600" dirty="0">
                <a:latin typeface="Georgia" panose="02040502050405020303" pitchFamily="18" charset="0"/>
              </a:rPr>
              <a:t>Direct costs that form the basis for calculation of staff costs must be incurred and paid by the partner organisation as real costs.</a:t>
            </a:r>
            <a:endParaRPr lang="sv-SE" sz="1600" dirty="0">
              <a:latin typeface="Georgia" panose="02040502050405020303" pitchFamily="18" charset="0"/>
            </a:endParaRPr>
          </a:p>
          <a:p>
            <a:pPr lvl="0"/>
            <a:r>
              <a:rPr lang="en-GB" sz="1600" i="1" dirty="0">
                <a:latin typeface="Georgia" panose="02040502050405020303" pitchFamily="18" charset="0"/>
              </a:rPr>
              <a:t>Direct costs that form the basis for calculation of staff costs must not include any office and administration costs, if a flat rate option is used on the office and administration budget line</a:t>
            </a:r>
            <a:r>
              <a:rPr lang="en-GB" sz="1600" dirty="0">
                <a:latin typeface="Georgia" panose="02040502050405020303" pitchFamily="18" charset="0"/>
              </a:rPr>
              <a:t>. </a:t>
            </a:r>
          </a:p>
          <a:p>
            <a:pPr lvl="0"/>
            <a:r>
              <a:rPr lang="en-GB" sz="1600" dirty="0">
                <a:latin typeface="Georgia" panose="02040502050405020303" pitchFamily="18" charset="0"/>
              </a:rPr>
              <a:t>Indirect costs (i.e. costs that cannot be assigned in full to the project) must not be taken into account in the calculation of staff costs.</a:t>
            </a:r>
            <a:endParaRPr lang="sv-SE" sz="1600" dirty="0">
              <a:latin typeface="Georgia" panose="02040502050405020303" pitchFamily="18" charset="0"/>
            </a:endParaRPr>
          </a:p>
          <a:p>
            <a:endParaRPr lang="en-GB" sz="1600" dirty="0"/>
          </a:p>
        </p:txBody>
      </p:sp>
    </p:spTree>
    <p:extLst>
      <p:ext uri="{BB962C8B-B14F-4D97-AF65-F5344CB8AC3E}">
        <p14:creationId xmlns:p14="http://schemas.microsoft.com/office/powerpoint/2010/main" val="4258739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Office and administration</a:t>
            </a:r>
          </a:p>
        </p:txBody>
      </p:sp>
      <p:sp>
        <p:nvSpPr>
          <p:cNvPr id="3" name="Text Placeholder 2"/>
          <p:cNvSpPr>
            <a:spLocks noGrp="1"/>
          </p:cNvSpPr>
          <p:nvPr>
            <p:ph type="body" sz="quarter" idx="13"/>
          </p:nvPr>
        </p:nvSpPr>
        <p:spPr>
          <a:xfrm>
            <a:off x="1331913" y="2420889"/>
            <a:ext cx="6480175" cy="3384600"/>
          </a:xfrm>
        </p:spPr>
        <p:txBody>
          <a:bodyPr/>
          <a:lstStyle/>
          <a:p>
            <a:r>
              <a:rPr lang="en-GB" sz="1600" dirty="0">
                <a:latin typeface="Georgia" panose="02040502050405020303" pitchFamily="18" charset="0"/>
              </a:rPr>
              <a:t>Cover operating and administrative expenses of the partner organisation that support delivery of project activities either </a:t>
            </a:r>
            <a:r>
              <a:rPr lang="en-US" sz="1600" dirty="0">
                <a:latin typeface="Georgia" panose="02040502050405020303" pitchFamily="18" charset="0"/>
              </a:rPr>
              <a:t>direct or indirect:</a:t>
            </a:r>
          </a:p>
          <a:p>
            <a:r>
              <a:rPr lang="en-US" sz="1600" b="1" dirty="0">
                <a:latin typeface="Georgia" panose="02040502050405020303" pitchFamily="18" charset="0"/>
              </a:rPr>
              <a:t>Direct costs </a:t>
            </a:r>
            <a:r>
              <a:rPr lang="en-US" sz="1600" dirty="0">
                <a:latin typeface="Georgia" panose="02040502050405020303" pitchFamily="18" charset="0"/>
              </a:rPr>
              <a:t>are costs that can be attributed directly to the project and are identified by the partner organisation as such, in accordance with accounting principles and internal rules of the organisation.</a:t>
            </a:r>
          </a:p>
          <a:p>
            <a:r>
              <a:rPr lang="en-US" sz="1600" b="1" dirty="0">
                <a:latin typeface="Georgia" panose="02040502050405020303" pitchFamily="18" charset="0"/>
              </a:rPr>
              <a:t>Indirect costs </a:t>
            </a:r>
            <a:r>
              <a:rPr lang="en-US" sz="1600" dirty="0">
                <a:latin typeface="Georgia" panose="02040502050405020303" pitchFamily="18" charset="0"/>
              </a:rPr>
              <a:t>are costs that cannot be assigned in full to the project, as they link to various activities of the organisation, including activities that do not relate to the project.</a:t>
            </a:r>
          </a:p>
          <a:p>
            <a:r>
              <a:rPr lang="en-US" sz="1600" dirty="0">
                <a:latin typeface="Georgia" panose="02040502050405020303" pitchFamily="18" charset="0"/>
              </a:rPr>
              <a:t>No cost item can be accounted for twice as this is considered  “double funding” and not permissible under Common Provisions Regulation (EU) No 1303/2013 Article 65.11</a:t>
            </a:r>
            <a:endParaRPr lang="en-GB" sz="1600" dirty="0"/>
          </a:p>
        </p:txBody>
      </p:sp>
    </p:spTree>
    <p:extLst>
      <p:ext uri="{BB962C8B-B14F-4D97-AF65-F5344CB8AC3E}">
        <p14:creationId xmlns:p14="http://schemas.microsoft.com/office/powerpoint/2010/main" val="3058627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Office and administration</a:t>
            </a:r>
          </a:p>
        </p:txBody>
      </p:sp>
      <p:sp>
        <p:nvSpPr>
          <p:cNvPr id="3" name="Text Placeholder 2"/>
          <p:cNvSpPr>
            <a:spLocks noGrp="1"/>
          </p:cNvSpPr>
          <p:nvPr>
            <p:ph type="body" sz="quarter" idx="13"/>
          </p:nvPr>
        </p:nvSpPr>
        <p:spPr>
          <a:xfrm>
            <a:off x="1331913" y="2276873"/>
            <a:ext cx="6480175" cy="3528616"/>
          </a:xfrm>
        </p:spPr>
        <p:txBody>
          <a:bodyPr/>
          <a:lstStyle/>
          <a:p>
            <a:pPr lvl="0"/>
            <a:r>
              <a:rPr lang="en-US" sz="1600" dirty="0"/>
              <a:t>Office and administrative expenditure shall be limited to the following:</a:t>
            </a:r>
          </a:p>
          <a:p>
            <a:pPr lvl="1"/>
            <a:r>
              <a:rPr lang="en-US" sz="1600" dirty="0"/>
              <a:t>office rent;</a:t>
            </a:r>
          </a:p>
          <a:p>
            <a:pPr lvl="1"/>
            <a:r>
              <a:rPr lang="en-US" sz="1600" dirty="0"/>
              <a:t>insurance and taxes related to the buildings where the staff is located and to the equipment of the office (e.g. fire, theft insurances);</a:t>
            </a:r>
          </a:p>
          <a:p>
            <a:pPr lvl="1"/>
            <a:r>
              <a:rPr lang="en-US" sz="1600" dirty="0"/>
              <a:t>utilities (e.g. electricity, heating, water);</a:t>
            </a:r>
          </a:p>
          <a:p>
            <a:pPr lvl="1"/>
            <a:r>
              <a:rPr lang="en-US" sz="1600" dirty="0"/>
              <a:t>office supplies;</a:t>
            </a:r>
          </a:p>
          <a:p>
            <a:pPr lvl="1"/>
            <a:r>
              <a:rPr lang="en-US" sz="1600" dirty="0"/>
              <a:t>general accounting provided within partner organisation;</a:t>
            </a:r>
          </a:p>
          <a:p>
            <a:pPr lvl="1"/>
            <a:r>
              <a:rPr lang="en-US" sz="1600" dirty="0" smtClean="0"/>
              <a:t>maintenance</a:t>
            </a:r>
            <a:r>
              <a:rPr lang="en-US" sz="1600" dirty="0"/>
              <a:t>, cleaning and repairs;</a:t>
            </a:r>
          </a:p>
          <a:p>
            <a:pPr lvl="1"/>
            <a:r>
              <a:rPr lang="en-US" sz="1600" dirty="0" smtClean="0"/>
              <a:t>IT </a:t>
            </a:r>
            <a:r>
              <a:rPr lang="en-US" sz="1600" dirty="0"/>
              <a:t>systems;</a:t>
            </a:r>
          </a:p>
          <a:p>
            <a:pPr lvl="1"/>
            <a:r>
              <a:rPr lang="en-US" sz="1600" dirty="0"/>
              <a:t>communication (e.g. telephone, fax, internet, postal services, business cards);</a:t>
            </a:r>
          </a:p>
          <a:p>
            <a:pPr lvl="1"/>
            <a:r>
              <a:rPr lang="en-US" sz="1600" dirty="0"/>
              <a:t>bank charges for opening and administering requires a separate account to be opened and for transnational financial transactions</a:t>
            </a:r>
          </a:p>
          <a:p>
            <a:endParaRPr lang="en-GB" sz="1600" dirty="0"/>
          </a:p>
        </p:txBody>
      </p:sp>
    </p:spTree>
    <p:extLst>
      <p:ext uri="{BB962C8B-B14F-4D97-AF65-F5344CB8AC3E}">
        <p14:creationId xmlns:p14="http://schemas.microsoft.com/office/powerpoint/2010/main" val="99556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NPA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NPA PPT template</Template>
  <TotalTime>0</TotalTime>
  <Words>1732</Words>
  <Application>Microsoft Office PowerPoint</Application>
  <PresentationFormat>Bildspel på skärmen (4:3)</PresentationFormat>
  <Paragraphs>133</Paragraphs>
  <Slides>24</Slides>
  <Notes>1</Notes>
  <HiddenSlides>0</HiddenSlides>
  <MMClips>0</MMClips>
  <ScaleCrop>false</ScaleCrop>
  <HeadingPairs>
    <vt:vector size="4" baseType="variant">
      <vt:variant>
        <vt:lpstr>Tema</vt:lpstr>
      </vt:variant>
      <vt:variant>
        <vt:i4>2</vt:i4>
      </vt:variant>
      <vt:variant>
        <vt:lpstr>Bildrubriker</vt:lpstr>
      </vt:variant>
      <vt:variant>
        <vt:i4>24</vt:i4>
      </vt:variant>
    </vt:vector>
  </HeadingPairs>
  <TitlesOfParts>
    <vt:vector size="26" baseType="lpstr">
      <vt:lpstr>NPA PPT template</vt:lpstr>
      <vt:lpstr>1_Office-tema</vt:lpstr>
      <vt:lpstr>PowerPoint-presentation</vt:lpstr>
      <vt:lpstr>Eligibility rules </vt:lpstr>
      <vt:lpstr>General principles of eligibility </vt:lpstr>
      <vt:lpstr>General principles of eligibility </vt:lpstr>
      <vt:lpstr>Staff Costs </vt:lpstr>
      <vt:lpstr>I. Real staff costs </vt:lpstr>
      <vt:lpstr>II. Flat rate</vt:lpstr>
      <vt:lpstr>Office and administration</vt:lpstr>
      <vt:lpstr>Office and administration</vt:lpstr>
      <vt:lpstr>Office and administration</vt:lpstr>
      <vt:lpstr>Travel and accommodation</vt:lpstr>
      <vt:lpstr>Travel and accommodation</vt:lpstr>
      <vt:lpstr>Travel and accommodation</vt:lpstr>
      <vt:lpstr>External expertise and services </vt:lpstr>
      <vt:lpstr>External expertise and services </vt:lpstr>
      <vt:lpstr>External expertise and services </vt:lpstr>
      <vt:lpstr>Equipment expenditure</vt:lpstr>
      <vt:lpstr>Equipment expenditure</vt:lpstr>
      <vt:lpstr>Equipment expenditure</vt:lpstr>
      <vt:lpstr>In-Kind </vt:lpstr>
      <vt:lpstr>In-Kind </vt:lpstr>
      <vt:lpstr>Net Revenue </vt:lpstr>
      <vt:lpstr>Net Revenue </vt:lpstr>
      <vt:lpstr>Thank you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2015-10-05T11:59:02Z</dcterms:created>
  <dcterms:modified xsi:type="dcterms:W3CDTF">2015-10-14T07:55:59Z</dcterms:modified>
</cp:coreProperties>
</file>