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notesMasterIdLst>
    <p:notesMasterId r:id="rId11"/>
  </p:notesMasterIdLst>
  <p:sldIdLst>
    <p:sldId id="261" r:id="rId3"/>
    <p:sldId id="307" r:id="rId4"/>
    <p:sldId id="309" r:id="rId5"/>
    <p:sldId id="308" r:id="rId6"/>
    <p:sldId id="294" r:id="rId7"/>
    <p:sldId id="296" r:id="rId8"/>
    <p:sldId id="310" r:id="rId9"/>
    <p:sldId id="293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>
      <p:cViewPr>
        <p:scale>
          <a:sx n="70" d="100"/>
          <a:sy n="70" d="100"/>
        </p:scale>
        <p:origin x="-534" y="-108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542FF-FE06-4DEE-BCB1-68499F07D8E3}" type="datetimeFigureOut">
              <a:rPr lang="da-DK" smtClean="0"/>
              <a:t>31-08-2016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46259-AAB6-4F5B-945E-A54BE400C7E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062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3CAD0-067C-41AB-A08A-1FDAE23F7EC3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7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Submitting an </a:t>
            </a:r>
            <a:r>
              <a:rPr lang="sv-SE" sz="4000" b="1" smtClean="0">
                <a:solidFill>
                  <a:srgbClr val="00A6EB"/>
                </a:solidFill>
              </a:rPr>
              <a:t>eMS application</a:t>
            </a:r>
            <a:endParaRPr lang="sv-SE" sz="4000" b="1" dirty="0" smtClean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Christopher Parker, Joint Secretariat</a:t>
            </a:r>
          </a:p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1st September 2016 – Copenhagen, Denmark</a:t>
            </a:r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124744"/>
            <a:ext cx="6480175" cy="745512"/>
          </a:xfrm>
        </p:spPr>
        <p:txBody>
          <a:bodyPr/>
          <a:lstStyle/>
          <a:p>
            <a:r>
              <a:rPr lang="da-DK" dirty="0"/>
              <a:t>General tips and tricks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640" y="1915963"/>
            <a:ext cx="6624463" cy="3097213"/>
          </a:xfrm>
        </p:spPr>
        <p:txBody>
          <a:bodyPr/>
          <a:lstStyle/>
          <a:p>
            <a:pPr lvl="0"/>
            <a:r>
              <a:rPr lang="en-GB" dirty="0"/>
              <a:t>eMS allows you to save your work and resume a data entry session </a:t>
            </a:r>
            <a:r>
              <a:rPr lang="en-GB" b="1" dirty="0"/>
              <a:t>at any time</a:t>
            </a:r>
            <a:r>
              <a:rPr lang="en-GB" dirty="0"/>
              <a:t>, </a:t>
            </a:r>
          </a:p>
          <a:p>
            <a:pPr lvl="0"/>
            <a:r>
              <a:rPr lang="en-GB" dirty="0"/>
              <a:t>To avoid a loss of data, please remember always to </a:t>
            </a:r>
            <a:r>
              <a:rPr lang="en-GB" b="1" dirty="0"/>
              <a:t>save your information</a:t>
            </a:r>
            <a:r>
              <a:rPr lang="en-GB" dirty="0"/>
              <a:t> </a:t>
            </a:r>
            <a:r>
              <a:rPr lang="en-GB" b="1" dirty="0"/>
              <a:t>regularly</a:t>
            </a:r>
            <a:r>
              <a:rPr lang="en-GB" dirty="0"/>
              <a:t>, always before leaving a section! </a:t>
            </a:r>
          </a:p>
          <a:p>
            <a:pPr lvl="0"/>
            <a:r>
              <a:rPr lang="en-GB" dirty="0"/>
              <a:t>Certain fields are </a:t>
            </a:r>
            <a:r>
              <a:rPr lang="en-GB" b="1" dirty="0" smtClean="0"/>
              <a:t>mandatory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124744"/>
            <a:ext cx="6480175" cy="745512"/>
          </a:xfrm>
        </p:spPr>
        <p:txBody>
          <a:bodyPr/>
          <a:lstStyle/>
          <a:p>
            <a:r>
              <a:rPr lang="da-DK" dirty="0"/>
              <a:t>General tips and tricks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640" y="1915963"/>
            <a:ext cx="6624463" cy="3097213"/>
          </a:xfrm>
        </p:spPr>
        <p:txBody>
          <a:bodyPr/>
          <a:lstStyle/>
          <a:p>
            <a:pPr lvl="0"/>
            <a:r>
              <a:rPr lang="en-GB" dirty="0"/>
              <a:t>You are working in a browser: Be careful with </a:t>
            </a:r>
            <a:r>
              <a:rPr lang="en-GB" b="1" dirty="0"/>
              <a:t>keys</a:t>
            </a:r>
            <a:r>
              <a:rPr lang="en-GB" dirty="0"/>
              <a:t> such as Enter, </a:t>
            </a:r>
            <a:r>
              <a:rPr lang="en-GB" dirty="0" err="1"/>
              <a:t>PageUp</a:t>
            </a:r>
            <a:r>
              <a:rPr lang="en-GB" dirty="0"/>
              <a:t>/Down</a:t>
            </a:r>
          </a:p>
          <a:p>
            <a:pPr lvl="0"/>
            <a:r>
              <a:rPr lang="en-GB" dirty="0"/>
              <a:t>When copying information from Word/ Excel files, use </a:t>
            </a:r>
            <a:r>
              <a:rPr lang="en-GB" b="1" dirty="0"/>
              <a:t>command keys</a:t>
            </a:r>
            <a:r>
              <a:rPr lang="en-GB" dirty="0"/>
              <a:t>:</a:t>
            </a:r>
          </a:p>
          <a:p>
            <a:pPr marL="719138" lvl="2"/>
            <a:r>
              <a:rPr lang="en-GB" dirty="0"/>
              <a:t>Ctrl + C: copy</a:t>
            </a:r>
          </a:p>
          <a:p>
            <a:pPr marL="719138" lvl="2"/>
            <a:r>
              <a:rPr lang="en-GB" dirty="0"/>
              <a:t>Ctrl + V: paste </a:t>
            </a:r>
          </a:p>
          <a:p>
            <a:pPr marL="719138" lvl="2"/>
            <a:r>
              <a:rPr lang="en-GB" dirty="0"/>
              <a:t>Alt + Tab: switching between open windows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124744"/>
            <a:ext cx="6480175" cy="745512"/>
          </a:xfrm>
        </p:spPr>
        <p:txBody>
          <a:bodyPr/>
          <a:lstStyle/>
          <a:p>
            <a:r>
              <a:rPr lang="da-DK" dirty="0" smtClean="0"/>
              <a:t>Attachments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640" y="1700808"/>
            <a:ext cx="6624463" cy="3097213"/>
          </a:xfrm>
        </p:spPr>
        <p:txBody>
          <a:bodyPr/>
          <a:lstStyle/>
          <a:p>
            <a:r>
              <a:rPr lang="en-GB" b="1" dirty="0" smtClean="0"/>
              <a:t>Mandatory </a:t>
            </a:r>
            <a:r>
              <a:rPr lang="en-GB" dirty="0" smtClean="0"/>
              <a:t>(signed + scanned supplied on Call page on NPA web site): </a:t>
            </a:r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Match funding commitments </a:t>
            </a:r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Legal </a:t>
            </a:r>
            <a:r>
              <a:rPr lang="en-GB" dirty="0"/>
              <a:t>status assessment templates </a:t>
            </a:r>
            <a:endParaRPr lang="en-GB" dirty="0" smtClean="0"/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Lead </a:t>
            </a:r>
            <a:r>
              <a:rPr lang="en-GB" dirty="0"/>
              <a:t>Partner Signature Template </a:t>
            </a:r>
            <a:endParaRPr lang="en-GB" dirty="0" smtClean="0"/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VAT </a:t>
            </a:r>
            <a:r>
              <a:rPr lang="en-GB" dirty="0"/>
              <a:t>statements </a:t>
            </a:r>
            <a:r>
              <a:rPr lang="en-GB" dirty="0" smtClean="0"/>
              <a:t>if unable </a:t>
            </a:r>
            <a:r>
              <a:rPr lang="en-GB" dirty="0"/>
              <a:t>to recover </a:t>
            </a:r>
            <a:r>
              <a:rPr lang="en-GB" dirty="0" smtClean="0"/>
              <a:t>VAT</a:t>
            </a:r>
          </a:p>
          <a:p>
            <a:pPr marL="342900" lvl="1" indent="-342900">
              <a:buClr>
                <a:srgbClr val="00A6EB"/>
              </a:buClr>
              <a:buFont typeface="Arial" panose="020B0604020202020204" pitchFamily="34" charset="0"/>
              <a:buChar char="•"/>
            </a:pPr>
            <a:r>
              <a:rPr lang="en-GB" b="1" dirty="0"/>
              <a:t>Optional:</a:t>
            </a:r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Supplementary info, </a:t>
            </a:r>
            <a:r>
              <a:rPr lang="en-GB" dirty="0"/>
              <a:t>e.g. graphs, Gantt charts, Letters of Intent. </a:t>
            </a:r>
          </a:p>
        </p:txBody>
      </p:sp>
    </p:spTree>
    <p:extLst>
      <p:ext uri="{BB962C8B-B14F-4D97-AF65-F5344CB8AC3E}">
        <p14:creationId xmlns:p14="http://schemas.microsoft.com/office/powerpoint/2010/main" val="19172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Inputting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276872"/>
            <a:ext cx="6840487" cy="3097213"/>
          </a:xfrm>
        </p:spPr>
        <p:txBody>
          <a:bodyPr/>
          <a:lstStyle/>
          <a:p>
            <a:pPr marL="342900" lvl="1" indent="-342900">
              <a:buClr>
                <a:srgbClr val="00A6EB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Final check:</a:t>
            </a:r>
          </a:p>
          <a:p>
            <a:pPr marL="742950" lvl="2" indent="-342900">
              <a:buClr>
                <a:srgbClr val="00A6EB"/>
              </a:buClr>
            </a:pPr>
            <a:r>
              <a:rPr lang="en-US" dirty="0" smtClean="0"/>
              <a:t>After </a:t>
            </a:r>
            <a:r>
              <a:rPr lang="en-US" dirty="0"/>
              <a:t>completing the application form and attaching all necessary supporting documents, save your application </a:t>
            </a:r>
          </a:p>
          <a:p>
            <a:pPr marL="742950" lvl="2" indent="-342900">
              <a:buClr>
                <a:srgbClr val="00A6EB"/>
              </a:buClr>
            </a:pPr>
            <a:r>
              <a:rPr lang="en-US" dirty="0"/>
              <a:t>We recommend to save it as a Pdf File. </a:t>
            </a:r>
            <a:endParaRPr lang="en-US" dirty="0" smtClean="0"/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It </a:t>
            </a:r>
            <a:r>
              <a:rPr lang="en-GB" dirty="0"/>
              <a:t>is </a:t>
            </a:r>
            <a:r>
              <a:rPr lang="en-GB" b="1" dirty="0"/>
              <a:t>your responsibility </a:t>
            </a:r>
            <a:r>
              <a:rPr lang="en-GB" dirty="0"/>
              <a:t>to ensure that the data is correct according to the Programme Manual.</a:t>
            </a:r>
          </a:p>
          <a:p>
            <a:r>
              <a:rPr lang="en-GB" dirty="0" smtClean="0"/>
              <a:t>Click on “Check saved application”</a:t>
            </a:r>
          </a:p>
        </p:txBody>
      </p:sp>
    </p:spTree>
    <p:extLst>
      <p:ext uri="{BB962C8B-B14F-4D97-AF65-F5344CB8AC3E}">
        <p14:creationId xmlns:p14="http://schemas.microsoft.com/office/powerpoint/2010/main" val="31559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Inputting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348880"/>
            <a:ext cx="6840487" cy="3097213"/>
          </a:xfrm>
        </p:spPr>
        <p:txBody>
          <a:bodyPr/>
          <a:lstStyle/>
          <a:p>
            <a:r>
              <a:rPr lang="en-US" dirty="0" smtClean="0"/>
              <a:t>Only </a:t>
            </a:r>
            <a:r>
              <a:rPr lang="en-US" dirty="0"/>
              <a:t>after all checks are </a:t>
            </a:r>
            <a:r>
              <a:rPr lang="en-US" dirty="0" smtClean="0"/>
              <a:t>ok, </a:t>
            </a:r>
            <a:r>
              <a:rPr lang="en-US" dirty="0"/>
              <a:t>you will be able to submit your application by pushing the “Submit checked project” button.  </a:t>
            </a:r>
            <a:endParaRPr lang="en-US" dirty="0" smtClean="0"/>
          </a:p>
          <a:p>
            <a:r>
              <a:rPr lang="en-US" dirty="0"/>
              <a:t>After submission, </a:t>
            </a:r>
            <a:r>
              <a:rPr lang="en-US" dirty="0" smtClean="0"/>
              <a:t>the </a:t>
            </a:r>
            <a:r>
              <a:rPr lang="en-US" dirty="0"/>
              <a:t>Lead Applicant will receive an automatic email confirmation. </a:t>
            </a:r>
            <a:endParaRPr lang="en-US" dirty="0" smtClean="0"/>
          </a:p>
          <a:p>
            <a:r>
              <a:rPr lang="en-US" b="1" dirty="0" smtClean="0"/>
              <a:t>NB</a:t>
            </a:r>
            <a:r>
              <a:rPr lang="en-US" dirty="0" smtClean="0"/>
              <a:t>. Once </a:t>
            </a:r>
            <a:r>
              <a:rPr lang="en-US" dirty="0"/>
              <a:t>submitted you are not able to make further changes to your application.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Inputting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348880"/>
            <a:ext cx="6840487" cy="3097213"/>
          </a:xfrm>
        </p:spPr>
        <p:txBody>
          <a:bodyPr/>
          <a:lstStyle/>
          <a:p>
            <a:r>
              <a:rPr lang="en-US" dirty="0" smtClean="0"/>
              <a:t>After </a:t>
            </a:r>
            <a:r>
              <a:rPr lang="en-US" dirty="0"/>
              <a:t>completing the application form and attaching all necessary supporting documents, having saved your </a:t>
            </a:r>
            <a:r>
              <a:rPr lang="en-US" dirty="0" smtClean="0"/>
              <a:t>application, </a:t>
            </a:r>
            <a:r>
              <a:rPr lang="en-US" b="1" dirty="0"/>
              <a:t>you are recommended to save it as a Pdf File </a:t>
            </a:r>
            <a:r>
              <a:rPr lang="en-US" dirty="0" smtClean="0"/>
              <a:t>(See menu </a:t>
            </a:r>
            <a:r>
              <a:rPr lang="en-US" dirty="0"/>
              <a:t>item).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2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7"/>
            <a:ext cx="3384103" cy="817521"/>
          </a:xfrm>
        </p:spPr>
        <p:txBody>
          <a:bodyPr/>
          <a:lstStyle/>
          <a:p>
            <a:r>
              <a:rPr lang="da-DK" dirty="0" smtClean="0"/>
              <a:t>Thank you for listening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439301"/>
      </p:ext>
    </p:extLst>
  </p:cSld>
  <p:clrMapOvr>
    <a:masterClrMapping/>
  </p:clrMapOvr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315</Words>
  <Application>Microsoft Office PowerPoint</Application>
  <PresentationFormat>On-screen Show (4:3)</PresentationFormat>
  <Paragraphs>35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NPA PPT template</vt:lpstr>
      <vt:lpstr>1_Office-tema</vt:lpstr>
      <vt:lpstr>PowerPoint Presentation</vt:lpstr>
      <vt:lpstr>General tips and tricks</vt:lpstr>
      <vt:lpstr>General tips and tricks</vt:lpstr>
      <vt:lpstr>Attachments</vt:lpstr>
      <vt:lpstr>After Inputting data</vt:lpstr>
      <vt:lpstr>After Inputting data</vt:lpstr>
      <vt:lpstr>After Inputting data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2015-10-05T11:59:02Z</dcterms:created>
  <dcterms:modified xsi:type="dcterms:W3CDTF">2016-08-31T10:48:14Z</dcterms:modified>
</cp:coreProperties>
</file>