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  <p:sldMasterId id="214748365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5" r:id="rId4"/>
    <p:sldId id="257" r:id="rId5"/>
    <p:sldId id="264" r:id="rId6"/>
    <p:sldId id="266" r:id="rId7"/>
    <p:sldId id="267" r:id="rId8"/>
    <p:sldId id="263" r:id="rId9"/>
    <p:sldId id="262" r:id="rId10"/>
    <p:sldId id="268" r:id="rId11"/>
    <p:sldId id="261" r:id="rId12"/>
    <p:sldId id="272" r:id="rId13"/>
    <p:sldId id="260" r:id="rId14"/>
    <p:sldId id="273" r:id="rId15"/>
    <p:sldId id="274" r:id="rId16"/>
    <p:sldId id="271" r:id="rId17"/>
    <p:sldId id="275" r:id="rId18"/>
    <p:sldId id="259" r:id="rId19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A6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2274" y="-96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930" y="-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F76B0-619D-4DDD-873C-6A750A8A9787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E1E86-A8D5-46AC-A69D-101BD08E2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71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2A3DC-2488-498C-A114-28B3E09FB930}" type="datetimeFigureOut">
              <a:rPr lang="da-DK" smtClean="0"/>
              <a:t>30-08-2016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2D370-F505-4F97-BBD0-FC17E9C2C75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54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D370-F505-4F97-BBD0-FC17E9C2C75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314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00A6EB"/>
                </a:solidFill>
              </a:rPr>
              <a:t>Results Focus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Rachel Burn, </a:t>
            </a:r>
            <a:r>
              <a:rPr lang="da-DK" sz="3200" b="1" dirty="0">
                <a:solidFill>
                  <a:srgbClr val="00A6EB"/>
                </a:solidFill>
              </a:rPr>
              <a:t>Joint Secretariat</a:t>
            </a:r>
          </a:p>
          <a:p>
            <a:pPr algn="l"/>
            <a:r>
              <a:rPr lang="da-DK" sz="3200" b="1" dirty="0">
                <a:solidFill>
                  <a:srgbClr val="00A6EB"/>
                </a:solidFill>
              </a:rPr>
              <a:t>1st </a:t>
            </a:r>
            <a:r>
              <a:rPr lang="da-DK" sz="3200" b="1" dirty="0" smtClean="0">
                <a:solidFill>
                  <a:srgbClr val="00A6EB"/>
                </a:solidFill>
              </a:rPr>
              <a:t>September </a:t>
            </a:r>
            <a:r>
              <a:rPr lang="da-DK" sz="3200" b="1" dirty="0">
                <a:solidFill>
                  <a:srgbClr val="00A6EB"/>
                </a:solidFill>
              </a:rPr>
              <a:t>2016 – </a:t>
            </a:r>
            <a:r>
              <a:rPr lang="da-DK" sz="3200" b="1" dirty="0" smtClean="0">
                <a:solidFill>
                  <a:srgbClr val="00A6EB"/>
                </a:solidFill>
              </a:rPr>
              <a:t>Copenhagen, Denmark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altLang="da-DK" sz="2000" dirty="0">
                <a:cs typeface="Georgia" pitchFamily="18" charset="0"/>
              </a:rPr>
              <a:t>Concrete</a:t>
            </a:r>
          </a:p>
          <a:p>
            <a:r>
              <a:rPr lang="da-DK" altLang="da-DK" sz="2000" b="1" dirty="0">
                <a:cs typeface="Georgia" pitchFamily="18" charset="0"/>
              </a:rPr>
              <a:t>Innovative</a:t>
            </a:r>
          </a:p>
          <a:p>
            <a:r>
              <a:rPr lang="da-DK" altLang="da-DK" sz="2000" dirty="0">
                <a:cs typeface="Georgia" pitchFamily="18" charset="0"/>
              </a:rPr>
              <a:t>Focused</a:t>
            </a:r>
          </a:p>
          <a:p>
            <a:r>
              <a:rPr lang="da-DK" altLang="da-DK" sz="2000" b="1" dirty="0">
                <a:cs typeface="Georgia" pitchFamily="18" charset="0"/>
              </a:rPr>
              <a:t>Relevant</a:t>
            </a:r>
          </a:p>
          <a:p>
            <a:r>
              <a:rPr lang="da-DK" altLang="da-DK" sz="2000" dirty="0">
                <a:cs typeface="Georgia" pitchFamily="18" charset="0"/>
              </a:rPr>
              <a:t>Responsible</a:t>
            </a:r>
          </a:p>
          <a:p>
            <a:r>
              <a:rPr lang="da-DK" altLang="da-DK" sz="2000" b="1" dirty="0">
                <a:cs typeface="Georgia" pitchFamily="18" charset="0"/>
              </a:rPr>
              <a:t>Viable</a:t>
            </a:r>
          </a:p>
          <a:p>
            <a:r>
              <a:rPr lang="da-DK" altLang="da-DK" sz="2000" b="1" dirty="0">
                <a:cs typeface="Georgia" pitchFamily="18" charset="0"/>
              </a:rPr>
              <a:t>Transnational</a:t>
            </a:r>
          </a:p>
          <a:p>
            <a:r>
              <a:rPr lang="da-DK" altLang="da-DK" sz="2000" dirty="0">
                <a:cs typeface="Georgia" pitchFamily="18" charset="0"/>
              </a:rPr>
              <a:t>Strategic</a:t>
            </a:r>
          </a:p>
          <a:p>
            <a:r>
              <a:rPr lang="da-DK" altLang="da-DK" sz="2000" dirty="0">
                <a:cs typeface="Georgia" pitchFamily="18" charset="0"/>
              </a:rPr>
              <a:t>Value-for-money</a:t>
            </a:r>
            <a:endParaRPr lang="en-GB" altLang="da-DK" sz="2000" dirty="0">
              <a:cs typeface="Georgia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4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704583" cy="745512"/>
          </a:xfrm>
        </p:spPr>
        <p:txBody>
          <a:bodyPr/>
          <a:lstStyle/>
          <a:p>
            <a:r>
              <a:rPr lang="en-GB" altLang="da-DK" dirty="0" smtClean="0"/>
              <a:t>Quality </a:t>
            </a:r>
            <a:r>
              <a:rPr lang="en-GB" altLang="da-DK" dirty="0"/>
              <a:t>Objectives – </a:t>
            </a:r>
            <a:r>
              <a:rPr lang="en-GB" altLang="da-DK" dirty="0" smtClean="0"/>
              <a:t>Innovative &amp; </a:t>
            </a:r>
            <a:r>
              <a:rPr lang="en-GB" altLang="da-DK" dirty="0"/>
              <a:t>Relevant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7416551" cy="3097213"/>
          </a:xfrm>
        </p:spPr>
        <p:txBody>
          <a:bodyPr/>
          <a:lstStyle/>
          <a:p>
            <a:r>
              <a:rPr lang="da-DK" altLang="da-DK" sz="2000" b="1" dirty="0">
                <a:latin typeface="+mj-lt"/>
                <a:cs typeface="Georgia" pitchFamily="18" charset="0"/>
              </a:rPr>
              <a:t>Innovative</a:t>
            </a:r>
            <a:r>
              <a:rPr lang="da-DK" altLang="da-DK" sz="2000" dirty="0">
                <a:latin typeface="+mj-lt"/>
                <a:cs typeface="Georgia" pitchFamily="18" charset="0"/>
              </a:rPr>
              <a:t>: </a:t>
            </a:r>
            <a:r>
              <a:rPr lang="en-GB" altLang="da-DK" sz="2000" dirty="0">
                <a:latin typeface="+mj-lt"/>
                <a:cs typeface="Georgia" pitchFamily="18" charset="0"/>
              </a:rPr>
              <a:t>the project output is new or innovative to the partner organisations, the partner </a:t>
            </a:r>
            <a:r>
              <a:rPr lang="en-GB" altLang="da-DK" sz="2000" dirty="0" smtClean="0">
                <a:latin typeface="+mj-lt"/>
                <a:cs typeface="Georgia" pitchFamily="18" charset="0"/>
              </a:rPr>
              <a:t>countries, </a:t>
            </a:r>
            <a:r>
              <a:rPr lang="en-GB" altLang="da-DK" sz="2000" dirty="0">
                <a:latin typeface="+mj-lt"/>
                <a:cs typeface="Georgia" pitchFamily="18" charset="0"/>
              </a:rPr>
              <a:t>or the Programme area.</a:t>
            </a:r>
            <a:endParaRPr lang="da-DK" altLang="da-DK" sz="2000" dirty="0">
              <a:latin typeface="+mj-lt"/>
              <a:cs typeface="Georgia" pitchFamily="18" charset="0"/>
            </a:endParaRPr>
          </a:p>
          <a:p>
            <a:r>
              <a:rPr lang="da-DK" altLang="da-DK" sz="2000" b="1" dirty="0">
                <a:latin typeface="+mj-lt"/>
                <a:cs typeface="Georgia" pitchFamily="18" charset="0"/>
              </a:rPr>
              <a:t>Relevant</a:t>
            </a:r>
            <a:r>
              <a:rPr lang="da-DK" altLang="da-DK" sz="2000" dirty="0">
                <a:latin typeface="+mj-lt"/>
                <a:cs typeface="Georgia" pitchFamily="18" charset="0"/>
              </a:rPr>
              <a:t>: </a:t>
            </a:r>
            <a:r>
              <a:rPr lang="en-GB" altLang="da-DK" sz="2000" dirty="0">
                <a:latin typeface="+mj-lt"/>
                <a:cs typeface="Georgia" pitchFamily="18" charset="0"/>
              </a:rPr>
              <a:t>Project outputs take into account relevant conditions in each part of the project’s target area. This means that the project outcomes:</a:t>
            </a:r>
          </a:p>
          <a:p>
            <a:pPr lvl="1"/>
            <a:r>
              <a:rPr lang="en-GB" altLang="da-DK" sz="1600" dirty="0">
                <a:latin typeface="+mj-lt"/>
                <a:cs typeface="Georgia" pitchFamily="18" charset="0"/>
              </a:rPr>
              <a:t>Demonstrate a high relevance for the </a:t>
            </a:r>
            <a:r>
              <a:rPr lang="en-GB" altLang="da-DK" sz="1600" u="sng" dirty="0">
                <a:latin typeface="+mj-lt"/>
                <a:cs typeface="Georgia" pitchFamily="18" charset="0"/>
              </a:rPr>
              <a:t>development needs and opportunities </a:t>
            </a:r>
            <a:r>
              <a:rPr lang="en-GB" altLang="da-DK" sz="1600" dirty="0">
                <a:latin typeface="+mj-lt"/>
                <a:cs typeface="Georgia" pitchFamily="18" charset="0"/>
              </a:rPr>
              <a:t>in the target area.</a:t>
            </a:r>
          </a:p>
          <a:p>
            <a:pPr lvl="1"/>
            <a:r>
              <a:rPr lang="en-GB" altLang="da-DK" sz="1600" dirty="0">
                <a:latin typeface="+mj-lt"/>
                <a:cs typeface="Georgia" pitchFamily="18" charset="0"/>
              </a:rPr>
              <a:t>Take into account </a:t>
            </a:r>
            <a:r>
              <a:rPr lang="en-GB" altLang="da-DK" sz="1600" u="sng" dirty="0">
                <a:latin typeface="+mj-lt"/>
                <a:cs typeface="Georgia" pitchFamily="18" charset="0"/>
              </a:rPr>
              <a:t>the current situation</a:t>
            </a:r>
            <a:r>
              <a:rPr lang="en-GB" altLang="da-DK" sz="1600" dirty="0">
                <a:latin typeface="+mj-lt"/>
                <a:cs typeface="Georgia" pitchFamily="18" charset="0"/>
              </a:rPr>
              <a:t> for the sector/each part of the target area.</a:t>
            </a:r>
          </a:p>
          <a:p>
            <a:pPr lvl="1"/>
            <a:r>
              <a:rPr lang="en-GB" altLang="da-DK" sz="1600" u="sng" dirty="0">
                <a:latin typeface="+mj-lt"/>
                <a:cs typeface="Georgia" pitchFamily="18" charset="0"/>
              </a:rPr>
              <a:t>Demand-driven</a:t>
            </a:r>
            <a:r>
              <a:rPr lang="en-GB" altLang="da-DK" sz="1600" dirty="0">
                <a:latin typeface="+mj-lt"/>
                <a:cs typeface="Georgia" pitchFamily="18" charset="0"/>
              </a:rPr>
              <a:t>: The development of project outputs  is based on demonstrable stakeholder demand and include stakeholder involvement (interface) </a:t>
            </a:r>
          </a:p>
          <a:p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22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344543" cy="745512"/>
          </a:xfrm>
        </p:spPr>
        <p:txBody>
          <a:bodyPr/>
          <a:lstStyle/>
          <a:p>
            <a:r>
              <a:rPr lang="en-GB" altLang="da-DK" dirty="0" smtClean="0"/>
              <a:t>Quality Objective </a:t>
            </a:r>
            <a:r>
              <a:rPr lang="en-GB" altLang="da-DK" dirty="0"/>
              <a:t>– </a:t>
            </a:r>
            <a:r>
              <a:rPr lang="en-GB" altLang="da-DK" dirty="0" smtClean="0"/>
              <a:t>Viable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altLang="da-DK" sz="2000" b="1" dirty="0">
                <a:cs typeface="Georgia" pitchFamily="18" charset="0"/>
              </a:rPr>
              <a:t>Viable</a:t>
            </a:r>
            <a:r>
              <a:rPr lang="da-DK" altLang="da-DK" sz="2000" dirty="0">
                <a:cs typeface="Georgia" pitchFamily="18" charset="0"/>
              </a:rPr>
              <a:t>: </a:t>
            </a:r>
            <a:r>
              <a:rPr lang="en-GB" altLang="da-DK" sz="2000" dirty="0">
                <a:cs typeface="Georgia" pitchFamily="18" charset="0"/>
              </a:rPr>
              <a:t>project outputs are supported by appropriate business and dissemination models that allow the project output to become self-sustaining when the project support ends. </a:t>
            </a:r>
          </a:p>
          <a:p>
            <a:pPr lvl="1"/>
            <a:r>
              <a:rPr lang="en-GB" altLang="da-DK" sz="1600" u="sng" dirty="0">
                <a:cs typeface="Georgia" pitchFamily="18" charset="0"/>
              </a:rPr>
              <a:t>Marketing plans </a:t>
            </a:r>
            <a:r>
              <a:rPr lang="en-GB" altLang="da-DK" sz="1600" dirty="0">
                <a:cs typeface="Georgia" pitchFamily="18" charset="0"/>
              </a:rPr>
              <a:t>for the project output to reach identified relevant target groups. Note: branding should focus on project outcomes, not the project.</a:t>
            </a:r>
          </a:p>
          <a:p>
            <a:pPr lvl="1"/>
            <a:r>
              <a:rPr lang="en-GB" altLang="da-DK" sz="1600" u="sng" dirty="0">
                <a:cs typeface="Georgia" pitchFamily="18" charset="0"/>
              </a:rPr>
              <a:t>Realistic provision/delivery models</a:t>
            </a:r>
            <a:r>
              <a:rPr lang="en-GB" altLang="da-DK" sz="1600" dirty="0">
                <a:cs typeface="Georgia" pitchFamily="18" charset="0"/>
              </a:rPr>
              <a:t>. For example, ensuring that that the project output is delivered by organisations with the right competences, and well integrated, etc</a:t>
            </a:r>
            <a:r>
              <a:rPr lang="en-GB" altLang="da-DK" sz="1600" dirty="0" smtClean="0">
                <a:cs typeface="Georgia" pitchFamily="18" charset="0"/>
              </a:rPr>
              <a:t>.</a:t>
            </a:r>
          </a:p>
          <a:p>
            <a:pPr lvl="1"/>
            <a:r>
              <a:rPr lang="da-DK" altLang="da-DK" sz="1600" dirty="0" smtClean="0">
                <a:solidFill>
                  <a:srgbClr val="000000"/>
                </a:solidFill>
                <a:cs typeface="Georgia" pitchFamily="18" charset="0"/>
              </a:rPr>
              <a:t>Related to the concepts of d</a:t>
            </a:r>
            <a:r>
              <a:rPr lang="da-DK" altLang="da-DK" sz="1600" u="sng" dirty="0" smtClean="0">
                <a:solidFill>
                  <a:srgbClr val="000000"/>
                </a:solidFill>
                <a:cs typeface="Georgia" pitchFamily="18" charset="0"/>
              </a:rPr>
              <a:t>urability and transferability</a:t>
            </a:r>
            <a:r>
              <a:rPr lang="da-DK" altLang="da-DK" sz="1600" dirty="0" smtClean="0">
                <a:solidFill>
                  <a:srgbClr val="000000"/>
                </a:solidFill>
                <a:cs typeface="Georgia" pitchFamily="18" charset="0"/>
              </a:rPr>
              <a:t> of outputs</a:t>
            </a:r>
            <a:endParaRPr lang="da-DK" altLang="da-DK" sz="2000" dirty="0">
              <a:solidFill>
                <a:srgbClr val="000000"/>
              </a:solidFill>
              <a:cs typeface="Georgia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3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344543" cy="745512"/>
          </a:xfrm>
        </p:spPr>
        <p:txBody>
          <a:bodyPr/>
          <a:lstStyle/>
          <a:p>
            <a:r>
              <a:rPr lang="en-GB" altLang="da-DK" dirty="0" smtClean="0"/>
              <a:t>Quality Objective </a:t>
            </a:r>
            <a:r>
              <a:rPr lang="en-GB" altLang="da-DK" dirty="0"/>
              <a:t>– </a:t>
            </a:r>
            <a:r>
              <a:rPr lang="en-GB" altLang="da-DK" dirty="0" smtClean="0"/>
              <a:t>Transnational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altLang="da-DK" sz="2000" b="1" dirty="0" smtClean="0">
                <a:latin typeface="+mj-lt"/>
                <a:cs typeface="Georgia" pitchFamily="18" charset="0"/>
              </a:rPr>
              <a:t>Transnational</a:t>
            </a:r>
            <a:r>
              <a:rPr lang="da-DK" altLang="da-DK" sz="2000" dirty="0">
                <a:latin typeface="+mj-lt"/>
                <a:cs typeface="Georgia" pitchFamily="18" charset="0"/>
              </a:rPr>
              <a:t>: </a:t>
            </a:r>
            <a:r>
              <a:rPr lang="en-GB" altLang="da-DK" sz="2000" dirty="0">
                <a:latin typeface="+mj-lt"/>
                <a:cs typeface="Georgia" pitchFamily="18" charset="0"/>
              </a:rPr>
              <a:t>the design of project outputs clearly draws on the results of transnational cooperation.</a:t>
            </a:r>
          </a:p>
          <a:p>
            <a:pPr lvl="1"/>
            <a:r>
              <a:rPr lang="en-GB" altLang="da-DK" sz="1600" dirty="0">
                <a:latin typeface="+mj-lt"/>
                <a:cs typeface="Georgia" pitchFamily="18" charset="0"/>
              </a:rPr>
              <a:t>E.g. transferring models/knowledge/technology from one region to another, partners complementing each others’ competences and resources, combining different regional skill sets, gaining a critical mass, etc.</a:t>
            </a:r>
            <a:endParaRPr lang="da-DK" altLang="da-DK" sz="1600" dirty="0">
              <a:latin typeface="+mj-lt"/>
              <a:cs typeface="Georgia" pitchFamily="18" charset="0"/>
            </a:endParaRP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86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628800"/>
            <a:ext cx="7632848" cy="745512"/>
          </a:xfrm>
        </p:spPr>
        <p:txBody>
          <a:bodyPr/>
          <a:lstStyle/>
          <a:p>
            <a:r>
              <a:rPr lang="en-US" dirty="0"/>
              <a:t>Result indicators – Programme level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Text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872" y="2800725"/>
            <a:ext cx="8229600" cy="271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75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Output </a:t>
            </a:r>
            <a:r>
              <a:rPr lang="en-GB" dirty="0"/>
              <a:t>indicators – Project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Example Priority </a:t>
            </a:r>
            <a:r>
              <a:rPr lang="en-GB" smtClean="0"/>
              <a:t>axis 3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06" y="3501008"/>
            <a:ext cx="8666163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8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Output </a:t>
            </a:r>
            <a:r>
              <a:rPr lang="en-GB" dirty="0"/>
              <a:t>indicators – Project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Quantify </a:t>
            </a:r>
            <a:r>
              <a:rPr lang="en-GB" dirty="0" smtClean="0"/>
              <a:t>contribution </a:t>
            </a:r>
            <a:r>
              <a:rPr lang="en-GB" dirty="0"/>
              <a:t>to </a:t>
            </a:r>
            <a:r>
              <a:rPr lang="en-GB" dirty="0" smtClean="0"/>
              <a:t>the output </a:t>
            </a:r>
            <a:r>
              <a:rPr lang="en-GB" dirty="0"/>
              <a:t>indicator. </a:t>
            </a:r>
            <a:endParaRPr lang="en-GB" dirty="0" smtClean="0"/>
          </a:p>
          <a:p>
            <a:pPr lvl="1"/>
            <a:r>
              <a:rPr lang="en-GB" sz="1800" dirty="0" smtClean="0"/>
              <a:t>This </a:t>
            </a:r>
            <a:r>
              <a:rPr lang="en-GB" sz="1800" dirty="0"/>
              <a:t>is a target value for the entire project. Note: one product or service delivered in several programme partner countries is still considered as one, please do not double count! </a:t>
            </a:r>
            <a:endParaRPr lang="en-GB" sz="1800" dirty="0" smtClean="0"/>
          </a:p>
          <a:p>
            <a:r>
              <a:rPr lang="en-GB" dirty="0" smtClean="0"/>
              <a:t>Please </a:t>
            </a:r>
            <a:r>
              <a:rPr lang="en-GB" dirty="0"/>
              <a:t>see the Programme Manual for expected targets on programme level</a:t>
            </a:r>
            <a:r>
              <a:rPr lang="en-GB" dirty="0" smtClean="0"/>
              <a:t>. </a:t>
            </a:r>
            <a:r>
              <a:rPr lang="en-GB" smtClean="0"/>
              <a:t>Be realistic!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5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7"/>
            <a:ext cx="3384103" cy="817521"/>
          </a:xfrm>
        </p:spPr>
        <p:txBody>
          <a:bodyPr/>
          <a:lstStyle/>
          <a:p>
            <a:r>
              <a:rPr lang="da-DK" dirty="0" smtClean="0"/>
              <a:t>Thank you for listening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Rachel Burn</a:t>
            </a:r>
            <a:endParaRPr lang="en-GB" dirty="0" smtClean="0"/>
          </a:p>
          <a:p>
            <a:endParaRPr lang="en-GB" sz="1200" kern="0" dirty="0">
              <a:solidFill>
                <a:srgbClr val="0093D3"/>
              </a:solidFill>
              <a:latin typeface="Georgia"/>
              <a:ea typeface="ＭＳ Ｐゴシック"/>
            </a:endParaRPr>
          </a:p>
          <a:p>
            <a:pPr marL="0" indent="0">
              <a:buNone/>
            </a:pPr>
            <a:r>
              <a:rPr lang="en-GB" sz="1600" kern="0" dirty="0" smtClean="0">
                <a:solidFill>
                  <a:srgbClr val="0093D3"/>
                </a:solidFill>
                <a:ea typeface="ＭＳ Ｐゴシック"/>
              </a:rPr>
              <a:t>Email: </a:t>
            </a:r>
          </a:p>
          <a:p>
            <a:pPr marL="0" indent="0">
              <a:buNone/>
            </a:pPr>
            <a:r>
              <a:rPr lang="da-DK" sz="1600" kern="0">
                <a:solidFill>
                  <a:srgbClr val="0093D3"/>
                </a:solidFill>
                <a:ea typeface="ＭＳ Ｐゴシック"/>
              </a:rPr>
              <a:t>r</a:t>
            </a:r>
            <a:r>
              <a:rPr lang="da-DK" sz="1600" kern="0" smtClean="0">
                <a:solidFill>
                  <a:srgbClr val="0093D3"/>
                </a:solidFill>
                <a:ea typeface="ＭＳ Ｐゴシック"/>
              </a:rPr>
              <a:t>achel.burn@interreg-npa.eu</a:t>
            </a:r>
            <a:endParaRPr lang="da-DK" sz="1600" kern="0" dirty="0" smtClean="0">
              <a:solidFill>
                <a:srgbClr val="0093D3"/>
              </a:solidFill>
              <a:ea typeface="ＭＳ Ｐゴシック"/>
            </a:endParaRPr>
          </a:p>
          <a:p>
            <a:pPr marL="400050" lvl="1" indent="0" eaLnBrk="0" fontAlgn="base" hangingPunct="0">
              <a:spcAft>
                <a:spcPct val="0"/>
              </a:spcAft>
              <a:buClr>
                <a:srgbClr val="0093D3"/>
              </a:buClr>
              <a:buNone/>
            </a:pPr>
            <a:endParaRPr lang="da-DK" sz="1200" kern="0" dirty="0">
              <a:solidFill>
                <a:srgbClr val="0093D3"/>
              </a:solidFill>
              <a:latin typeface="Georgia"/>
              <a:ea typeface="ＭＳ Ｐゴシック"/>
            </a:endParaRPr>
          </a:p>
          <a:p>
            <a:pPr marL="0" indent="0">
              <a:buNone/>
            </a:pPr>
            <a:r>
              <a:rPr lang="da-DK" sz="2000" dirty="0">
                <a:solidFill>
                  <a:srgbClr val="0093D3"/>
                </a:solidFill>
              </a:rPr>
              <a:t>www.interreg-npa.eu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917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Some </a:t>
            </a:r>
            <a:r>
              <a:rPr lang="da-DK" dirty="0" smtClean="0"/>
              <a:t>terminology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/>
              <a:t>Result: </a:t>
            </a:r>
            <a:r>
              <a:rPr lang="en-US" sz="2000" dirty="0"/>
              <a:t>what is intended to be changed in the programme area</a:t>
            </a:r>
          </a:p>
          <a:p>
            <a:r>
              <a:rPr lang="en-US" sz="2000" b="1" dirty="0" smtClean="0"/>
              <a:t>Outputs</a:t>
            </a:r>
            <a:r>
              <a:rPr lang="en-US" sz="2000" b="1" dirty="0"/>
              <a:t>: </a:t>
            </a:r>
            <a:r>
              <a:rPr lang="en-US" sz="2000" dirty="0"/>
              <a:t>direct products of the programme, intended to contribute to results. They are mainly developed at project level (products/services</a:t>
            </a:r>
            <a:r>
              <a:rPr lang="en-US" sz="2000" dirty="0" smtClean="0"/>
              <a:t>).</a:t>
            </a:r>
            <a:endParaRPr lang="en-US" sz="2000" dirty="0"/>
          </a:p>
          <a:p>
            <a:r>
              <a:rPr lang="en-US" sz="2000" b="1" dirty="0"/>
              <a:t>Results orientation</a:t>
            </a:r>
            <a:r>
              <a:rPr lang="en-US" sz="2000" dirty="0"/>
              <a:t>: for the 2014-2020 period, the focus is shifting from only measuring outputs (products/services) to measuring the results that they contribute to (change in the programme area).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2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Intervention logic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7797800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8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416551" cy="745512"/>
          </a:xfrm>
        </p:spPr>
        <p:txBody>
          <a:bodyPr/>
          <a:lstStyle/>
          <a:p>
            <a:r>
              <a:rPr lang="en-GB" dirty="0"/>
              <a:t>Intervention logic at programme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/>
              <a:t>Vision</a:t>
            </a:r>
            <a:r>
              <a:rPr lang="en-US" sz="2000" dirty="0"/>
              <a:t>: what does the programme want to achieve</a:t>
            </a:r>
          </a:p>
          <a:p>
            <a:r>
              <a:rPr lang="en-US" sz="2000" dirty="0"/>
              <a:t>Thematic objectives: 4 themes form the basis for the 4 priorities</a:t>
            </a:r>
          </a:p>
          <a:p>
            <a:r>
              <a:rPr lang="en-US" sz="2000" b="1" dirty="0"/>
              <a:t>Specific objectives: </a:t>
            </a:r>
            <a:r>
              <a:rPr lang="en-US" sz="2000" dirty="0"/>
              <a:t>how the programme plans to meet the vision</a:t>
            </a:r>
          </a:p>
          <a:p>
            <a:r>
              <a:rPr lang="en-US" sz="2000" b="1" dirty="0"/>
              <a:t>Results sought: </a:t>
            </a:r>
            <a:r>
              <a:rPr lang="en-US" sz="2000" dirty="0"/>
              <a:t>what changes the programme wishes to see, e.g. </a:t>
            </a:r>
            <a:r>
              <a:rPr lang="en-US" sz="2000" dirty="0" smtClean="0"/>
              <a:t>raised </a:t>
            </a:r>
            <a:r>
              <a:rPr lang="en-US" sz="2000" dirty="0"/>
              <a:t>awareness,  improved entrepreneurial climate, raised preparedness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677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416551" cy="745512"/>
          </a:xfrm>
        </p:spPr>
        <p:txBody>
          <a:bodyPr/>
          <a:lstStyle/>
          <a:p>
            <a:r>
              <a:rPr lang="en-GB" dirty="0"/>
              <a:t>Intervention logic at programme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 smtClean="0"/>
              <a:t>Result </a:t>
            </a:r>
            <a:r>
              <a:rPr lang="en-US" sz="2000" b="1" dirty="0"/>
              <a:t>indicators: </a:t>
            </a:r>
            <a:r>
              <a:rPr lang="en-US" sz="2000" dirty="0"/>
              <a:t>how the changes will be measured</a:t>
            </a:r>
          </a:p>
          <a:p>
            <a:r>
              <a:rPr lang="en-US" sz="2000" b="1" dirty="0"/>
              <a:t>Actions supported: </a:t>
            </a:r>
            <a:r>
              <a:rPr lang="en-US" sz="2000" dirty="0"/>
              <a:t>examples of interventions to help achieve the results sought, including examples of target groups and partners</a:t>
            </a:r>
          </a:p>
          <a:p>
            <a:r>
              <a:rPr lang="en-US" sz="2000" b="1" dirty="0"/>
              <a:t>Output indicators: </a:t>
            </a:r>
            <a:r>
              <a:rPr lang="en-US" sz="2000" dirty="0"/>
              <a:t>quantifying the outputs that are developed</a:t>
            </a:r>
          </a:p>
          <a:p>
            <a:r>
              <a:rPr lang="en-US" sz="2000" b="1" dirty="0"/>
              <a:t>Performance framework: </a:t>
            </a:r>
            <a:r>
              <a:rPr lang="en-US" sz="2000" dirty="0"/>
              <a:t>accountability for outputs, finances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813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416551" cy="745512"/>
          </a:xfrm>
        </p:spPr>
        <p:txBody>
          <a:bodyPr/>
          <a:lstStyle/>
          <a:p>
            <a:r>
              <a:rPr lang="en-US" dirty="0"/>
              <a:t>What does it mean for projects?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  <a:buClr>
                <a:srgbClr val="0093D3"/>
              </a:buClr>
              <a:buFont typeface="Wingdings" pitchFamily="2" charset="2"/>
              <a:buChar char="§"/>
            </a:pPr>
            <a:r>
              <a:rPr lang="da-DK" sz="2000" b="1" kern="0" dirty="0">
                <a:solidFill>
                  <a:srgbClr val="000000"/>
                </a:solidFill>
                <a:ea typeface="ＭＳ Ｐゴシック"/>
              </a:rPr>
              <a:t>Project result: </a:t>
            </a:r>
            <a:r>
              <a:rPr lang="da-DK" sz="2000" kern="0" dirty="0">
                <a:solidFill>
                  <a:srgbClr val="000000"/>
                </a:solidFill>
                <a:ea typeface="ＭＳ Ｐゴシック"/>
              </a:rPr>
              <a:t>what change does the project hope to achieve? </a:t>
            </a:r>
          </a:p>
          <a:p>
            <a:pPr lvl="1" eaLnBrk="0" fontAlgn="base" hangingPunct="0">
              <a:spcAft>
                <a:spcPct val="0"/>
              </a:spcAft>
              <a:buClr>
                <a:srgbClr val="0093D3"/>
              </a:buClr>
              <a:buFont typeface="Wingdings" pitchFamily="2" charset="2"/>
              <a:buChar char="§"/>
            </a:pPr>
            <a:r>
              <a:rPr lang="da-DK" sz="1600" kern="0" dirty="0">
                <a:solidFill>
                  <a:srgbClr val="000000"/>
                </a:solidFill>
                <a:ea typeface="ＭＳ Ｐゴシック"/>
              </a:rPr>
              <a:t>Qualitative contribution to p</a:t>
            </a:r>
            <a:r>
              <a:rPr lang="da-DK" sz="1600" kern="0" dirty="0">
                <a:solidFill>
                  <a:srgbClr val="000000"/>
                </a:solidFill>
                <a:ea typeface="ＭＳ Ｐゴシック"/>
                <a:sym typeface="Wingdings" panose="05000000000000000000" pitchFamily="2" charset="2"/>
              </a:rPr>
              <a:t>rogramme result indicators (neutral/positive)</a:t>
            </a:r>
            <a:endParaRPr lang="da-DK" sz="1600" kern="0" dirty="0">
              <a:solidFill>
                <a:srgbClr val="000000"/>
              </a:solidFill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93D3"/>
              </a:buClr>
              <a:buFont typeface="Wingdings" pitchFamily="2" charset="2"/>
              <a:buChar char="§"/>
            </a:pPr>
            <a:r>
              <a:rPr lang="da-DK" sz="2000" b="1" kern="0" dirty="0">
                <a:solidFill>
                  <a:srgbClr val="000000"/>
                </a:solidFill>
                <a:ea typeface="ＭＳ Ｐゴシック"/>
              </a:rPr>
              <a:t>Project objectives: </a:t>
            </a:r>
            <a:r>
              <a:rPr lang="da-DK" sz="2000" kern="0" dirty="0">
                <a:solidFill>
                  <a:srgbClr val="000000"/>
                </a:solidFill>
                <a:ea typeface="ＭＳ Ｐゴシック"/>
              </a:rPr>
              <a:t>how will the project achieve its chosen result? </a:t>
            </a:r>
          </a:p>
          <a:p>
            <a:pPr lvl="0" eaLnBrk="0" fontAlgn="base" hangingPunct="0">
              <a:spcAft>
                <a:spcPct val="0"/>
              </a:spcAft>
              <a:buClr>
                <a:srgbClr val="0093D3"/>
              </a:buClr>
              <a:buFont typeface="Wingdings" pitchFamily="2" charset="2"/>
              <a:buChar char="§"/>
            </a:pPr>
            <a:r>
              <a:rPr lang="da-DK" sz="2000" b="1" kern="0" dirty="0">
                <a:solidFill>
                  <a:srgbClr val="000000"/>
                </a:solidFill>
                <a:ea typeface="ＭＳ Ｐゴシック"/>
              </a:rPr>
              <a:t>Project outputs</a:t>
            </a:r>
            <a:r>
              <a:rPr lang="da-DK" sz="2000" kern="0" dirty="0">
                <a:solidFill>
                  <a:srgbClr val="000000"/>
                </a:solidFill>
                <a:ea typeface="ＭＳ Ｐゴシック"/>
              </a:rPr>
              <a:t>: </a:t>
            </a:r>
            <a:r>
              <a:rPr lang="da-DK" sz="2000" kern="0" dirty="0">
                <a:solidFill>
                  <a:srgbClr val="000000"/>
                </a:solidFill>
                <a:ea typeface="ＭＳ Ｐゴシック"/>
                <a:sym typeface="Wingdings" panose="05000000000000000000" pitchFamily="2" charset="2"/>
              </a:rPr>
              <a:t>products/services, i.e. the solutions to meet the chosen objectives and result </a:t>
            </a:r>
          </a:p>
          <a:p>
            <a:pPr lvl="1" eaLnBrk="0" fontAlgn="base" hangingPunct="0">
              <a:spcAft>
                <a:spcPct val="0"/>
              </a:spcAft>
              <a:buClr>
                <a:srgbClr val="0093D3"/>
              </a:buClr>
              <a:buFont typeface="Wingdings" pitchFamily="2" charset="2"/>
              <a:buChar char="§"/>
            </a:pPr>
            <a:r>
              <a:rPr lang="da-DK" sz="1600" kern="0" dirty="0">
                <a:solidFill>
                  <a:srgbClr val="000000"/>
                </a:solidFill>
                <a:ea typeface="ＭＳ Ｐゴシック"/>
                <a:sym typeface="Wingdings" panose="05000000000000000000" pitchFamily="2" charset="2"/>
              </a:rPr>
              <a:t>Quantitative contribution to output indicators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220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128519" cy="745512"/>
          </a:xfrm>
        </p:spPr>
        <p:txBody>
          <a:bodyPr/>
          <a:lstStyle/>
          <a:p>
            <a:r>
              <a:rPr lang="en-US" dirty="0"/>
              <a:t>What does it mean for projects?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/>
              <a:t>Deliverable: </a:t>
            </a:r>
            <a:r>
              <a:rPr lang="en-US" sz="2000" dirty="0"/>
              <a:t>by-product in developing the main outputs</a:t>
            </a:r>
          </a:p>
          <a:p>
            <a:r>
              <a:rPr lang="en-US" sz="2000" b="1" dirty="0"/>
              <a:t>Budget and spending </a:t>
            </a:r>
            <a:r>
              <a:rPr lang="en-US" sz="2000" b="1" dirty="0" smtClean="0"/>
              <a:t>target: </a:t>
            </a:r>
            <a:r>
              <a:rPr lang="en-US" sz="2000" dirty="0" smtClean="0"/>
              <a:t>Contribution </a:t>
            </a:r>
            <a:r>
              <a:rPr lang="en-US" sz="2000" dirty="0"/>
              <a:t>to the programme financial targets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7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Objectives - Purpose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7056511" cy="3097213"/>
          </a:xfrm>
        </p:spPr>
        <p:txBody>
          <a:bodyPr/>
          <a:lstStyle/>
          <a:p>
            <a:r>
              <a:rPr lang="en-GB" dirty="0"/>
              <a:t>Bridge the gap between the project outputs and programme results</a:t>
            </a:r>
          </a:p>
          <a:p>
            <a:r>
              <a:rPr lang="en-GB" dirty="0"/>
              <a:t>Indicate the type of projects the programme aims to support; those delivering meaningful change.</a:t>
            </a:r>
          </a:p>
          <a:p>
            <a:r>
              <a:rPr lang="en-GB" dirty="0"/>
              <a:t>Form a reference point for evaluating project applications – basis for selection criteria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4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Concrete</a:t>
            </a:r>
          </a:p>
          <a:p>
            <a:r>
              <a:rPr lang="en-US" sz="2000" dirty="0"/>
              <a:t>Innovative</a:t>
            </a:r>
          </a:p>
          <a:p>
            <a:r>
              <a:rPr lang="en-US" sz="2000" dirty="0"/>
              <a:t>Focused</a:t>
            </a:r>
          </a:p>
          <a:p>
            <a:r>
              <a:rPr lang="en-US" sz="2000" dirty="0"/>
              <a:t>Relevant</a:t>
            </a:r>
          </a:p>
          <a:p>
            <a:r>
              <a:rPr lang="en-US" sz="2000" dirty="0"/>
              <a:t>Responsible</a:t>
            </a:r>
          </a:p>
          <a:p>
            <a:r>
              <a:rPr lang="en-US" sz="2000" dirty="0"/>
              <a:t>Viable</a:t>
            </a:r>
          </a:p>
          <a:p>
            <a:r>
              <a:rPr lang="en-US" sz="2000" dirty="0"/>
              <a:t>Transnational</a:t>
            </a:r>
          </a:p>
          <a:p>
            <a:r>
              <a:rPr lang="en-US" sz="2000" dirty="0"/>
              <a:t>Strategic</a:t>
            </a:r>
          </a:p>
          <a:p>
            <a:r>
              <a:rPr lang="en-US" sz="2000" dirty="0"/>
              <a:t>Value-for-money</a:t>
            </a:r>
          </a:p>
          <a:p>
            <a:endParaRPr lang="en-GB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9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687</Words>
  <Application>Microsoft Office PowerPoint</Application>
  <PresentationFormat>On-screen Show (4:3)</PresentationFormat>
  <Paragraphs>81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NPA PPT template</vt:lpstr>
      <vt:lpstr>1_Office-tema</vt:lpstr>
      <vt:lpstr>PowerPoint Presentation</vt:lpstr>
      <vt:lpstr>Some terminology</vt:lpstr>
      <vt:lpstr>Intervention logic</vt:lpstr>
      <vt:lpstr>Intervention logic at programme level</vt:lpstr>
      <vt:lpstr>Intervention logic at programme level</vt:lpstr>
      <vt:lpstr>What does it mean for projects?</vt:lpstr>
      <vt:lpstr>What does it mean for projects?</vt:lpstr>
      <vt:lpstr>Quality Objectives - Purpose</vt:lpstr>
      <vt:lpstr>Quality Objectives</vt:lpstr>
      <vt:lpstr>Quality Objectives</vt:lpstr>
      <vt:lpstr>Quality Objectives – Innovative &amp; Relevant</vt:lpstr>
      <vt:lpstr>Quality Objective – Viable</vt:lpstr>
      <vt:lpstr>Quality Objective – Transnational</vt:lpstr>
      <vt:lpstr>Result indicators – Programme level</vt:lpstr>
      <vt:lpstr>Output indicators – Project level</vt:lpstr>
      <vt:lpstr>Output indicators – Project level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2015-10-05T11:59:02Z</dcterms:created>
  <dcterms:modified xsi:type="dcterms:W3CDTF">2016-08-30T07:16:40Z</dcterms:modified>
</cp:coreProperties>
</file>