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365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65" r:id="rId6"/>
    <p:sldId id="266" r:id="rId7"/>
    <p:sldId id="267" r:id="rId8"/>
    <p:sldId id="262" r:id="rId9"/>
    <p:sldId id="268" r:id="rId10"/>
    <p:sldId id="269" r:id="rId11"/>
    <p:sldId id="270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  <p14:sldId id="265"/>
            <p14:sldId id="266"/>
            <p14:sldId id="267"/>
            <p14:sldId id="262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B90F5-8181-47EE-AF96-CFD8034B2F4E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F31B-BB64-4D27-B67F-C1438800EC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5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124A-2D76-44C0-AA78-41754560C635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10671-04BE-4F3B-A80B-55388A01A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7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7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3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7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7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0671-04BE-4F3B-A80B-55388A01A5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7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1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5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EF7A-CB95-4C3A-BE4A-A7693AEDD46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30-08-2016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674A-F51A-4F75-AA7B-A5F71F4B60CF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259632" y="2490997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00A6EB"/>
                </a:solidFill>
              </a:rPr>
              <a:t>Partnership</a:t>
            </a:r>
            <a:endParaRPr lang="da-DK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Rachel Burn</a:t>
            </a:r>
            <a:r>
              <a:rPr lang="da-DK" sz="3200" b="1" dirty="0" smtClean="0">
                <a:solidFill>
                  <a:srgbClr val="00A6EB"/>
                </a:solidFill>
              </a:rPr>
              <a:t>, </a:t>
            </a:r>
            <a:r>
              <a:rPr lang="da-DK" sz="3200" b="1" dirty="0">
                <a:solidFill>
                  <a:srgbClr val="00A6EB"/>
                </a:solidFill>
              </a:rPr>
              <a:t>Joint </a:t>
            </a:r>
            <a:r>
              <a:rPr lang="da-DK" sz="3200" b="1" dirty="0" smtClean="0">
                <a:solidFill>
                  <a:srgbClr val="00A6EB"/>
                </a:solidFill>
              </a:rPr>
              <a:t>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Copenhagen, September 1st, 2016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175" cy="745512"/>
          </a:xfrm>
        </p:spPr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680" y="2204864"/>
            <a:ext cx="6480175" cy="3097213"/>
          </a:xfrm>
        </p:spPr>
        <p:txBody>
          <a:bodyPr/>
          <a:lstStyle/>
          <a:p>
            <a:r>
              <a:rPr lang="en-GB" sz="2400" dirty="0"/>
              <a:t>A minimum of 3 partners from 3 different programme partner countries, one of which located in a EU Member State.</a:t>
            </a:r>
          </a:p>
          <a:p>
            <a:r>
              <a:rPr lang="en-GB" sz="2400" dirty="0"/>
              <a:t>The </a:t>
            </a:r>
            <a:r>
              <a:rPr lang="en-GB" sz="2400" b="1" dirty="0"/>
              <a:t>L</a:t>
            </a:r>
            <a:r>
              <a:rPr lang="en-GB" sz="2400" dirty="0"/>
              <a:t>ead </a:t>
            </a:r>
            <a:r>
              <a:rPr lang="en-GB" sz="2400" b="1" dirty="0"/>
              <a:t>P</a:t>
            </a:r>
            <a:r>
              <a:rPr lang="en-GB" sz="2400" dirty="0"/>
              <a:t>artner organisation is </a:t>
            </a:r>
            <a:r>
              <a:rPr lang="en-GB" sz="2400" dirty="0" smtClean="0"/>
              <a:t>eligible if:-</a:t>
            </a:r>
            <a:endParaRPr lang="en-GB" sz="2400" dirty="0"/>
          </a:p>
          <a:p>
            <a:pPr lvl="1"/>
            <a:r>
              <a:rPr lang="en-GB" sz="2400" b="1" dirty="0" smtClean="0"/>
              <a:t>Public organisation</a:t>
            </a:r>
            <a:r>
              <a:rPr lang="en-GB" sz="2400" dirty="0" smtClean="0"/>
              <a:t>.</a:t>
            </a:r>
          </a:p>
          <a:p>
            <a:pPr lvl="1"/>
            <a:r>
              <a:rPr lang="en-GB" sz="2400" dirty="0" smtClean="0"/>
              <a:t>Located in the programme area from:</a:t>
            </a:r>
          </a:p>
          <a:p>
            <a:pPr lvl="2"/>
            <a:r>
              <a:rPr lang="en-GB" dirty="0" smtClean="0"/>
              <a:t>An </a:t>
            </a:r>
            <a:r>
              <a:rPr lang="en-GB" dirty="0"/>
              <a:t>EU programme partner </a:t>
            </a:r>
            <a:r>
              <a:rPr lang="en-GB" dirty="0" smtClean="0"/>
              <a:t>country </a:t>
            </a:r>
            <a:endParaRPr lang="en-GB" dirty="0"/>
          </a:p>
          <a:p>
            <a:pPr lvl="2"/>
            <a:r>
              <a:rPr lang="en-GB" dirty="0" smtClean="0"/>
              <a:t>Norway or </a:t>
            </a:r>
          </a:p>
          <a:p>
            <a:pPr lvl="2"/>
            <a:r>
              <a:rPr lang="en-GB" dirty="0" smtClean="0"/>
              <a:t>Iceland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480175" cy="745512"/>
          </a:xfrm>
        </p:spPr>
        <p:txBody>
          <a:bodyPr/>
          <a:lstStyle/>
          <a:p>
            <a:r>
              <a:rPr lang="da-DK" dirty="0" smtClean="0"/>
              <a:t>Eligible </a:t>
            </a:r>
            <a:r>
              <a:rPr lang="da-DK" dirty="0"/>
              <a:t>partners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91680" y="2348880"/>
            <a:ext cx="6480175" cy="3097213"/>
          </a:xfrm>
        </p:spPr>
        <p:txBody>
          <a:bodyPr/>
          <a:lstStyle/>
          <a:p>
            <a:r>
              <a:rPr lang="en-GB" sz="2400" dirty="0" smtClean="0"/>
              <a:t>All </a:t>
            </a:r>
            <a:r>
              <a:rPr lang="en-GB" sz="2400" dirty="0"/>
              <a:t>project partners are eligible organisations.</a:t>
            </a:r>
          </a:p>
          <a:p>
            <a:pPr lvl="1"/>
            <a:r>
              <a:rPr lang="en-GB" sz="2400" dirty="0"/>
              <a:t>Eligible legal status.</a:t>
            </a:r>
          </a:p>
          <a:p>
            <a:pPr lvl="1"/>
            <a:r>
              <a:rPr lang="en-GB" sz="2400" dirty="0"/>
              <a:t>Located in the programme area, unless in exceptional circumstances when sufficient justification is provided for the use of geographical flexibility</a:t>
            </a:r>
            <a:r>
              <a:rPr lang="en-GB" sz="2400" dirty="0" smtClean="0"/>
              <a:t>.(</a:t>
            </a:r>
            <a:r>
              <a:rPr lang="en-GB" sz="2400" u="sng" dirty="0" smtClean="0"/>
              <a:t>RU + CAN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400" dirty="0"/>
              <a:t>Partnership is clearly transnational rather than cross-border: combination of partners from the Nordic, West-Atlantic and North Atlantic countries</a:t>
            </a:r>
            <a:r>
              <a:rPr lang="en-GB" sz="2400" dirty="0" smtClean="0"/>
              <a:t>. </a:t>
            </a:r>
            <a:r>
              <a:rPr lang="en-GB" sz="2400" u="sng" dirty="0" smtClean="0"/>
              <a:t>The Arctic Dimension</a:t>
            </a:r>
            <a:r>
              <a:rPr lang="en-GB" sz="2400" dirty="0" smtClean="0"/>
              <a:t>.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24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80175" cy="745512"/>
          </a:xfrm>
        </p:spPr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1720" y="2132856"/>
            <a:ext cx="6480175" cy="3097213"/>
          </a:xfrm>
        </p:spPr>
        <p:txBody>
          <a:bodyPr/>
          <a:lstStyle/>
          <a:p>
            <a:r>
              <a:rPr lang="en-GB" sz="2400" b="1" dirty="0"/>
              <a:t>Lead Partner: </a:t>
            </a:r>
            <a:r>
              <a:rPr lang="en-GB" sz="2400" dirty="0"/>
              <a:t>partner with overall responsibility for development and implementation of the project</a:t>
            </a:r>
          </a:p>
          <a:p>
            <a:r>
              <a:rPr lang="da-DK" sz="2400" b="1" dirty="0"/>
              <a:t>Project partner: </a:t>
            </a:r>
            <a:r>
              <a:rPr lang="da-DK" sz="2400" dirty="0"/>
              <a:t>partner with a dedicated responsibility for part of the project development and implementation, and a budget</a:t>
            </a:r>
          </a:p>
          <a:p>
            <a:r>
              <a:rPr lang="da-DK" sz="2400" b="1" dirty="0"/>
              <a:t>Associated partner: </a:t>
            </a:r>
            <a:r>
              <a:rPr lang="en-GB" sz="2400" dirty="0"/>
              <a:t>project partner participating in the project without financially contributing to it. Any expenses need to be covered by the partners with a budget.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90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80175" cy="745512"/>
          </a:xfrm>
        </p:spPr>
        <p:txBody>
          <a:bodyPr/>
          <a:lstStyle/>
          <a:p>
            <a:r>
              <a:rPr lang="en-GB" dirty="0"/>
              <a:t>Partner Types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63688" y="2564904"/>
            <a:ext cx="6480175" cy="3097213"/>
          </a:xfrm>
        </p:spPr>
        <p:txBody>
          <a:bodyPr/>
          <a:lstStyle/>
          <a:p>
            <a:r>
              <a:rPr lang="da-DK" sz="2400" b="1" dirty="0" smtClean="0"/>
              <a:t>Sub </a:t>
            </a:r>
            <a:r>
              <a:rPr lang="da-DK" sz="2400" b="1" dirty="0"/>
              <a:t>partner: </a:t>
            </a:r>
            <a:r>
              <a:rPr lang="en-GB" sz="2400" dirty="0"/>
              <a:t>project partner attached to another project partner for administrative reasons; especially if the contribution to the project is relatively small. A sub partner construction can only be set up within the same programme partner country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Suited for SMEs that only join actively in part of the project</a:t>
            </a:r>
            <a:endParaRPr lang="en-GB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193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175" cy="745512"/>
          </a:xfrm>
        </p:spPr>
        <p:txBody>
          <a:bodyPr/>
          <a:lstStyle/>
          <a:p>
            <a:r>
              <a:rPr lang="da-DK" dirty="0" smtClean="0"/>
              <a:t>Lead Partner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51720" y="2348880"/>
            <a:ext cx="6480175" cy="3097213"/>
          </a:xfrm>
        </p:spPr>
        <p:txBody>
          <a:bodyPr/>
          <a:lstStyle/>
          <a:p>
            <a:r>
              <a:rPr lang="da-DK" sz="2400" b="1" dirty="0"/>
              <a:t>Lead Partner principle: </a:t>
            </a:r>
            <a:r>
              <a:rPr lang="da-DK" sz="2400" dirty="0"/>
              <a:t>LP </a:t>
            </a:r>
            <a:r>
              <a:rPr lang="en-GB" sz="2400" dirty="0"/>
              <a:t>is formally the final beneficiary of the ERDF funding and acts as a link between the project partners and the Programme.</a:t>
            </a:r>
          </a:p>
          <a:p>
            <a:r>
              <a:rPr lang="da-DK" sz="2400" dirty="0"/>
              <a:t>NEW: </a:t>
            </a:r>
            <a:r>
              <a:rPr lang="en-GB" sz="2400" dirty="0"/>
              <a:t>whole/part of the responsibility for ensuring implementation of the project activities can be delegated to an assigned </a:t>
            </a:r>
            <a:r>
              <a:rPr lang="en-GB" sz="2400" b="1" dirty="0"/>
              <a:t>Co-Lead Partner </a:t>
            </a:r>
            <a:r>
              <a:rPr lang="en-GB" sz="2400" dirty="0"/>
              <a:t>in the project partnership within the programme area, including Greenland and Faroe Islands.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020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632575" cy="745512"/>
          </a:xfrm>
        </p:spPr>
        <p:txBody>
          <a:bodyPr/>
          <a:lstStyle/>
          <a:p>
            <a:r>
              <a:rPr lang="en-GB" sz="3600" dirty="0"/>
              <a:t>Partnership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Good </a:t>
            </a:r>
            <a:r>
              <a:rPr lang="en-GB" sz="3600" dirty="0"/>
              <a:t>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23728" y="2132856"/>
            <a:ext cx="6480175" cy="3097213"/>
          </a:xfrm>
        </p:spPr>
        <p:txBody>
          <a:bodyPr/>
          <a:lstStyle/>
          <a:p>
            <a:r>
              <a:rPr lang="da-DK" sz="2400" dirty="0"/>
              <a:t>Apply a </a:t>
            </a:r>
            <a:r>
              <a:rPr lang="da-DK" sz="2400" dirty="0" smtClean="0"/>
              <a:t>results </a:t>
            </a:r>
            <a:r>
              <a:rPr lang="da-DK" sz="2400" dirty="0"/>
              <a:t>or needs-driven </a:t>
            </a:r>
            <a:r>
              <a:rPr lang="da-DK" sz="2400" dirty="0" smtClean="0"/>
              <a:t>approach</a:t>
            </a:r>
            <a:endParaRPr lang="da-DK" sz="2400" dirty="0"/>
          </a:p>
          <a:p>
            <a:r>
              <a:rPr lang="en-GB" sz="2400" dirty="0"/>
              <a:t>Invite </a:t>
            </a:r>
            <a:r>
              <a:rPr lang="en-GB" sz="2400" u="sng" dirty="0"/>
              <a:t>end users </a:t>
            </a:r>
            <a:r>
              <a:rPr lang="en-GB" sz="2400" dirty="0" smtClean="0"/>
              <a:t> as partners </a:t>
            </a:r>
            <a:r>
              <a:rPr lang="en-GB" sz="2400" dirty="0"/>
              <a:t>whose main interest is closely associated with the project aim and field of </a:t>
            </a:r>
            <a:r>
              <a:rPr lang="en-GB" sz="2400" dirty="0" smtClean="0"/>
              <a:t>intervention </a:t>
            </a:r>
            <a:endParaRPr lang="en-GB" sz="2400" u="sng" dirty="0"/>
          </a:p>
          <a:p>
            <a:r>
              <a:rPr lang="en-GB" sz="2400" dirty="0"/>
              <a:t>Involve expert organisations (universities, institutions, authorities) and private sector partners </a:t>
            </a:r>
            <a:endParaRPr lang="en-GB" sz="2400" dirty="0" smtClean="0"/>
          </a:p>
          <a:p>
            <a:r>
              <a:rPr lang="en-GB" sz="2400" dirty="0" smtClean="0"/>
              <a:t>“Partner symmetry” </a:t>
            </a:r>
            <a:endParaRPr lang="en-GB" sz="2400" dirty="0"/>
          </a:p>
          <a:p>
            <a:r>
              <a:rPr lang="en-GB" sz="2400" dirty="0"/>
              <a:t>Select a Lead Partner with the administrative capacity and experience to implement and coordinate a transnational project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85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63688" y="2636912"/>
            <a:ext cx="6480175" cy="3097213"/>
          </a:xfrm>
        </p:spPr>
        <p:txBody>
          <a:bodyPr/>
          <a:lstStyle/>
          <a:p>
            <a:r>
              <a:rPr lang="da-DK" sz="2400" dirty="0"/>
              <a:t>Of very high strategic importance in EU policy </a:t>
            </a:r>
          </a:p>
          <a:p>
            <a:r>
              <a:rPr lang="da-DK" sz="2400" dirty="0"/>
              <a:t>The Programme allocates 60% (P1 &amp; P2) of its funding to SME related activities</a:t>
            </a:r>
          </a:p>
          <a:p>
            <a:r>
              <a:rPr lang="da-DK" sz="2400" dirty="0"/>
              <a:t>New legislation (General Block Exemption Regulation) </a:t>
            </a:r>
          </a:p>
          <a:p>
            <a:r>
              <a:rPr lang="da-DK" sz="2400" dirty="0" smtClean="0"/>
              <a:t>Maximum </a:t>
            </a:r>
            <a:r>
              <a:rPr lang="da-DK" sz="2400" dirty="0"/>
              <a:t>grant rate for SMEs is 50%</a:t>
            </a:r>
          </a:p>
          <a:p>
            <a:r>
              <a:rPr lang="da-DK" sz="2400" dirty="0"/>
              <a:t>As before: SMEs can also be involved indirectly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581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21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Rachel Burn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1600" b="0" cap="none" smtClean="0">
                <a:solidFill>
                  <a:srgbClr val="00A6EB"/>
                </a:solidFill>
                <a:ea typeface="+mn-ea"/>
                <a:cs typeface="+mn-cs"/>
              </a:rPr>
              <a:t>rachel.burn@interreg-npa.eu</a:t>
            </a:r>
            <a: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  <a:t/>
            </a:r>
            <a:b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</a:br>
            <a: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  <a:t>www.interreg-npa.eu</a:t>
            </a:r>
            <a:b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</a:br>
            <a:endParaRPr lang="da-DK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0187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Thanks' for your attention</a:t>
            </a:r>
            <a:endParaRPr lang="da-DK" sz="44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104546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440</Words>
  <Application>Microsoft Office PowerPoint</Application>
  <PresentationFormat>On-screen Show (4:3)</PresentationFormat>
  <Paragraphs>48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NPA PPT template</vt:lpstr>
      <vt:lpstr>1_Office-tema</vt:lpstr>
      <vt:lpstr>Office Theme</vt:lpstr>
      <vt:lpstr>PowerPoint Presentation</vt:lpstr>
      <vt:lpstr>Eligible partners</vt:lpstr>
      <vt:lpstr>Eligible partners</vt:lpstr>
      <vt:lpstr>Partner Types</vt:lpstr>
      <vt:lpstr>Partner Types</vt:lpstr>
      <vt:lpstr>Lead Partner</vt:lpstr>
      <vt:lpstr>Partnership – Good Practice</vt:lpstr>
      <vt:lpstr>SMEs</vt:lpstr>
      <vt:lpstr>Rachel Burn rachel.burn@interreg-npa.eu www.interreg-npa.eu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2016-08-30T07:18:04Z</dcterms:modified>
</cp:coreProperties>
</file>