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7"/>
  </p:notesMasterIdLst>
  <p:sldIdLst>
    <p:sldId id="274" r:id="rId3"/>
    <p:sldId id="258" r:id="rId4"/>
    <p:sldId id="259" r:id="rId5"/>
    <p:sldId id="261" r:id="rId6"/>
    <p:sldId id="262" r:id="rId7"/>
    <p:sldId id="272" r:id="rId8"/>
    <p:sldId id="260" r:id="rId9"/>
    <p:sldId id="263" r:id="rId10"/>
    <p:sldId id="264" r:id="rId11"/>
    <p:sldId id="273" r:id="rId12"/>
    <p:sldId id="268" r:id="rId13"/>
    <p:sldId id="269" r:id="rId14"/>
    <p:sldId id="270" r:id="rId15"/>
    <p:sldId id="271" r:id="rId16"/>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5" d="100"/>
          <a:sy n="55" d="100"/>
        </p:scale>
        <p:origin x="-156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3DABCD-7ABB-4534-A241-97652B5D2A89}" type="datetimeFigureOut">
              <a:rPr lang="da-DK" smtClean="0"/>
              <a:t>31-08-2016</a:t>
            </a:fld>
            <a:endParaRPr lang="da-DK"/>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a-DK"/>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F62B69-4E10-43CC-8967-37ED19987143}" type="slidenum">
              <a:rPr lang="da-DK" smtClean="0"/>
              <a:t>‹#›</a:t>
            </a:fld>
            <a:endParaRPr lang="da-DK"/>
          </a:p>
        </p:txBody>
      </p:sp>
    </p:spTree>
    <p:extLst>
      <p:ext uri="{BB962C8B-B14F-4D97-AF65-F5344CB8AC3E}">
        <p14:creationId xmlns:p14="http://schemas.microsoft.com/office/powerpoint/2010/main" val="2059296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Article 107 does not define what an aid is.</a:t>
            </a:r>
            <a:r>
              <a:rPr lang="en-GB" baseline="0" dirty="0" smtClean="0"/>
              <a:t> The EU interpretation is that State Aid is in cases where the Member States or partner countries decide on the using of funding = </a:t>
            </a:r>
            <a:r>
              <a:rPr lang="en-GB" baseline="0" dirty="0" err="1" smtClean="0"/>
              <a:t>Interreg</a:t>
            </a:r>
            <a:r>
              <a:rPr lang="en-GB" baseline="0" dirty="0" smtClean="0"/>
              <a:t> Programmes as NPA</a:t>
            </a:r>
          </a:p>
          <a:p>
            <a:endParaRPr lang="en-GB" baseline="0" dirty="0" smtClean="0"/>
          </a:p>
          <a:p>
            <a:r>
              <a:rPr lang="en-GB" baseline="0" dirty="0" smtClean="0"/>
              <a:t>Another important precondition is that one or more of the beneficiaries of a specific measure (those who receive the aid)  are undertakings</a:t>
            </a:r>
          </a:p>
          <a:p>
            <a:endParaRPr lang="da-DK" dirty="0"/>
          </a:p>
        </p:txBody>
      </p:sp>
      <p:sp>
        <p:nvSpPr>
          <p:cNvPr id="4" name="Slide Number Placeholder 3"/>
          <p:cNvSpPr>
            <a:spLocks noGrp="1"/>
          </p:cNvSpPr>
          <p:nvPr>
            <p:ph type="sldNum" sz="quarter" idx="10"/>
          </p:nvPr>
        </p:nvSpPr>
        <p:spPr/>
        <p:txBody>
          <a:bodyPr/>
          <a:lstStyle/>
          <a:p>
            <a:fld id="{04F62B69-4E10-43CC-8967-37ED19987143}" type="slidenum">
              <a:rPr lang="da-DK" smtClean="0"/>
              <a:t>2</a:t>
            </a:fld>
            <a:endParaRPr lang="da-DK"/>
          </a:p>
        </p:txBody>
      </p:sp>
    </p:spTree>
    <p:extLst>
      <p:ext uri="{BB962C8B-B14F-4D97-AF65-F5344CB8AC3E}">
        <p14:creationId xmlns:p14="http://schemas.microsoft.com/office/powerpoint/2010/main" val="1144926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da-DK"/>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da-DK"/>
          </a:p>
        </p:txBody>
      </p:sp>
      <p:sp>
        <p:nvSpPr>
          <p:cNvPr id="4" name="Date Placeholder 3"/>
          <p:cNvSpPr>
            <a:spLocks noGrp="1"/>
          </p:cNvSpPr>
          <p:nvPr>
            <p:ph type="dt" sz="half" idx="10"/>
          </p:nvPr>
        </p:nvSpPr>
        <p:spPr/>
        <p:txBody>
          <a:bodyPr/>
          <a:lstStyle/>
          <a:p>
            <a:fld id="{23BDEF7A-CB95-4C3A-BE4A-A7693AEDD462}" type="datetimeFigureOut">
              <a:rPr lang="da-DK" smtClean="0"/>
              <a:t>31-08-2016</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B820674A-F51A-4F75-AA7B-A5F71F4B60CF}" type="slidenum">
              <a:rPr lang="da-DK" smtClean="0"/>
              <a:t>‹#›</a:t>
            </a:fld>
            <a:endParaRPr lang="da-DK"/>
          </a:p>
        </p:txBody>
      </p:sp>
    </p:spTree>
    <p:extLst>
      <p:ext uri="{BB962C8B-B14F-4D97-AF65-F5344CB8AC3E}">
        <p14:creationId xmlns:p14="http://schemas.microsoft.com/office/powerpoint/2010/main" val="2606551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p>
            <a:fld id="{23BDEF7A-CB95-4C3A-BE4A-A7693AEDD462}" type="datetimeFigureOut">
              <a:rPr lang="da-DK" smtClean="0"/>
              <a:t>31-08-2016</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B820674A-F51A-4F75-AA7B-A5F71F4B60CF}" type="slidenum">
              <a:rPr lang="da-DK" smtClean="0"/>
              <a:t>‹#›</a:t>
            </a:fld>
            <a:endParaRPr lang="da-DK"/>
          </a:p>
        </p:txBody>
      </p:sp>
    </p:spTree>
    <p:extLst>
      <p:ext uri="{BB962C8B-B14F-4D97-AF65-F5344CB8AC3E}">
        <p14:creationId xmlns:p14="http://schemas.microsoft.com/office/powerpoint/2010/main" val="333816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da-DK"/>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p>
            <a:fld id="{23BDEF7A-CB95-4C3A-BE4A-A7693AEDD462}" type="datetimeFigureOut">
              <a:rPr lang="da-DK" smtClean="0"/>
              <a:t>31-08-2016</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B820674A-F51A-4F75-AA7B-A5F71F4B60CF}" type="slidenum">
              <a:rPr lang="da-DK" smtClean="0"/>
              <a:t>‹#›</a:t>
            </a:fld>
            <a:endParaRPr lang="da-DK"/>
          </a:p>
        </p:txBody>
      </p:sp>
    </p:spTree>
    <p:extLst>
      <p:ext uri="{BB962C8B-B14F-4D97-AF65-F5344CB8AC3E}">
        <p14:creationId xmlns:p14="http://schemas.microsoft.com/office/powerpoint/2010/main" val="22225441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94103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p>
            <a:fld id="{23BDEF7A-CB95-4C3A-BE4A-A7693AEDD462}" type="datetimeFigureOut">
              <a:rPr lang="da-DK" smtClean="0"/>
              <a:t>31-08-2016</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B820674A-F51A-4F75-AA7B-A5F71F4B60CF}" type="slidenum">
              <a:rPr lang="da-DK" smtClean="0"/>
              <a:t>‹#›</a:t>
            </a:fld>
            <a:endParaRPr lang="da-DK"/>
          </a:p>
        </p:txBody>
      </p:sp>
    </p:spTree>
    <p:extLst>
      <p:ext uri="{BB962C8B-B14F-4D97-AF65-F5344CB8AC3E}">
        <p14:creationId xmlns:p14="http://schemas.microsoft.com/office/powerpoint/2010/main" val="1162744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da-DK"/>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BDEF7A-CB95-4C3A-BE4A-A7693AEDD462}" type="datetimeFigureOut">
              <a:rPr lang="da-DK" smtClean="0"/>
              <a:t>31-08-2016</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B820674A-F51A-4F75-AA7B-A5F71F4B60CF}" type="slidenum">
              <a:rPr lang="da-DK" smtClean="0"/>
              <a:t>‹#›</a:t>
            </a:fld>
            <a:endParaRPr lang="da-DK"/>
          </a:p>
        </p:txBody>
      </p:sp>
    </p:spTree>
    <p:extLst>
      <p:ext uri="{BB962C8B-B14F-4D97-AF65-F5344CB8AC3E}">
        <p14:creationId xmlns:p14="http://schemas.microsoft.com/office/powerpoint/2010/main" val="104996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5" name="Date Placeholder 4"/>
          <p:cNvSpPr>
            <a:spLocks noGrp="1"/>
          </p:cNvSpPr>
          <p:nvPr>
            <p:ph type="dt" sz="half" idx="10"/>
          </p:nvPr>
        </p:nvSpPr>
        <p:spPr/>
        <p:txBody>
          <a:bodyPr/>
          <a:lstStyle/>
          <a:p>
            <a:fld id="{23BDEF7A-CB95-4C3A-BE4A-A7693AEDD462}" type="datetimeFigureOut">
              <a:rPr lang="da-DK" smtClean="0"/>
              <a:t>31-08-2016</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B820674A-F51A-4F75-AA7B-A5F71F4B60CF}" type="slidenum">
              <a:rPr lang="da-DK" smtClean="0"/>
              <a:t>‹#›</a:t>
            </a:fld>
            <a:endParaRPr lang="da-DK"/>
          </a:p>
        </p:txBody>
      </p:sp>
    </p:spTree>
    <p:extLst>
      <p:ext uri="{BB962C8B-B14F-4D97-AF65-F5344CB8AC3E}">
        <p14:creationId xmlns:p14="http://schemas.microsoft.com/office/powerpoint/2010/main" val="3158582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da-DK"/>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7" name="Date Placeholder 6"/>
          <p:cNvSpPr>
            <a:spLocks noGrp="1"/>
          </p:cNvSpPr>
          <p:nvPr>
            <p:ph type="dt" sz="half" idx="10"/>
          </p:nvPr>
        </p:nvSpPr>
        <p:spPr/>
        <p:txBody>
          <a:bodyPr/>
          <a:lstStyle/>
          <a:p>
            <a:fld id="{23BDEF7A-CB95-4C3A-BE4A-A7693AEDD462}" type="datetimeFigureOut">
              <a:rPr lang="da-DK" smtClean="0"/>
              <a:t>31-08-2016</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B820674A-F51A-4F75-AA7B-A5F71F4B60CF}" type="slidenum">
              <a:rPr lang="da-DK" smtClean="0"/>
              <a:t>‹#›</a:t>
            </a:fld>
            <a:endParaRPr lang="da-DK"/>
          </a:p>
        </p:txBody>
      </p:sp>
    </p:spTree>
    <p:extLst>
      <p:ext uri="{BB962C8B-B14F-4D97-AF65-F5344CB8AC3E}">
        <p14:creationId xmlns:p14="http://schemas.microsoft.com/office/powerpoint/2010/main" val="646652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Date Placeholder 2"/>
          <p:cNvSpPr>
            <a:spLocks noGrp="1"/>
          </p:cNvSpPr>
          <p:nvPr>
            <p:ph type="dt" sz="half" idx="10"/>
          </p:nvPr>
        </p:nvSpPr>
        <p:spPr/>
        <p:txBody>
          <a:bodyPr/>
          <a:lstStyle/>
          <a:p>
            <a:fld id="{23BDEF7A-CB95-4C3A-BE4A-A7693AEDD462}" type="datetimeFigureOut">
              <a:rPr lang="da-DK" smtClean="0"/>
              <a:t>31-08-2016</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B820674A-F51A-4F75-AA7B-A5F71F4B60CF}" type="slidenum">
              <a:rPr lang="da-DK" smtClean="0"/>
              <a:t>‹#›</a:t>
            </a:fld>
            <a:endParaRPr lang="da-DK"/>
          </a:p>
        </p:txBody>
      </p:sp>
    </p:spTree>
    <p:extLst>
      <p:ext uri="{BB962C8B-B14F-4D97-AF65-F5344CB8AC3E}">
        <p14:creationId xmlns:p14="http://schemas.microsoft.com/office/powerpoint/2010/main" val="1146084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BDEF7A-CB95-4C3A-BE4A-A7693AEDD462}" type="datetimeFigureOut">
              <a:rPr lang="da-DK" smtClean="0"/>
              <a:t>31-08-2016</a:t>
            </a:fld>
            <a:endParaRPr lang="da-DK"/>
          </a:p>
        </p:txBody>
      </p:sp>
      <p:sp>
        <p:nvSpPr>
          <p:cNvPr id="3" name="Footer Placeholder 2"/>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B820674A-F51A-4F75-AA7B-A5F71F4B60CF}" type="slidenum">
              <a:rPr lang="da-DK" smtClean="0"/>
              <a:t>‹#›</a:t>
            </a:fld>
            <a:endParaRPr lang="da-DK"/>
          </a:p>
        </p:txBody>
      </p:sp>
    </p:spTree>
    <p:extLst>
      <p:ext uri="{BB962C8B-B14F-4D97-AF65-F5344CB8AC3E}">
        <p14:creationId xmlns:p14="http://schemas.microsoft.com/office/powerpoint/2010/main" val="35046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da-DK"/>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BDEF7A-CB95-4C3A-BE4A-A7693AEDD462}" type="datetimeFigureOut">
              <a:rPr lang="da-DK" smtClean="0"/>
              <a:t>31-08-2016</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B820674A-F51A-4F75-AA7B-A5F71F4B60CF}" type="slidenum">
              <a:rPr lang="da-DK" smtClean="0"/>
              <a:t>‹#›</a:t>
            </a:fld>
            <a:endParaRPr lang="da-DK"/>
          </a:p>
        </p:txBody>
      </p:sp>
    </p:spTree>
    <p:extLst>
      <p:ext uri="{BB962C8B-B14F-4D97-AF65-F5344CB8AC3E}">
        <p14:creationId xmlns:p14="http://schemas.microsoft.com/office/powerpoint/2010/main" val="2394244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da-DK"/>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BDEF7A-CB95-4C3A-BE4A-A7693AEDD462}" type="datetimeFigureOut">
              <a:rPr lang="da-DK" smtClean="0"/>
              <a:t>31-08-2016</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B820674A-F51A-4F75-AA7B-A5F71F4B60CF}" type="slidenum">
              <a:rPr lang="da-DK" smtClean="0"/>
              <a:t>‹#›</a:t>
            </a:fld>
            <a:endParaRPr lang="da-DK"/>
          </a:p>
        </p:txBody>
      </p:sp>
    </p:spTree>
    <p:extLst>
      <p:ext uri="{BB962C8B-B14F-4D97-AF65-F5344CB8AC3E}">
        <p14:creationId xmlns:p14="http://schemas.microsoft.com/office/powerpoint/2010/main" val="3198442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 Id="rId5" Type="http://schemas.openxmlformats.org/officeDocument/2006/relationships/image" Target="../media/image3.jpe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da-DK"/>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BDEF7A-CB95-4C3A-BE4A-A7693AEDD462}" type="datetimeFigureOut">
              <a:rPr lang="da-DK" smtClean="0"/>
              <a:t>31-08-2016</a:t>
            </a:fld>
            <a:endParaRPr lang="da-DK"/>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0674A-F51A-4F75-AA7B-A5F71F4B60CF}" type="slidenum">
              <a:rPr lang="da-DK" smtClean="0"/>
              <a:t>‹#›</a:t>
            </a:fld>
            <a:endParaRPr lang="da-DK"/>
          </a:p>
        </p:txBody>
      </p:sp>
    </p:spTree>
    <p:extLst>
      <p:ext uri="{BB962C8B-B14F-4D97-AF65-F5344CB8AC3E}">
        <p14:creationId xmlns:p14="http://schemas.microsoft.com/office/powerpoint/2010/main" val="40500025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upp 6"/>
          <p:cNvGrpSpPr/>
          <p:nvPr/>
        </p:nvGrpSpPr>
        <p:grpSpPr>
          <a:xfrm>
            <a:off x="0" y="0"/>
            <a:ext cx="9144000" cy="1260000"/>
            <a:chOff x="0" y="0"/>
            <a:chExt cx="9144000" cy="1260000"/>
          </a:xfrm>
        </p:grpSpPr>
        <p:sp>
          <p:nvSpPr>
            <p:cNvPr id="8" name="Rektangel 7"/>
            <p:cNvSpPr/>
            <p:nvPr userDrawn="1"/>
          </p:nvSpPr>
          <p:spPr>
            <a:xfrm>
              <a:off x="0" y="0"/>
              <a:ext cx="9144000" cy="1260000"/>
            </a:xfrm>
            <a:prstGeom prst="rect">
              <a:avLst/>
            </a:prstGeom>
            <a:solidFill>
              <a:srgbClr val="00A6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prstClr val="white"/>
                </a:solidFill>
              </a:endParaRPr>
            </a:p>
          </p:txBody>
        </p:sp>
        <p:sp>
          <p:nvSpPr>
            <p:cNvPr id="9" name="textruta 8"/>
            <p:cNvSpPr txBox="1"/>
            <p:nvPr userDrawn="1"/>
          </p:nvSpPr>
          <p:spPr>
            <a:xfrm>
              <a:off x="5652120" y="332656"/>
              <a:ext cx="2952328" cy="400110"/>
            </a:xfrm>
            <a:prstGeom prst="rect">
              <a:avLst/>
            </a:prstGeom>
            <a:noFill/>
          </p:spPr>
          <p:txBody>
            <a:bodyPr wrap="square" rtlCol="0">
              <a:spAutoFit/>
            </a:bodyPr>
            <a:lstStyle/>
            <a:p>
              <a:pPr algn="r"/>
              <a:r>
                <a:rPr lang="sv-SE" sz="2000" dirty="0" smtClean="0">
                  <a:solidFill>
                    <a:srgbClr val="FFFFFF"/>
                  </a:solidFill>
                </a:rPr>
                <a:t>www.interreg-npa.eu</a:t>
              </a:r>
              <a:endParaRPr lang="sv-SE" sz="2000" dirty="0">
                <a:solidFill>
                  <a:srgbClr val="FFFFFF"/>
                </a:solidFill>
              </a:endParaRPr>
            </a:p>
          </p:txBody>
        </p:sp>
        <p:pic>
          <p:nvPicPr>
            <p:cNvPr id="10" name="Bildobjekt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9557" y="394881"/>
              <a:ext cx="2880315" cy="668099"/>
            </a:xfrm>
            <a:prstGeom prst="rect">
              <a:avLst/>
            </a:prstGeom>
          </p:spPr>
        </p:pic>
      </p:grpSp>
      <p:pic>
        <p:nvPicPr>
          <p:cNvPr id="11" name="Bildobjekt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7543" y="5962359"/>
            <a:ext cx="2047967" cy="540000"/>
          </a:xfrm>
          <a:prstGeom prst="rect">
            <a:avLst/>
          </a:prstGeom>
        </p:spPr>
      </p:pic>
      <p:pic>
        <p:nvPicPr>
          <p:cNvPr id="12" name="Bildobjekt 11"/>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1" y="1251751"/>
            <a:ext cx="9144001" cy="5606249"/>
          </a:xfrm>
          <a:prstGeom prst="rect">
            <a:avLst/>
          </a:prstGeom>
          <a:noFill/>
          <a:ln>
            <a:noFill/>
          </a:ln>
        </p:spPr>
      </p:pic>
      <p:pic>
        <p:nvPicPr>
          <p:cNvPr id="15" name="Bildobjekt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9943" y="6114759"/>
            <a:ext cx="2047967" cy="540000"/>
          </a:xfrm>
          <a:prstGeom prst="rect">
            <a:avLst/>
          </a:prstGeom>
        </p:spPr>
      </p:pic>
    </p:spTree>
    <p:extLst>
      <p:ext uri="{BB962C8B-B14F-4D97-AF65-F5344CB8AC3E}">
        <p14:creationId xmlns:p14="http://schemas.microsoft.com/office/powerpoint/2010/main" val="653383150"/>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2"/>
          <p:cNvSpPr txBox="1"/>
          <p:nvPr/>
        </p:nvSpPr>
        <p:spPr>
          <a:xfrm>
            <a:off x="1331144" y="2498120"/>
            <a:ext cx="7345312" cy="707886"/>
          </a:xfrm>
          <a:prstGeom prst="rect">
            <a:avLst/>
          </a:prstGeom>
          <a:noFill/>
        </p:spPr>
        <p:txBody>
          <a:bodyPr wrap="square" rtlCol="0">
            <a:spAutoFit/>
          </a:bodyPr>
          <a:lstStyle/>
          <a:p>
            <a:r>
              <a:rPr lang="sv-SE" sz="4000" b="1" dirty="0" smtClean="0">
                <a:solidFill>
                  <a:srgbClr val="00A6EB"/>
                </a:solidFill>
              </a:rPr>
              <a:t>State aid rules</a:t>
            </a:r>
            <a:endParaRPr lang="sv-SE" sz="4000" b="1" dirty="0">
              <a:solidFill>
                <a:srgbClr val="00A6EB"/>
              </a:solidFill>
            </a:endParaRPr>
          </a:p>
        </p:txBody>
      </p:sp>
      <p:sp>
        <p:nvSpPr>
          <p:cNvPr id="3" name="Title 1"/>
          <p:cNvSpPr txBox="1">
            <a:spLocks/>
          </p:cNvSpPr>
          <p:nvPr/>
        </p:nvSpPr>
        <p:spPr>
          <a:xfrm>
            <a:off x="1324742" y="3933056"/>
            <a:ext cx="6480175" cy="74551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da-DK" sz="3200" b="1" dirty="0" smtClean="0">
                <a:solidFill>
                  <a:srgbClr val="00A6EB"/>
                </a:solidFill>
              </a:rPr>
              <a:t>Ole Damsgaard, </a:t>
            </a:r>
            <a:r>
              <a:rPr lang="da-DK" sz="3200" b="1" dirty="0">
                <a:solidFill>
                  <a:srgbClr val="00A6EB"/>
                </a:solidFill>
              </a:rPr>
              <a:t>Joint Secretariat </a:t>
            </a:r>
          </a:p>
          <a:p>
            <a:pPr algn="l"/>
            <a:r>
              <a:rPr lang="en-GB" sz="3200" b="1" dirty="0" smtClean="0">
                <a:solidFill>
                  <a:srgbClr val="00A6EB"/>
                </a:solidFill>
              </a:rPr>
              <a:t>September </a:t>
            </a:r>
            <a:r>
              <a:rPr lang="en-GB" sz="3200" b="1" dirty="0">
                <a:solidFill>
                  <a:srgbClr val="00A6EB"/>
                </a:solidFill>
              </a:rPr>
              <a:t>1</a:t>
            </a:r>
            <a:r>
              <a:rPr lang="en-GB" sz="3200" b="1" baseline="30000" dirty="0">
                <a:solidFill>
                  <a:srgbClr val="00A6EB"/>
                </a:solidFill>
              </a:rPr>
              <a:t>st</a:t>
            </a:r>
            <a:r>
              <a:rPr lang="en-GB" sz="3200" b="1" dirty="0">
                <a:solidFill>
                  <a:srgbClr val="00A6EB"/>
                </a:solidFill>
              </a:rPr>
              <a:t>, </a:t>
            </a:r>
            <a:r>
              <a:rPr lang="en-GB" sz="3200" b="1" dirty="0" smtClean="0">
                <a:solidFill>
                  <a:srgbClr val="00A6EB"/>
                </a:solidFill>
              </a:rPr>
              <a:t>Copenhagen, Denmark</a:t>
            </a:r>
            <a:endParaRPr lang="da-DK" sz="3200" b="1" dirty="0">
              <a:solidFill>
                <a:srgbClr val="00A6EB"/>
              </a:solidFill>
            </a:endParaRPr>
          </a:p>
        </p:txBody>
      </p:sp>
    </p:spTree>
    <p:extLst>
      <p:ext uri="{BB962C8B-B14F-4D97-AF65-F5344CB8AC3E}">
        <p14:creationId xmlns:p14="http://schemas.microsoft.com/office/powerpoint/2010/main" val="32700114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00B0F0"/>
                </a:solidFill>
                <a:effectLst>
                  <a:outerShdw blurRad="38100" dist="38100" dir="2700000" algn="tl">
                    <a:srgbClr val="000000">
                      <a:alpha val="43137"/>
                    </a:srgbClr>
                  </a:outerShdw>
                </a:effectLst>
              </a:rPr>
              <a:t>Specific Programme rules if a partner is an </a:t>
            </a:r>
            <a:r>
              <a:rPr lang="en-GB" b="1" dirty="0" smtClean="0">
                <a:solidFill>
                  <a:srgbClr val="00B0F0"/>
                </a:solidFill>
                <a:effectLst>
                  <a:outerShdw blurRad="38100" dist="38100" dir="2700000" algn="tl">
                    <a:srgbClr val="000000">
                      <a:alpha val="43137"/>
                    </a:srgbClr>
                  </a:outerShdw>
                </a:effectLst>
              </a:rPr>
              <a:t>undertaking, state aid or not</a:t>
            </a:r>
            <a:endParaRPr lang="da-DK" b="1" dirty="0">
              <a:solidFill>
                <a:srgbClr val="00B0F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GB" dirty="0" smtClean="0"/>
              <a:t>The grant rate will be maximum 50%</a:t>
            </a:r>
          </a:p>
          <a:p>
            <a:pPr marL="0" indent="0">
              <a:buNone/>
            </a:pPr>
            <a:endParaRPr lang="en-GB" dirty="0" smtClean="0"/>
          </a:p>
          <a:p>
            <a:r>
              <a:rPr lang="en-GB" dirty="0" smtClean="0"/>
              <a:t>Meaning that the GBER will always be used at partner level while the de </a:t>
            </a:r>
            <a:r>
              <a:rPr lang="en-GB" dirty="0" err="1" smtClean="0"/>
              <a:t>minimis</a:t>
            </a:r>
            <a:r>
              <a:rPr lang="en-GB" dirty="0" smtClean="0"/>
              <a:t> will be used for end users ( gives opportunity for 100% funding)  </a:t>
            </a:r>
            <a:endParaRPr lang="da-DK"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67544" y="5877272"/>
            <a:ext cx="6119495" cy="720725"/>
          </a:xfrm>
          <a:prstGeom prst="rect">
            <a:avLst/>
          </a:prstGeom>
          <a:noFill/>
          <a:ln>
            <a:noFill/>
          </a:ln>
        </p:spPr>
      </p:pic>
    </p:spTree>
    <p:extLst>
      <p:ext uri="{BB962C8B-B14F-4D97-AF65-F5344CB8AC3E}">
        <p14:creationId xmlns:p14="http://schemas.microsoft.com/office/powerpoint/2010/main" val="1183966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solidFill>
                  <a:srgbClr val="3399FF"/>
                </a:solidFill>
                <a:effectLst>
                  <a:outerShdw blurRad="38100" dist="38100" dir="2700000" algn="tl">
                    <a:srgbClr val="000000">
                      <a:alpha val="43137"/>
                    </a:srgbClr>
                  </a:outerShdw>
                </a:effectLst>
              </a:rPr>
              <a:t>Example: Aid to SMEs as partners</a:t>
            </a:r>
            <a:br>
              <a:rPr lang="en-GB" b="1" dirty="0" smtClean="0">
                <a:solidFill>
                  <a:srgbClr val="3399FF"/>
                </a:solidFill>
                <a:effectLst>
                  <a:outerShdw blurRad="38100" dist="38100" dir="2700000" algn="tl">
                    <a:srgbClr val="000000">
                      <a:alpha val="43137"/>
                    </a:srgbClr>
                  </a:outerShdw>
                </a:effectLst>
              </a:rPr>
            </a:br>
            <a:r>
              <a:rPr lang="en-GB" sz="2000" b="1" dirty="0" smtClean="0">
                <a:solidFill>
                  <a:srgbClr val="3399FF"/>
                </a:solidFill>
                <a:effectLst>
                  <a:outerShdw blurRad="38100" dist="38100" dir="2700000" algn="tl">
                    <a:srgbClr val="000000">
                      <a:alpha val="43137"/>
                    </a:srgbClr>
                  </a:outerShdw>
                </a:effectLst>
              </a:rPr>
              <a:t>with the use of GBER Art. 20</a:t>
            </a:r>
            <a:endParaRPr lang="da-DK" b="1" dirty="0">
              <a:solidFill>
                <a:srgbClr val="3399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indent="0">
              <a:buNone/>
            </a:pPr>
            <a:r>
              <a:rPr lang="en-GB" dirty="0" smtClean="0"/>
              <a:t>In the case where SMEs participate in </a:t>
            </a:r>
            <a:r>
              <a:rPr lang="en-GB" dirty="0" err="1" smtClean="0"/>
              <a:t>Interreg</a:t>
            </a:r>
            <a:r>
              <a:rPr lang="en-GB" dirty="0" smtClean="0"/>
              <a:t> projects eligible costs shall be:</a:t>
            </a:r>
          </a:p>
          <a:p>
            <a:r>
              <a:rPr lang="en-GB" dirty="0" smtClean="0"/>
              <a:t>Costs for organisational cooperation including staff and offices</a:t>
            </a:r>
          </a:p>
          <a:p>
            <a:r>
              <a:rPr lang="en-GB" dirty="0" smtClean="0"/>
              <a:t>Costs of advisory and support services linked to the cooperation</a:t>
            </a:r>
          </a:p>
          <a:p>
            <a:r>
              <a:rPr lang="en-GB" dirty="0" smtClean="0"/>
              <a:t>Travel expenses and equipment</a:t>
            </a:r>
            <a:endParaRPr lang="da-DK"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67544" y="5877272"/>
            <a:ext cx="6119495" cy="720725"/>
          </a:xfrm>
          <a:prstGeom prst="rect">
            <a:avLst/>
          </a:prstGeom>
          <a:noFill/>
          <a:ln>
            <a:noFill/>
          </a:ln>
        </p:spPr>
      </p:pic>
    </p:spTree>
    <p:extLst>
      <p:ext uri="{BB962C8B-B14F-4D97-AF65-F5344CB8AC3E}">
        <p14:creationId xmlns:p14="http://schemas.microsoft.com/office/powerpoint/2010/main" val="2254165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3399FF"/>
                </a:solidFill>
                <a:effectLst>
                  <a:outerShdw blurRad="38100" dist="38100" dir="2700000" algn="tl">
                    <a:srgbClr val="000000">
                      <a:alpha val="43137"/>
                    </a:srgbClr>
                  </a:outerShdw>
                </a:effectLst>
              </a:rPr>
              <a:t>Aid to SMEs </a:t>
            </a:r>
            <a:r>
              <a:rPr lang="en-GB" sz="2000" b="1" dirty="0" smtClean="0">
                <a:solidFill>
                  <a:srgbClr val="3399FF"/>
                </a:solidFill>
                <a:effectLst>
                  <a:outerShdw blurRad="38100" dist="38100" dir="2700000" algn="tl">
                    <a:srgbClr val="000000">
                      <a:alpha val="43137"/>
                    </a:srgbClr>
                  </a:outerShdw>
                </a:effectLst>
              </a:rPr>
              <a:t>according to GBER</a:t>
            </a:r>
            <a:endParaRPr lang="da-DK" sz="2000" b="1" dirty="0">
              <a:solidFill>
                <a:srgbClr val="3399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r>
              <a:rPr lang="en-GB" dirty="0" smtClean="0"/>
              <a:t>Organisational cooperation = e.g. development of business strategies or new management structures, development of networks and clusters etc.</a:t>
            </a:r>
          </a:p>
          <a:p>
            <a:r>
              <a:rPr lang="en-GB" b="1" dirty="0" smtClean="0"/>
              <a:t>The aid (funding) shall not exceed 50% </a:t>
            </a:r>
            <a:r>
              <a:rPr lang="en-GB" dirty="0" smtClean="0"/>
              <a:t>of eligible costs</a:t>
            </a:r>
          </a:p>
          <a:p>
            <a:r>
              <a:rPr lang="en-GB" dirty="0" smtClean="0"/>
              <a:t>Specific limitations for fishery, aquaculture and agriculture/agriculture products (FIBER/ABER)</a:t>
            </a:r>
            <a:endParaRPr lang="da-DK"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67544" y="5877272"/>
            <a:ext cx="6119495" cy="720725"/>
          </a:xfrm>
          <a:prstGeom prst="rect">
            <a:avLst/>
          </a:prstGeom>
          <a:noFill/>
          <a:ln>
            <a:noFill/>
          </a:ln>
        </p:spPr>
      </p:pic>
    </p:spTree>
    <p:extLst>
      <p:ext uri="{BB962C8B-B14F-4D97-AF65-F5344CB8AC3E}">
        <p14:creationId xmlns:p14="http://schemas.microsoft.com/office/powerpoint/2010/main" val="21080502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36258" y="2276872"/>
            <a:ext cx="8229600" cy="1143000"/>
          </a:xfrm>
        </p:spPr>
        <p:txBody>
          <a:bodyPr>
            <a:normAutofit fontScale="90000"/>
          </a:bodyPr>
          <a:lstStyle/>
          <a:p>
            <a:r>
              <a:rPr lang="en-GB" sz="4000" b="1" dirty="0" smtClean="0">
                <a:solidFill>
                  <a:srgbClr val="3399FF"/>
                </a:solidFill>
              </a:rPr>
              <a:t>Contact the Secretariat or the Regional Contact Point in an early stage of the application process concerning State aid!</a:t>
            </a:r>
            <a:br>
              <a:rPr lang="en-GB" sz="4000" b="1" dirty="0" smtClean="0">
                <a:solidFill>
                  <a:srgbClr val="3399FF"/>
                </a:solidFill>
              </a:rPr>
            </a:br>
            <a:r>
              <a:rPr lang="en-GB" sz="4000" b="1" dirty="0">
                <a:solidFill>
                  <a:srgbClr val="3399FF"/>
                </a:solidFill>
              </a:rPr>
              <a:t/>
            </a:r>
            <a:br>
              <a:rPr lang="en-GB" sz="4000" b="1" dirty="0">
                <a:solidFill>
                  <a:srgbClr val="3399FF"/>
                </a:solidFill>
              </a:rPr>
            </a:br>
            <a:r>
              <a:rPr lang="en-GB" sz="4000" b="1" dirty="0" smtClean="0">
                <a:solidFill>
                  <a:srgbClr val="3399FF"/>
                </a:solidFill>
              </a:rPr>
              <a:t>Be prepared to deliver further documentation during the assessment process if exemptions have to be used!</a:t>
            </a:r>
            <a:br>
              <a:rPr lang="en-GB" sz="4000" b="1" dirty="0" smtClean="0">
                <a:solidFill>
                  <a:srgbClr val="3399FF"/>
                </a:solidFill>
              </a:rPr>
            </a:br>
            <a:r>
              <a:rPr lang="en-GB" sz="4000" b="1" dirty="0" smtClean="0">
                <a:solidFill>
                  <a:srgbClr val="3399FF"/>
                </a:solidFill>
              </a:rPr>
              <a:t/>
            </a:r>
            <a:br>
              <a:rPr lang="en-GB" sz="4000" b="1" dirty="0" smtClean="0">
                <a:solidFill>
                  <a:srgbClr val="3399FF"/>
                </a:solidFill>
              </a:rPr>
            </a:br>
            <a:r>
              <a:rPr lang="en-GB" b="1" dirty="0" smtClean="0">
                <a:solidFill>
                  <a:srgbClr val="3399FF"/>
                </a:solidFill>
              </a:rPr>
              <a:t>See the Programme Manual!</a:t>
            </a:r>
            <a:endParaRPr lang="da-DK" b="1" dirty="0">
              <a:solidFill>
                <a:srgbClr val="3399FF"/>
              </a:solidFill>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67544" y="5877272"/>
            <a:ext cx="6119495" cy="720725"/>
          </a:xfrm>
          <a:prstGeom prst="rect">
            <a:avLst/>
          </a:prstGeom>
          <a:noFill/>
          <a:ln>
            <a:noFill/>
          </a:ln>
        </p:spPr>
      </p:pic>
    </p:spTree>
    <p:extLst>
      <p:ext uri="{BB962C8B-B14F-4D97-AF65-F5344CB8AC3E}">
        <p14:creationId xmlns:p14="http://schemas.microsoft.com/office/powerpoint/2010/main" val="82248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332656"/>
            <a:ext cx="6121400" cy="71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2"/>
          <p:cNvSpPr>
            <a:spLocks noGrp="1"/>
          </p:cNvSpPr>
          <p:nvPr>
            <p:ph type="title"/>
          </p:nvPr>
        </p:nvSpPr>
        <p:spPr/>
        <p:txBody>
          <a:bodyPr>
            <a:normAutofit/>
          </a:bodyPr>
          <a:lstStyle/>
          <a:p>
            <a:pPr lvl="0">
              <a:spcBef>
                <a:spcPct val="20000"/>
              </a:spcBef>
            </a:pPr>
            <a:r>
              <a:rPr lang="en-GB" sz="2200" dirty="0" smtClean="0">
                <a:solidFill>
                  <a:schemeClr val="bg1">
                    <a:lumMod val="50000"/>
                  </a:schemeClr>
                </a:solidFill>
              </a:rPr>
              <a:t>Ole Damsgaard</a:t>
            </a:r>
            <a:br>
              <a:rPr lang="en-GB" sz="2200" dirty="0" smtClean="0">
                <a:solidFill>
                  <a:schemeClr val="bg1">
                    <a:lumMod val="50000"/>
                  </a:schemeClr>
                </a:solidFill>
              </a:rPr>
            </a:br>
            <a:r>
              <a:rPr lang="da-DK" sz="1600" b="0" cap="none" dirty="0">
                <a:solidFill>
                  <a:srgbClr val="00A6EB"/>
                </a:solidFill>
                <a:ea typeface="+mn-ea"/>
                <a:cs typeface="+mn-cs"/>
              </a:rPr>
              <a:t>ole.damsgaard@interreg-npa.eu</a:t>
            </a:r>
            <a:br>
              <a:rPr lang="da-DK" sz="1600" b="0" cap="none" dirty="0">
                <a:solidFill>
                  <a:srgbClr val="00A6EB"/>
                </a:solidFill>
                <a:ea typeface="+mn-ea"/>
                <a:cs typeface="+mn-cs"/>
              </a:rPr>
            </a:br>
            <a:r>
              <a:rPr lang="da-DK" sz="1600" b="0" cap="none" dirty="0">
                <a:solidFill>
                  <a:srgbClr val="0093D3"/>
                </a:solidFill>
                <a:ea typeface="+mn-ea"/>
                <a:cs typeface="+mn-cs"/>
              </a:rPr>
              <a:t>www.interreg-npa.eu</a:t>
            </a:r>
            <a:br>
              <a:rPr lang="da-DK" sz="1600" b="0" cap="none" dirty="0">
                <a:solidFill>
                  <a:srgbClr val="0093D3"/>
                </a:solidFill>
                <a:ea typeface="+mn-ea"/>
                <a:cs typeface="+mn-cs"/>
              </a:rPr>
            </a:br>
            <a:endParaRPr lang="da-DK" sz="2200" dirty="0">
              <a:solidFill>
                <a:schemeClr val="bg1">
                  <a:lumMod val="50000"/>
                </a:schemeClr>
              </a:solidFill>
            </a:endParaRPr>
          </a:p>
        </p:txBody>
      </p:sp>
      <p:sp>
        <p:nvSpPr>
          <p:cNvPr id="4" name="Text Placeholder 3"/>
          <p:cNvSpPr>
            <a:spLocks noGrp="1"/>
          </p:cNvSpPr>
          <p:nvPr>
            <p:ph type="body" idx="1"/>
          </p:nvPr>
        </p:nvSpPr>
        <p:spPr>
          <a:xfrm>
            <a:off x="755576" y="2060848"/>
            <a:ext cx="7772400" cy="1500187"/>
          </a:xfrm>
        </p:spPr>
        <p:txBody>
          <a:bodyPr>
            <a:normAutofit/>
          </a:bodyPr>
          <a:lstStyle/>
          <a:p>
            <a:r>
              <a:rPr lang="en-GB" sz="4400" b="1" dirty="0" smtClean="0">
                <a:solidFill>
                  <a:srgbClr val="0099FF"/>
                </a:solidFill>
                <a:effectLst>
                  <a:outerShdw blurRad="38100" dist="38100" dir="2700000" algn="tl">
                    <a:srgbClr val="000000">
                      <a:alpha val="43137"/>
                    </a:srgbClr>
                  </a:outerShdw>
                </a:effectLst>
              </a:rPr>
              <a:t>Thanks' for your attention</a:t>
            </a:r>
            <a:endParaRPr lang="da-DK" sz="4400" b="1" dirty="0">
              <a:solidFill>
                <a:srgbClr val="0099FF"/>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25779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3">
            <a:extLst>
              <a:ext uri="{28A0092B-C50C-407E-A947-70E740481C1C}">
                <a14:useLocalDpi xmlns:a14="http://schemas.microsoft.com/office/drawing/2010/main" val="0"/>
              </a:ext>
            </a:extLst>
          </a:blip>
          <a:srcRect/>
          <a:stretch>
            <a:fillRect/>
          </a:stretch>
        </p:blipFill>
        <p:spPr bwMode="auto">
          <a:xfrm>
            <a:off x="467544" y="5877272"/>
            <a:ext cx="6119495" cy="720725"/>
          </a:xfrm>
          <a:prstGeom prst="rect">
            <a:avLst/>
          </a:prstGeom>
          <a:noFill/>
          <a:ln>
            <a:noFill/>
          </a:ln>
        </p:spPr>
      </p:pic>
      <p:sp>
        <p:nvSpPr>
          <p:cNvPr id="3" name="Title 2"/>
          <p:cNvSpPr>
            <a:spLocks noGrp="1"/>
          </p:cNvSpPr>
          <p:nvPr>
            <p:ph type="title"/>
          </p:nvPr>
        </p:nvSpPr>
        <p:spPr/>
        <p:txBody>
          <a:bodyPr/>
          <a:lstStyle/>
          <a:p>
            <a:r>
              <a:rPr lang="en-GB" b="1" dirty="0" smtClean="0">
                <a:solidFill>
                  <a:srgbClr val="3399FF"/>
                </a:solidFill>
                <a:effectLst>
                  <a:outerShdw blurRad="38100" dist="38100" dir="2700000" algn="tl">
                    <a:srgbClr val="000000">
                      <a:alpha val="43137"/>
                    </a:srgbClr>
                  </a:outerShdw>
                </a:effectLst>
              </a:rPr>
              <a:t>What is state aid?</a:t>
            </a:r>
            <a:endParaRPr lang="da-DK" b="1" dirty="0">
              <a:solidFill>
                <a:srgbClr val="3399FF"/>
              </a:solidFill>
              <a:effectLst>
                <a:outerShdw blurRad="38100" dist="38100" dir="2700000" algn="tl">
                  <a:srgbClr val="000000">
                    <a:alpha val="43137"/>
                  </a:srgbClr>
                </a:outerShdw>
              </a:effectLst>
            </a:endParaRPr>
          </a:p>
        </p:txBody>
      </p:sp>
      <p:sp>
        <p:nvSpPr>
          <p:cNvPr id="4" name="Content Placeholder 3"/>
          <p:cNvSpPr>
            <a:spLocks noGrp="1"/>
          </p:cNvSpPr>
          <p:nvPr>
            <p:ph idx="1"/>
          </p:nvPr>
        </p:nvSpPr>
        <p:spPr/>
        <p:txBody>
          <a:bodyPr/>
          <a:lstStyle/>
          <a:p>
            <a:pPr marL="0" indent="0">
              <a:buNone/>
            </a:pPr>
            <a:r>
              <a:rPr lang="en-GB" i="1" dirty="0" smtClean="0"/>
              <a:t>“Any aid granted by a Member State…which distorts competition by favouring certain </a:t>
            </a:r>
            <a:r>
              <a:rPr lang="en-GB" i="1" u="sng" dirty="0" smtClean="0"/>
              <a:t>undertakings</a:t>
            </a:r>
            <a:r>
              <a:rPr lang="en-GB" i="1" dirty="0" smtClean="0"/>
              <a:t> or the production of certain goods shall…be incompatible with the internal market”</a:t>
            </a:r>
          </a:p>
          <a:p>
            <a:pPr marL="0" indent="0">
              <a:buNone/>
            </a:pPr>
            <a:r>
              <a:rPr lang="en-GB" sz="2800" dirty="0" smtClean="0">
                <a:solidFill>
                  <a:srgbClr val="3399FF"/>
                </a:solidFill>
              </a:rPr>
              <a:t>EU Treaty, Article 107</a:t>
            </a:r>
          </a:p>
          <a:p>
            <a:pPr marL="0" indent="0">
              <a:buNone/>
            </a:pPr>
            <a:endParaRPr lang="en-GB" sz="2800" dirty="0">
              <a:solidFill>
                <a:srgbClr val="3399FF"/>
              </a:solidFill>
            </a:endParaRPr>
          </a:p>
          <a:p>
            <a:pPr marL="0" indent="0">
              <a:buNone/>
            </a:pPr>
            <a:endParaRPr lang="da-DK" sz="2800" dirty="0">
              <a:solidFill>
                <a:srgbClr val="3399FF"/>
              </a:solidFill>
            </a:endParaRPr>
          </a:p>
        </p:txBody>
      </p:sp>
    </p:spTree>
    <p:extLst>
      <p:ext uri="{BB962C8B-B14F-4D97-AF65-F5344CB8AC3E}">
        <p14:creationId xmlns:p14="http://schemas.microsoft.com/office/powerpoint/2010/main" val="1223775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3399FF"/>
                </a:solidFill>
                <a:effectLst>
                  <a:outerShdw blurRad="38100" dist="38100" dir="2700000" algn="tl">
                    <a:srgbClr val="000000">
                      <a:alpha val="43137"/>
                    </a:srgbClr>
                  </a:outerShdw>
                </a:effectLst>
              </a:rPr>
              <a:t>What is an undertaking?</a:t>
            </a:r>
            <a:endParaRPr lang="da-DK" b="1" dirty="0">
              <a:solidFill>
                <a:srgbClr val="3399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67544" y="1366462"/>
            <a:ext cx="8229600" cy="4525963"/>
          </a:xfrm>
        </p:spPr>
        <p:txBody>
          <a:bodyPr/>
          <a:lstStyle/>
          <a:p>
            <a:pPr marL="0" indent="0">
              <a:buNone/>
            </a:pPr>
            <a:r>
              <a:rPr lang="en-GB" dirty="0" smtClean="0"/>
              <a:t>Undertakings are entities engaged in an </a:t>
            </a:r>
            <a:r>
              <a:rPr lang="en-GB" i="1" u="sng" dirty="0" smtClean="0"/>
              <a:t>economic activity</a:t>
            </a:r>
            <a:r>
              <a:rPr lang="en-GB" i="1" dirty="0" smtClean="0"/>
              <a:t>,</a:t>
            </a:r>
            <a:r>
              <a:rPr lang="en-GB" dirty="0" smtClean="0"/>
              <a:t> regardless their legal status and the way they are financed:</a:t>
            </a:r>
          </a:p>
          <a:p>
            <a:r>
              <a:rPr lang="en-GB" sz="2800" dirty="0" smtClean="0"/>
              <a:t>Charities, clubs or associations, public bodies, universities, social enterprises, </a:t>
            </a:r>
            <a:r>
              <a:rPr lang="en-GB" sz="2800" dirty="0" err="1"/>
              <a:t>L</a:t>
            </a:r>
            <a:r>
              <a:rPr lang="en-GB" sz="2800" dirty="0" err="1" smtClean="0"/>
              <a:t>tds</a:t>
            </a:r>
            <a:r>
              <a:rPr lang="en-GB" sz="2800" dirty="0" smtClean="0"/>
              <a:t>, private firms…</a:t>
            </a:r>
          </a:p>
          <a:p>
            <a:r>
              <a:rPr lang="en-GB" sz="2800" dirty="0" smtClean="0"/>
              <a:t>It does not matter whether the entity aims to generate profits</a:t>
            </a:r>
          </a:p>
          <a:p>
            <a:r>
              <a:rPr lang="en-GB" sz="2800" dirty="0" smtClean="0"/>
              <a:t>An undertaking can be engaged in economic and non-economic activities at the same time</a:t>
            </a:r>
            <a:endParaRPr lang="da-DK" sz="2800"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67544" y="5877272"/>
            <a:ext cx="6119495" cy="720725"/>
          </a:xfrm>
          <a:prstGeom prst="rect">
            <a:avLst/>
          </a:prstGeom>
          <a:noFill/>
          <a:ln>
            <a:noFill/>
          </a:ln>
        </p:spPr>
      </p:pic>
    </p:spTree>
    <p:extLst>
      <p:ext uri="{BB962C8B-B14F-4D97-AF65-F5344CB8AC3E}">
        <p14:creationId xmlns:p14="http://schemas.microsoft.com/office/powerpoint/2010/main" val="4268515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3399FF"/>
                </a:solidFill>
              </a:rPr>
              <a:t>What is an economic activity?</a:t>
            </a:r>
            <a:endParaRPr lang="da-DK" b="1" dirty="0">
              <a:solidFill>
                <a:srgbClr val="3399FF"/>
              </a:solidFill>
            </a:endParaRPr>
          </a:p>
        </p:txBody>
      </p:sp>
      <p:sp>
        <p:nvSpPr>
          <p:cNvPr id="3" name="Content Placeholder 2"/>
          <p:cNvSpPr>
            <a:spLocks noGrp="1"/>
          </p:cNvSpPr>
          <p:nvPr>
            <p:ph idx="1"/>
          </p:nvPr>
        </p:nvSpPr>
        <p:spPr/>
        <p:txBody>
          <a:bodyPr/>
          <a:lstStyle/>
          <a:p>
            <a:pPr marL="0" indent="0">
              <a:buNone/>
            </a:pPr>
            <a:r>
              <a:rPr lang="en-GB" i="1" dirty="0" smtClean="0"/>
              <a:t>‘any activity consisting in offering goods or </a:t>
            </a:r>
            <a:r>
              <a:rPr lang="en-GB" i="1" smtClean="0"/>
              <a:t>services </a:t>
            </a:r>
            <a:r>
              <a:rPr lang="en-GB" i="1"/>
              <a:t>o</a:t>
            </a:r>
            <a:r>
              <a:rPr lang="en-GB" i="1" smtClean="0"/>
              <a:t>n </a:t>
            </a:r>
            <a:r>
              <a:rPr lang="en-GB" i="1" dirty="0" smtClean="0"/>
              <a:t>a given market’</a:t>
            </a:r>
            <a:endParaRPr lang="en-GB" dirty="0" smtClean="0"/>
          </a:p>
          <a:p>
            <a:pPr marL="0" indent="0">
              <a:buNone/>
            </a:pPr>
            <a:endParaRPr lang="en-GB" i="1" dirty="0"/>
          </a:p>
          <a:p>
            <a:pPr marL="0" indent="0">
              <a:buNone/>
            </a:pPr>
            <a:r>
              <a:rPr lang="en-GB" dirty="0" smtClean="0"/>
              <a:t>Also the case where the activity could, in principle, be carried out by a private body in order to make profit!</a:t>
            </a:r>
            <a:endParaRPr lang="da-DK"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67544" y="5877272"/>
            <a:ext cx="6119495" cy="720725"/>
          </a:xfrm>
          <a:prstGeom prst="rect">
            <a:avLst/>
          </a:prstGeom>
          <a:noFill/>
          <a:ln>
            <a:noFill/>
          </a:ln>
        </p:spPr>
      </p:pic>
    </p:spTree>
    <p:extLst>
      <p:ext uri="{BB962C8B-B14F-4D97-AF65-F5344CB8AC3E}">
        <p14:creationId xmlns:p14="http://schemas.microsoft.com/office/powerpoint/2010/main" val="1123279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smtClean="0">
                <a:solidFill>
                  <a:srgbClr val="3399FF"/>
                </a:solidFill>
                <a:effectLst>
                  <a:outerShdw blurRad="38100" dist="38100" dir="2700000" algn="tl">
                    <a:srgbClr val="000000">
                      <a:alpha val="43137"/>
                    </a:srgbClr>
                  </a:outerShdw>
                </a:effectLst>
              </a:rPr>
              <a:t>Examples </a:t>
            </a:r>
            <a:endParaRPr lang="da-DK" b="1" dirty="0">
              <a:solidFill>
                <a:srgbClr val="3399FF"/>
              </a:solidFill>
              <a:effectLst>
                <a:outerShdw blurRad="38100" dist="38100" dir="2700000" algn="tl">
                  <a:srgbClr val="000000">
                    <a:alpha val="43137"/>
                  </a:srgbClr>
                </a:outerShdw>
              </a:effectLst>
            </a:endParaRPr>
          </a:p>
        </p:txBody>
      </p:sp>
      <p:sp>
        <p:nvSpPr>
          <p:cNvPr id="5" name="Text Placeholder 4"/>
          <p:cNvSpPr>
            <a:spLocks noGrp="1"/>
          </p:cNvSpPr>
          <p:nvPr>
            <p:ph type="body" idx="1"/>
          </p:nvPr>
        </p:nvSpPr>
        <p:spPr>
          <a:xfrm>
            <a:off x="450499" y="1340768"/>
            <a:ext cx="4040188" cy="639762"/>
          </a:xfrm>
        </p:spPr>
        <p:txBody>
          <a:bodyPr/>
          <a:lstStyle/>
          <a:p>
            <a:r>
              <a:rPr lang="en-GB" dirty="0" smtClean="0">
                <a:solidFill>
                  <a:srgbClr val="FF0000"/>
                </a:solidFill>
              </a:rPr>
              <a:t>Economic</a:t>
            </a:r>
            <a:endParaRPr lang="da-DK" dirty="0">
              <a:solidFill>
                <a:srgbClr val="FF0000"/>
              </a:solidFill>
            </a:endParaRPr>
          </a:p>
        </p:txBody>
      </p:sp>
      <p:sp>
        <p:nvSpPr>
          <p:cNvPr id="6" name="Content Placeholder 5"/>
          <p:cNvSpPr>
            <a:spLocks noGrp="1"/>
          </p:cNvSpPr>
          <p:nvPr>
            <p:ph sz="half" idx="2"/>
          </p:nvPr>
        </p:nvSpPr>
        <p:spPr>
          <a:xfrm>
            <a:off x="467543" y="1916832"/>
            <a:ext cx="4040188" cy="3951288"/>
          </a:xfrm>
        </p:spPr>
        <p:txBody>
          <a:bodyPr>
            <a:normAutofit lnSpcReduction="10000"/>
          </a:bodyPr>
          <a:lstStyle/>
          <a:p>
            <a:r>
              <a:rPr lang="en-GB" dirty="0" smtClean="0"/>
              <a:t>Employment procurement by public agencies</a:t>
            </a:r>
          </a:p>
          <a:p>
            <a:r>
              <a:rPr lang="en-GB" dirty="0" smtClean="0"/>
              <a:t>Optional insurance schemes based on capitalisation</a:t>
            </a:r>
          </a:p>
          <a:p>
            <a:r>
              <a:rPr lang="en-GB" dirty="0" smtClean="0"/>
              <a:t>Emergency transport and patient transport</a:t>
            </a:r>
          </a:p>
          <a:p>
            <a:r>
              <a:rPr lang="en-GB" dirty="0" smtClean="0"/>
              <a:t>Management of transport infrastructure</a:t>
            </a:r>
          </a:p>
          <a:p>
            <a:r>
              <a:rPr lang="en-GB" dirty="0" smtClean="0"/>
              <a:t>Provision of infrastructure ancillary to social housing</a:t>
            </a:r>
            <a:endParaRPr lang="da-DK" dirty="0"/>
          </a:p>
        </p:txBody>
      </p:sp>
      <p:sp>
        <p:nvSpPr>
          <p:cNvPr id="7" name="Text Placeholder 6"/>
          <p:cNvSpPr>
            <a:spLocks noGrp="1"/>
          </p:cNvSpPr>
          <p:nvPr>
            <p:ph type="body" sz="quarter" idx="3"/>
          </p:nvPr>
        </p:nvSpPr>
        <p:spPr>
          <a:xfrm>
            <a:off x="4644008" y="1340768"/>
            <a:ext cx="4041775" cy="639762"/>
          </a:xfrm>
        </p:spPr>
        <p:txBody>
          <a:bodyPr/>
          <a:lstStyle/>
          <a:p>
            <a:r>
              <a:rPr lang="en-GB" dirty="0" smtClean="0">
                <a:solidFill>
                  <a:srgbClr val="00B050"/>
                </a:solidFill>
              </a:rPr>
              <a:t>Non-economic</a:t>
            </a:r>
            <a:endParaRPr lang="da-DK" dirty="0">
              <a:solidFill>
                <a:srgbClr val="00B050"/>
              </a:solidFill>
            </a:endParaRPr>
          </a:p>
        </p:txBody>
      </p:sp>
      <p:sp>
        <p:nvSpPr>
          <p:cNvPr id="8" name="Content Placeholder 7"/>
          <p:cNvSpPr>
            <a:spLocks noGrp="1"/>
          </p:cNvSpPr>
          <p:nvPr>
            <p:ph sz="quarter" idx="4"/>
          </p:nvPr>
        </p:nvSpPr>
        <p:spPr>
          <a:xfrm>
            <a:off x="4644008" y="1916832"/>
            <a:ext cx="4041775" cy="3951288"/>
          </a:xfrm>
        </p:spPr>
        <p:txBody>
          <a:bodyPr>
            <a:normAutofit/>
          </a:bodyPr>
          <a:lstStyle/>
          <a:p>
            <a:r>
              <a:rPr lang="en-GB" dirty="0" smtClean="0"/>
              <a:t>Army and police</a:t>
            </a:r>
          </a:p>
          <a:p>
            <a:r>
              <a:rPr lang="en-GB" dirty="0" smtClean="0"/>
              <a:t>Air navigation and control</a:t>
            </a:r>
          </a:p>
          <a:p>
            <a:r>
              <a:rPr lang="en-GB" dirty="0" smtClean="0"/>
              <a:t>Anti-pollution surveillance</a:t>
            </a:r>
          </a:p>
          <a:p>
            <a:r>
              <a:rPr lang="en-GB" dirty="0" smtClean="0"/>
              <a:t>Solidarity-based social security schemes</a:t>
            </a:r>
          </a:p>
          <a:p>
            <a:r>
              <a:rPr lang="en-GB" dirty="0" smtClean="0"/>
              <a:t>Some health services</a:t>
            </a:r>
          </a:p>
          <a:p>
            <a:r>
              <a:rPr lang="en-GB" dirty="0" smtClean="0"/>
              <a:t>Some education and research</a:t>
            </a:r>
          </a:p>
          <a:p>
            <a:r>
              <a:rPr lang="en-GB" dirty="0" smtClean="0"/>
              <a:t>Some public infrastructures</a:t>
            </a:r>
          </a:p>
          <a:p>
            <a:endParaRPr lang="da-DK" dirty="0"/>
          </a:p>
        </p:txBody>
      </p:sp>
      <p:pic>
        <p:nvPicPr>
          <p:cNvPr id="9" name="Picture 8"/>
          <p:cNvPicPr/>
          <p:nvPr/>
        </p:nvPicPr>
        <p:blipFill>
          <a:blip r:embed="rId2">
            <a:extLst>
              <a:ext uri="{28A0092B-C50C-407E-A947-70E740481C1C}">
                <a14:useLocalDpi xmlns:a14="http://schemas.microsoft.com/office/drawing/2010/main" val="0"/>
              </a:ext>
            </a:extLst>
          </a:blip>
          <a:srcRect/>
          <a:stretch>
            <a:fillRect/>
          </a:stretch>
        </p:blipFill>
        <p:spPr bwMode="auto">
          <a:xfrm>
            <a:off x="467543" y="6021288"/>
            <a:ext cx="6119495" cy="720725"/>
          </a:xfrm>
          <a:prstGeom prst="rect">
            <a:avLst/>
          </a:prstGeom>
          <a:noFill/>
          <a:ln>
            <a:noFill/>
          </a:ln>
        </p:spPr>
      </p:pic>
    </p:spTree>
    <p:extLst>
      <p:ext uri="{BB962C8B-B14F-4D97-AF65-F5344CB8AC3E}">
        <p14:creationId xmlns:p14="http://schemas.microsoft.com/office/powerpoint/2010/main" val="3533489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solidFill>
                  <a:srgbClr val="0070C0"/>
                </a:solidFill>
              </a:rPr>
              <a:t>State aid might occur at two levels</a:t>
            </a:r>
            <a:br>
              <a:rPr lang="en-GB" b="1" dirty="0" smtClean="0">
                <a:solidFill>
                  <a:srgbClr val="0070C0"/>
                </a:solidFill>
              </a:rPr>
            </a:br>
            <a:r>
              <a:rPr lang="en-GB" sz="2000" b="1" dirty="0" smtClean="0">
                <a:solidFill>
                  <a:srgbClr val="0070C0"/>
                </a:solidFill>
              </a:rPr>
              <a:t>in relation to </a:t>
            </a:r>
            <a:r>
              <a:rPr lang="en-GB" sz="2000" b="1" dirty="0" err="1" smtClean="0">
                <a:solidFill>
                  <a:srgbClr val="0070C0"/>
                </a:solidFill>
              </a:rPr>
              <a:t>interreg</a:t>
            </a:r>
            <a:r>
              <a:rPr lang="en-GB" sz="2000" b="1" dirty="0" smtClean="0">
                <a:solidFill>
                  <a:srgbClr val="0070C0"/>
                </a:solidFill>
              </a:rPr>
              <a:t> projects </a:t>
            </a:r>
            <a:endParaRPr lang="da-DK" b="1" dirty="0">
              <a:solidFill>
                <a:srgbClr val="0070C0"/>
              </a:solidFill>
            </a:endParaRPr>
          </a:p>
        </p:txBody>
      </p:sp>
      <p:sp>
        <p:nvSpPr>
          <p:cNvPr id="3" name="Content Placeholder 2"/>
          <p:cNvSpPr>
            <a:spLocks noGrp="1"/>
          </p:cNvSpPr>
          <p:nvPr>
            <p:ph idx="1"/>
          </p:nvPr>
        </p:nvSpPr>
        <p:spPr/>
        <p:txBody>
          <a:bodyPr/>
          <a:lstStyle/>
          <a:p>
            <a:r>
              <a:rPr lang="en-GB" dirty="0" smtClean="0"/>
              <a:t>In relation to the partners, one or more partner might be an undertaking </a:t>
            </a:r>
          </a:p>
          <a:p>
            <a:endParaRPr lang="en-GB" dirty="0"/>
          </a:p>
          <a:p>
            <a:r>
              <a:rPr lang="en-GB" dirty="0" smtClean="0"/>
              <a:t>In relation to end users e.g. in relation to training and support services to SMEs </a:t>
            </a:r>
            <a:endParaRPr lang="da-DK"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67544" y="5877272"/>
            <a:ext cx="6119495" cy="720725"/>
          </a:xfrm>
          <a:prstGeom prst="rect">
            <a:avLst/>
          </a:prstGeom>
          <a:noFill/>
          <a:ln>
            <a:noFill/>
          </a:ln>
        </p:spPr>
      </p:pic>
    </p:spTree>
    <p:extLst>
      <p:ext uri="{BB962C8B-B14F-4D97-AF65-F5344CB8AC3E}">
        <p14:creationId xmlns:p14="http://schemas.microsoft.com/office/powerpoint/2010/main" val="4288511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04664"/>
            <a:ext cx="8229600" cy="1143000"/>
          </a:xfrm>
        </p:spPr>
        <p:txBody>
          <a:bodyPr>
            <a:normAutofit fontScale="90000"/>
          </a:bodyPr>
          <a:lstStyle/>
          <a:p>
            <a:pPr marL="0" indent="0"/>
            <a:r>
              <a:rPr lang="en-GB" b="1" dirty="0" smtClean="0">
                <a:solidFill>
                  <a:srgbClr val="3399FF"/>
                </a:solidFill>
              </a:rPr>
              <a:t>In the case of project partners a </a:t>
            </a:r>
            <a:r>
              <a:rPr lang="en-GB" b="1" i="1" dirty="0" smtClean="0">
                <a:solidFill>
                  <a:srgbClr val="3399FF"/>
                </a:solidFill>
              </a:rPr>
              <a:t>state aid assessment</a:t>
            </a:r>
            <a:r>
              <a:rPr lang="en-GB" b="1" dirty="0" smtClean="0">
                <a:solidFill>
                  <a:srgbClr val="3399FF"/>
                </a:solidFill>
              </a:rPr>
              <a:t> has to be done</a:t>
            </a:r>
            <a:br>
              <a:rPr lang="en-GB" b="1" dirty="0" smtClean="0">
                <a:solidFill>
                  <a:srgbClr val="3399FF"/>
                </a:solidFill>
              </a:rPr>
            </a:br>
            <a:endParaRPr lang="da-DK" b="1" dirty="0">
              <a:solidFill>
                <a:srgbClr val="3399FF"/>
              </a:solidFill>
            </a:endParaRPr>
          </a:p>
        </p:txBody>
      </p:sp>
      <p:sp>
        <p:nvSpPr>
          <p:cNvPr id="3" name="Content Placeholder 2"/>
          <p:cNvSpPr>
            <a:spLocks noGrp="1"/>
          </p:cNvSpPr>
          <p:nvPr>
            <p:ph idx="1"/>
          </p:nvPr>
        </p:nvSpPr>
        <p:spPr>
          <a:xfrm>
            <a:off x="457200" y="1772816"/>
            <a:ext cx="8229600" cy="4353347"/>
          </a:xfrm>
        </p:spPr>
        <p:txBody>
          <a:bodyPr>
            <a:normAutofit/>
          </a:bodyPr>
          <a:lstStyle/>
          <a:p>
            <a:pPr marL="0" indent="0">
              <a:buNone/>
            </a:pPr>
            <a:r>
              <a:rPr lang="en-GB" sz="4000" b="1" dirty="0"/>
              <a:t>Step one</a:t>
            </a:r>
            <a:r>
              <a:rPr lang="en-GB" sz="4000" dirty="0"/>
              <a:t>: Does the project imply economic activity?</a:t>
            </a:r>
            <a:endParaRPr lang="en-GB" sz="4000" dirty="0" smtClean="0"/>
          </a:p>
          <a:p>
            <a:pPr marL="0" indent="0">
              <a:buNone/>
            </a:pPr>
            <a:r>
              <a:rPr lang="en-GB" sz="4000" b="1" dirty="0" smtClean="0"/>
              <a:t>NO</a:t>
            </a:r>
            <a:r>
              <a:rPr lang="en-GB" sz="4000" dirty="0" smtClean="0"/>
              <a:t>: No State aid assessment has to be done</a:t>
            </a:r>
          </a:p>
          <a:p>
            <a:pPr marL="0" indent="0">
              <a:buNone/>
            </a:pPr>
            <a:r>
              <a:rPr lang="en-GB" sz="4000" b="1" dirty="0" smtClean="0"/>
              <a:t>Yes</a:t>
            </a:r>
            <a:r>
              <a:rPr lang="en-GB" sz="4000" dirty="0" smtClean="0"/>
              <a:t>: State aid assessment has to be done</a:t>
            </a:r>
          </a:p>
          <a:p>
            <a:pPr marL="0" indent="0">
              <a:buNone/>
            </a:pPr>
            <a:endParaRPr lang="en-GB" sz="4000"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67544" y="5877272"/>
            <a:ext cx="6119495" cy="720725"/>
          </a:xfrm>
          <a:prstGeom prst="rect">
            <a:avLst/>
          </a:prstGeom>
          <a:noFill/>
          <a:ln>
            <a:noFill/>
          </a:ln>
        </p:spPr>
      </p:pic>
    </p:spTree>
    <p:extLst>
      <p:ext uri="{BB962C8B-B14F-4D97-AF65-F5344CB8AC3E}">
        <p14:creationId xmlns:p14="http://schemas.microsoft.com/office/powerpoint/2010/main" val="3742238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3399FF"/>
                </a:solidFill>
                <a:effectLst>
                  <a:outerShdw blurRad="38100" dist="38100" dir="2700000" algn="tl">
                    <a:srgbClr val="000000">
                      <a:alpha val="43137"/>
                    </a:srgbClr>
                  </a:outerShdw>
                </a:effectLst>
              </a:rPr>
              <a:t>If yes, </a:t>
            </a:r>
            <a:r>
              <a:rPr lang="en-GB" b="1" dirty="0" smtClean="0">
                <a:solidFill>
                  <a:srgbClr val="3399FF"/>
                </a:solidFill>
                <a:effectLst>
                  <a:outerShdw blurRad="38100" dist="38100" dir="2700000" algn="tl">
                    <a:srgbClr val="000000">
                      <a:alpha val="43137"/>
                    </a:srgbClr>
                  </a:outerShdw>
                </a:effectLst>
              </a:rPr>
              <a:t>then step two</a:t>
            </a:r>
            <a:endParaRPr lang="da-DK" b="1" dirty="0">
              <a:solidFill>
                <a:srgbClr val="3399FF"/>
              </a:solidFill>
              <a:effectLst>
                <a:outerShdw blurRad="38100" dist="38100" dir="2700000" algn="tl">
                  <a:srgbClr val="000000">
                    <a:alpha val="43137"/>
                  </a:srgbClr>
                </a:outerShdw>
              </a:effectLst>
            </a:endParaRPr>
          </a:p>
        </p:txBody>
      </p:sp>
      <p:sp>
        <p:nvSpPr>
          <p:cNvPr id="9" name="Content Placeholder 8"/>
          <p:cNvSpPr>
            <a:spLocks noGrp="1"/>
          </p:cNvSpPr>
          <p:nvPr>
            <p:ph idx="1"/>
          </p:nvPr>
        </p:nvSpPr>
        <p:spPr>
          <a:xfrm>
            <a:off x="467544" y="1412776"/>
            <a:ext cx="8229600" cy="4525963"/>
          </a:xfrm>
        </p:spPr>
        <p:txBody>
          <a:bodyPr>
            <a:normAutofit lnSpcReduction="10000"/>
          </a:bodyPr>
          <a:lstStyle/>
          <a:p>
            <a:r>
              <a:rPr lang="en-GB" dirty="0" smtClean="0"/>
              <a:t>Is the measure financed through </a:t>
            </a:r>
            <a:r>
              <a:rPr lang="en-GB" b="1" dirty="0" smtClean="0"/>
              <a:t>State resources</a:t>
            </a:r>
            <a:r>
              <a:rPr lang="en-GB" dirty="0" smtClean="0"/>
              <a:t>? </a:t>
            </a:r>
            <a:r>
              <a:rPr lang="en-GB" dirty="0" smtClean="0">
                <a:solidFill>
                  <a:srgbClr val="FF0000"/>
                </a:solidFill>
              </a:rPr>
              <a:t>Yes</a:t>
            </a:r>
          </a:p>
          <a:p>
            <a:r>
              <a:rPr lang="en-GB" dirty="0" smtClean="0"/>
              <a:t>Does the measure confer an </a:t>
            </a:r>
            <a:r>
              <a:rPr lang="en-GB" b="1" dirty="0" smtClean="0"/>
              <a:t>advantage</a:t>
            </a:r>
            <a:r>
              <a:rPr lang="en-GB" dirty="0" smtClean="0"/>
              <a:t> on the undertaking? </a:t>
            </a:r>
            <a:r>
              <a:rPr lang="en-GB" dirty="0" smtClean="0">
                <a:solidFill>
                  <a:srgbClr val="FF0000"/>
                </a:solidFill>
              </a:rPr>
              <a:t>Consider</a:t>
            </a:r>
          </a:p>
          <a:p>
            <a:r>
              <a:rPr lang="en-GB" dirty="0" smtClean="0"/>
              <a:t>Is</a:t>
            </a:r>
            <a:r>
              <a:rPr lang="en-GB" dirty="0" smtClean="0">
                <a:solidFill>
                  <a:srgbClr val="FF0000"/>
                </a:solidFill>
              </a:rPr>
              <a:t> </a:t>
            </a:r>
            <a:r>
              <a:rPr lang="en-GB" dirty="0" smtClean="0"/>
              <a:t>the measure selective? </a:t>
            </a:r>
            <a:r>
              <a:rPr lang="en-GB" dirty="0" smtClean="0">
                <a:solidFill>
                  <a:srgbClr val="FF0000"/>
                </a:solidFill>
              </a:rPr>
              <a:t>Yes</a:t>
            </a:r>
            <a:r>
              <a:rPr lang="en-GB" dirty="0" smtClean="0"/>
              <a:t> </a:t>
            </a:r>
          </a:p>
          <a:p>
            <a:r>
              <a:rPr lang="en-GB" dirty="0" smtClean="0"/>
              <a:t>Does the measure distort or threaten to </a:t>
            </a:r>
            <a:r>
              <a:rPr lang="en-GB" b="1" dirty="0" smtClean="0"/>
              <a:t>distort competition</a:t>
            </a:r>
            <a:r>
              <a:rPr lang="en-GB" dirty="0" smtClean="0"/>
              <a:t>? </a:t>
            </a:r>
            <a:r>
              <a:rPr lang="en-GB" dirty="0" smtClean="0">
                <a:solidFill>
                  <a:srgbClr val="FF0000"/>
                </a:solidFill>
              </a:rPr>
              <a:t>Very often yes</a:t>
            </a:r>
          </a:p>
          <a:p>
            <a:r>
              <a:rPr lang="en-GB" dirty="0" smtClean="0"/>
              <a:t>Does it have the potential to </a:t>
            </a:r>
            <a:r>
              <a:rPr lang="en-GB" b="1" dirty="0" smtClean="0"/>
              <a:t>affect trade between</a:t>
            </a:r>
            <a:r>
              <a:rPr lang="en-GB" dirty="0" smtClean="0"/>
              <a:t> the Member States? </a:t>
            </a:r>
            <a:r>
              <a:rPr lang="en-GB" dirty="0" smtClean="0">
                <a:solidFill>
                  <a:srgbClr val="FF0000"/>
                </a:solidFill>
              </a:rPr>
              <a:t>Very often yes</a:t>
            </a:r>
            <a:endParaRPr lang="da-DK" dirty="0">
              <a:solidFill>
                <a:srgbClr val="FF0000"/>
              </a:solidFill>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40047" y="5949280"/>
            <a:ext cx="6119495" cy="720725"/>
          </a:xfrm>
          <a:prstGeom prst="rect">
            <a:avLst/>
          </a:prstGeom>
          <a:noFill/>
          <a:ln>
            <a:noFill/>
          </a:ln>
        </p:spPr>
      </p:pic>
    </p:spTree>
    <p:extLst>
      <p:ext uri="{BB962C8B-B14F-4D97-AF65-F5344CB8AC3E}">
        <p14:creationId xmlns:p14="http://schemas.microsoft.com/office/powerpoint/2010/main" val="3905407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3399FF"/>
                </a:solidFill>
                <a:effectLst>
                  <a:outerShdw blurRad="38100" dist="38100" dir="2700000" algn="tl">
                    <a:srgbClr val="000000">
                      <a:alpha val="43137"/>
                    </a:srgbClr>
                  </a:outerShdw>
                </a:effectLst>
              </a:rPr>
              <a:t>If state aid or risk of state aid,           step three</a:t>
            </a:r>
            <a:endParaRPr lang="da-DK" b="1" dirty="0">
              <a:solidFill>
                <a:srgbClr val="3399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GB" dirty="0" smtClean="0"/>
              <a:t>Can de </a:t>
            </a:r>
            <a:r>
              <a:rPr lang="en-GB" dirty="0" err="1" smtClean="0"/>
              <a:t>minimis</a:t>
            </a:r>
            <a:r>
              <a:rPr lang="en-GB" dirty="0" smtClean="0"/>
              <a:t> or General Block Exemption Rules be used? </a:t>
            </a:r>
          </a:p>
          <a:p>
            <a:endParaRPr lang="en-GB" dirty="0"/>
          </a:p>
          <a:p>
            <a:r>
              <a:rPr lang="en-GB" dirty="0" smtClean="0"/>
              <a:t>If yes, the project can be supported</a:t>
            </a:r>
          </a:p>
          <a:p>
            <a:r>
              <a:rPr lang="en-GB" dirty="0" smtClean="0"/>
              <a:t>If no, the project can not be supported by the NPA</a:t>
            </a:r>
            <a:endParaRPr lang="da-DK"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67544" y="5877272"/>
            <a:ext cx="6119495" cy="720725"/>
          </a:xfrm>
          <a:prstGeom prst="rect">
            <a:avLst/>
          </a:prstGeom>
          <a:noFill/>
          <a:ln>
            <a:noFill/>
          </a:ln>
        </p:spPr>
      </p:pic>
    </p:spTree>
    <p:extLst>
      <p:ext uri="{BB962C8B-B14F-4D97-AF65-F5344CB8AC3E}">
        <p14:creationId xmlns:p14="http://schemas.microsoft.com/office/powerpoint/2010/main" val="5855981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NPA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383</TotalTime>
  <Words>636</Words>
  <Application>Microsoft Office PowerPoint</Application>
  <PresentationFormat>On-screen Show (4:3)</PresentationFormat>
  <Paragraphs>69</Paragraphs>
  <Slides>14</Slides>
  <Notes>1</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Office Theme</vt:lpstr>
      <vt:lpstr>NPA PPT template</vt:lpstr>
      <vt:lpstr>PowerPoint Presentation</vt:lpstr>
      <vt:lpstr>What is state aid?</vt:lpstr>
      <vt:lpstr>What is an undertaking?</vt:lpstr>
      <vt:lpstr>What is an economic activity?</vt:lpstr>
      <vt:lpstr>Examples </vt:lpstr>
      <vt:lpstr>State aid might occur at two levels in relation to interreg projects </vt:lpstr>
      <vt:lpstr>In the case of project partners a state aid assessment has to be done </vt:lpstr>
      <vt:lpstr>If yes, then step two</vt:lpstr>
      <vt:lpstr>If state aid or risk of state aid,           step three</vt:lpstr>
      <vt:lpstr>Specific Programme rules if a partner is an undertaking, state aid or not</vt:lpstr>
      <vt:lpstr>Example: Aid to SMEs as partners with the use of GBER Art. 20</vt:lpstr>
      <vt:lpstr>Aid to SMEs according to GBER</vt:lpstr>
      <vt:lpstr>Contact the Secretariat or the Regional Contact Point in an early stage of the application process concerning State aid!  Be prepared to deliver further documentation during the assessment process if exemptions have to be used!  See the Programme Manual!</vt:lpstr>
      <vt:lpstr>Ole Damsgaard ole.damsgaard@interreg-npa.eu www.interreg-npa.eu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Aid Rules</dc:title>
  <dc:creator>Ole Damsgaard</dc:creator>
  <cp:lastModifiedBy>Ole Damsgaard</cp:lastModifiedBy>
  <cp:revision>42</cp:revision>
  <dcterms:created xsi:type="dcterms:W3CDTF">2014-09-12T14:07:39Z</dcterms:created>
  <dcterms:modified xsi:type="dcterms:W3CDTF">2016-08-31T08:38:37Z</dcterms:modified>
</cp:coreProperties>
</file>