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13"/>
  </p:notesMasterIdLst>
  <p:handoutMasterIdLst>
    <p:handoutMasterId r:id="rId14"/>
  </p:handoutMasterIdLst>
  <p:sldIdLst>
    <p:sldId id="275" r:id="rId4"/>
    <p:sldId id="259" r:id="rId5"/>
    <p:sldId id="274" r:id="rId6"/>
    <p:sldId id="260" r:id="rId7"/>
    <p:sldId id="266" r:id="rId8"/>
    <p:sldId id="262" r:id="rId9"/>
    <p:sldId id="272" r:id="rId10"/>
    <p:sldId id="273" r:id="rId11"/>
    <p:sldId id="265" r:id="rId12"/>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9" autoAdjust="0"/>
  </p:normalViewPr>
  <p:slideViewPr>
    <p:cSldViewPr>
      <p:cViewPr varScale="1">
        <p:scale>
          <a:sx n="71" d="100"/>
          <a:sy n="71" d="100"/>
        </p:scale>
        <p:origin x="-11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FF1A8-0721-4B6B-9D13-ED7269BA96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a-DK"/>
        </a:p>
      </dgm:t>
    </dgm:pt>
    <dgm:pt modelId="{7F72CA34-EB96-44ED-A42D-EFCCA88AFB14}">
      <dgm:prSet phldrT="[Text]"/>
      <dgm:spPr/>
      <dgm:t>
        <a:bodyPr/>
        <a:lstStyle/>
        <a:p>
          <a:r>
            <a:rPr lang="sv-SE" dirty="0" smtClean="0"/>
            <a:t>1</a:t>
          </a:r>
          <a:endParaRPr lang="da-DK" dirty="0"/>
        </a:p>
      </dgm:t>
    </dgm:pt>
    <dgm:pt modelId="{B3BE0B08-4862-4226-AA41-0138EA73A802}" type="parTrans" cxnId="{62A91CDD-C1E9-48EE-A902-485A8AB9117D}">
      <dgm:prSet/>
      <dgm:spPr/>
      <dgm:t>
        <a:bodyPr/>
        <a:lstStyle/>
        <a:p>
          <a:endParaRPr lang="da-DK"/>
        </a:p>
      </dgm:t>
    </dgm:pt>
    <dgm:pt modelId="{B73798DE-328F-4384-BF3D-E6C05DEE7FDF}" type="sibTrans" cxnId="{62A91CDD-C1E9-48EE-A902-485A8AB9117D}">
      <dgm:prSet/>
      <dgm:spPr/>
      <dgm:t>
        <a:bodyPr/>
        <a:lstStyle/>
        <a:p>
          <a:endParaRPr lang="da-DK"/>
        </a:p>
      </dgm:t>
    </dgm:pt>
    <dgm:pt modelId="{EC078ADB-F050-43A8-BACE-CADED0D948DA}">
      <dgm:prSet phldrT="[Text]"/>
      <dgm:spPr/>
      <dgm:t>
        <a:bodyPr/>
        <a:lstStyle/>
        <a:p>
          <a:r>
            <a:rPr lang="sv-SE" dirty="0" smtClean="0"/>
            <a:t>Programme Area specific challenges and opportunities</a:t>
          </a:r>
          <a:endParaRPr lang="da-DK" dirty="0"/>
        </a:p>
      </dgm:t>
    </dgm:pt>
    <dgm:pt modelId="{05AABFE8-9DD3-4E4C-AAA6-238414A1BB7D}" type="parTrans" cxnId="{852154C9-235F-4E77-8956-8CFE14A262D8}">
      <dgm:prSet/>
      <dgm:spPr/>
      <dgm:t>
        <a:bodyPr/>
        <a:lstStyle/>
        <a:p>
          <a:endParaRPr lang="da-DK"/>
        </a:p>
      </dgm:t>
    </dgm:pt>
    <dgm:pt modelId="{741984F7-B098-40D6-B1D3-E8351B122BDA}" type="sibTrans" cxnId="{852154C9-235F-4E77-8956-8CFE14A262D8}">
      <dgm:prSet/>
      <dgm:spPr/>
      <dgm:t>
        <a:bodyPr/>
        <a:lstStyle/>
        <a:p>
          <a:endParaRPr lang="da-DK"/>
        </a:p>
      </dgm:t>
    </dgm:pt>
    <dgm:pt modelId="{917CB384-2A85-4182-996B-7FF3A55E8E0D}">
      <dgm:prSet phldrT="[Text]"/>
      <dgm:spPr/>
      <dgm:t>
        <a:bodyPr/>
        <a:lstStyle/>
        <a:p>
          <a:r>
            <a:rPr lang="sv-SE" dirty="0" smtClean="0"/>
            <a:t>2</a:t>
          </a:r>
          <a:endParaRPr lang="da-DK" dirty="0"/>
        </a:p>
      </dgm:t>
    </dgm:pt>
    <dgm:pt modelId="{409AC1AA-4E92-45F9-8589-70657A0ACC20}" type="parTrans" cxnId="{D2684EFC-A922-403C-978F-C63E79D5B600}">
      <dgm:prSet/>
      <dgm:spPr/>
      <dgm:t>
        <a:bodyPr/>
        <a:lstStyle/>
        <a:p>
          <a:endParaRPr lang="da-DK"/>
        </a:p>
      </dgm:t>
    </dgm:pt>
    <dgm:pt modelId="{7B1E5A6B-FB78-422E-A0B0-D96A1A206BAD}" type="sibTrans" cxnId="{D2684EFC-A922-403C-978F-C63E79D5B600}">
      <dgm:prSet/>
      <dgm:spPr/>
      <dgm:t>
        <a:bodyPr/>
        <a:lstStyle/>
        <a:p>
          <a:endParaRPr lang="da-DK"/>
        </a:p>
      </dgm:t>
    </dgm:pt>
    <dgm:pt modelId="{6683A574-9268-4042-8C00-F79DBE16916E}">
      <dgm:prSet phldrT="[Text]"/>
      <dgm:spPr/>
      <dgm:t>
        <a:bodyPr/>
        <a:lstStyle/>
        <a:p>
          <a:r>
            <a:rPr lang="sv-SE" dirty="0" smtClean="0"/>
            <a:t>Selected interventions</a:t>
          </a:r>
          <a:endParaRPr lang="da-DK" dirty="0"/>
        </a:p>
      </dgm:t>
    </dgm:pt>
    <dgm:pt modelId="{CC1CC734-A98E-4B1D-9A14-7CA70C96C49A}" type="parTrans" cxnId="{C2A7972E-AC79-431E-82E2-836A8A8612CF}">
      <dgm:prSet/>
      <dgm:spPr/>
      <dgm:t>
        <a:bodyPr/>
        <a:lstStyle/>
        <a:p>
          <a:endParaRPr lang="da-DK"/>
        </a:p>
      </dgm:t>
    </dgm:pt>
    <dgm:pt modelId="{B35D76AB-1706-44A0-BCBC-8CF60EFEA98D}" type="sibTrans" cxnId="{C2A7972E-AC79-431E-82E2-836A8A8612CF}">
      <dgm:prSet/>
      <dgm:spPr/>
      <dgm:t>
        <a:bodyPr/>
        <a:lstStyle/>
        <a:p>
          <a:endParaRPr lang="da-DK"/>
        </a:p>
      </dgm:t>
    </dgm:pt>
    <dgm:pt modelId="{EEE5B498-8737-407B-8040-F38371DD6B5D}">
      <dgm:prSet phldrT="[Text]"/>
      <dgm:spPr/>
      <dgm:t>
        <a:bodyPr/>
        <a:lstStyle/>
        <a:p>
          <a:r>
            <a:rPr lang="sv-SE" dirty="0" smtClean="0"/>
            <a:t>3</a:t>
          </a:r>
          <a:endParaRPr lang="da-DK" dirty="0"/>
        </a:p>
      </dgm:t>
    </dgm:pt>
    <dgm:pt modelId="{90B9E8C3-C5BA-4069-A12E-83758EE2737F}" type="parTrans" cxnId="{6D4121A0-5105-407C-AE48-A127FFEF372D}">
      <dgm:prSet/>
      <dgm:spPr/>
      <dgm:t>
        <a:bodyPr/>
        <a:lstStyle/>
        <a:p>
          <a:endParaRPr lang="da-DK"/>
        </a:p>
      </dgm:t>
    </dgm:pt>
    <dgm:pt modelId="{682BE707-43F6-4721-80FE-E89F8BF4E69F}" type="sibTrans" cxnId="{6D4121A0-5105-407C-AE48-A127FFEF372D}">
      <dgm:prSet/>
      <dgm:spPr/>
      <dgm:t>
        <a:bodyPr/>
        <a:lstStyle/>
        <a:p>
          <a:endParaRPr lang="da-DK"/>
        </a:p>
      </dgm:t>
    </dgm:pt>
    <dgm:pt modelId="{6F12689A-8897-49F1-A900-2BF90A4A48FE}">
      <dgm:prSet phldrT="[Text]"/>
      <dgm:spPr/>
      <dgm:t>
        <a:bodyPr/>
        <a:lstStyle/>
        <a:p>
          <a:r>
            <a:rPr lang="sv-SE" dirty="0" smtClean="0"/>
            <a:t>Tangible results or solutions =&gt;</a:t>
          </a:r>
          <a:endParaRPr lang="da-DK" dirty="0"/>
        </a:p>
      </dgm:t>
    </dgm:pt>
    <dgm:pt modelId="{998C2260-121B-49B6-B45A-242BC45F12C2}" type="parTrans" cxnId="{31CD7959-378E-44E2-909A-D98433977C76}">
      <dgm:prSet/>
      <dgm:spPr/>
      <dgm:t>
        <a:bodyPr/>
        <a:lstStyle/>
        <a:p>
          <a:endParaRPr lang="da-DK"/>
        </a:p>
      </dgm:t>
    </dgm:pt>
    <dgm:pt modelId="{873A9EC9-B3B7-4305-A68D-CE45376512B6}" type="sibTrans" cxnId="{31CD7959-378E-44E2-909A-D98433977C76}">
      <dgm:prSet/>
      <dgm:spPr/>
      <dgm:t>
        <a:bodyPr/>
        <a:lstStyle/>
        <a:p>
          <a:endParaRPr lang="da-DK"/>
        </a:p>
      </dgm:t>
    </dgm:pt>
    <dgm:pt modelId="{35F5C775-FCCB-4551-BD46-08BE9BB23A4B}">
      <dgm:prSet phldrT="[Text]"/>
      <dgm:spPr/>
      <dgm:t>
        <a:bodyPr/>
        <a:lstStyle/>
        <a:p>
          <a:r>
            <a:rPr lang="sv-SE" smtClean="0"/>
            <a:t>Measurable </a:t>
          </a:r>
          <a:r>
            <a:rPr lang="sv-SE" dirty="0" smtClean="0"/>
            <a:t>changes at Programme Area level</a:t>
          </a:r>
          <a:endParaRPr lang="da-DK" dirty="0"/>
        </a:p>
      </dgm:t>
    </dgm:pt>
    <dgm:pt modelId="{B290BB62-9FE1-44EC-814C-490E44490F6D}" type="parTrans" cxnId="{B1A7E612-5FFD-4CF2-B134-C8B07C4B3757}">
      <dgm:prSet/>
      <dgm:spPr/>
      <dgm:t>
        <a:bodyPr/>
        <a:lstStyle/>
        <a:p>
          <a:endParaRPr lang="da-DK"/>
        </a:p>
      </dgm:t>
    </dgm:pt>
    <dgm:pt modelId="{83348517-DDF7-46DB-99C3-798B7F93BA06}" type="sibTrans" cxnId="{B1A7E612-5FFD-4CF2-B134-C8B07C4B3757}">
      <dgm:prSet/>
      <dgm:spPr/>
      <dgm:t>
        <a:bodyPr/>
        <a:lstStyle/>
        <a:p>
          <a:endParaRPr lang="da-DK"/>
        </a:p>
      </dgm:t>
    </dgm:pt>
    <dgm:pt modelId="{ED7A1EE5-FD9E-4860-B0AF-15AE8168B798}" type="pres">
      <dgm:prSet presAssocID="{D20FF1A8-0721-4B6B-9D13-ED7269BA9664}" presName="linearFlow" presStyleCnt="0">
        <dgm:presLayoutVars>
          <dgm:dir/>
          <dgm:animLvl val="lvl"/>
          <dgm:resizeHandles val="exact"/>
        </dgm:presLayoutVars>
      </dgm:prSet>
      <dgm:spPr/>
      <dgm:t>
        <a:bodyPr/>
        <a:lstStyle/>
        <a:p>
          <a:endParaRPr lang="da-DK"/>
        </a:p>
      </dgm:t>
    </dgm:pt>
    <dgm:pt modelId="{43D7514E-1B4A-4BAF-AB88-F650E6C9F67F}" type="pres">
      <dgm:prSet presAssocID="{7F72CA34-EB96-44ED-A42D-EFCCA88AFB14}" presName="composite" presStyleCnt="0"/>
      <dgm:spPr/>
    </dgm:pt>
    <dgm:pt modelId="{182876B5-E581-4007-BCF1-4A1AD07F37C9}" type="pres">
      <dgm:prSet presAssocID="{7F72CA34-EB96-44ED-A42D-EFCCA88AFB14}" presName="parentText" presStyleLbl="alignNode1" presStyleIdx="0" presStyleCnt="3">
        <dgm:presLayoutVars>
          <dgm:chMax val="1"/>
          <dgm:bulletEnabled val="1"/>
        </dgm:presLayoutVars>
      </dgm:prSet>
      <dgm:spPr/>
      <dgm:t>
        <a:bodyPr/>
        <a:lstStyle/>
        <a:p>
          <a:endParaRPr lang="da-DK"/>
        </a:p>
      </dgm:t>
    </dgm:pt>
    <dgm:pt modelId="{5C1B074A-641D-425F-90EA-A9BB88983CAC}" type="pres">
      <dgm:prSet presAssocID="{7F72CA34-EB96-44ED-A42D-EFCCA88AFB14}" presName="descendantText" presStyleLbl="alignAcc1" presStyleIdx="0" presStyleCnt="3">
        <dgm:presLayoutVars>
          <dgm:bulletEnabled val="1"/>
        </dgm:presLayoutVars>
      </dgm:prSet>
      <dgm:spPr/>
      <dgm:t>
        <a:bodyPr/>
        <a:lstStyle/>
        <a:p>
          <a:endParaRPr lang="da-DK"/>
        </a:p>
      </dgm:t>
    </dgm:pt>
    <dgm:pt modelId="{9A94050B-EEA7-4279-9C73-22150C8050CA}" type="pres">
      <dgm:prSet presAssocID="{B73798DE-328F-4384-BF3D-E6C05DEE7FDF}" presName="sp" presStyleCnt="0"/>
      <dgm:spPr/>
    </dgm:pt>
    <dgm:pt modelId="{F0BA320B-A164-4619-B3FC-1BA96547B237}" type="pres">
      <dgm:prSet presAssocID="{917CB384-2A85-4182-996B-7FF3A55E8E0D}" presName="composite" presStyleCnt="0"/>
      <dgm:spPr/>
    </dgm:pt>
    <dgm:pt modelId="{D31FA79F-52D8-4AEC-BCFD-0BA07BEF9790}" type="pres">
      <dgm:prSet presAssocID="{917CB384-2A85-4182-996B-7FF3A55E8E0D}" presName="parentText" presStyleLbl="alignNode1" presStyleIdx="1" presStyleCnt="3">
        <dgm:presLayoutVars>
          <dgm:chMax val="1"/>
          <dgm:bulletEnabled val="1"/>
        </dgm:presLayoutVars>
      </dgm:prSet>
      <dgm:spPr/>
      <dgm:t>
        <a:bodyPr/>
        <a:lstStyle/>
        <a:p>
          <a:endParaRPr lang="da-DK"/>
        </a:p>
      </dgm:t>
    </dgm:pt>
    <dgm:pt modelId="{56A88B19-217D-4604-989A-FF42A2595CC7}" type="pres">
      <dgm:prSet presAssocID="{917CB384-2A85-4182-996B-7FF3A55E8E0D}" presName="descendantText" presStyleLbl="alignAcc1" presStyleIdx="1" presStyleCnt="3">
        <dgm:presLayoutVars>
          <dgm:bulletEnabled val="1"/>
        </dgm:presLayoutVars>
      </dgm:prSet>
      <dgm:spPr/>
      <dgm:t>
        <a:bodyPr/>
        <a:lstStyle/>
        <a:p>
          <a:endParaRPr lang="da-DK"/>
        </a:p>
      </dgm:t>
    </dgm:pt>
    <dgm:pt modelId="{BDFBD941-8A92-4219-9418-000E1523AEAB}" type="pres">
      <dgm:prSet presAssocID="{7B1E5A6B-FB78-422E-A0B0-D96A1A206BAD}" presName="sp" presStyleCnt="0"/>
      <dgm:spPr/>
    </dgm:pt>
    <dgm:pt modelId="{6CF9E4B3-71C1-4FC3-BDDE-C2FF826C488D}" type="pres">
      <dgm:prSet presAssocID="{EEE5B498-8737-407B-8040-F38371DD6B5D}" presName="composite" presStyleCnt="0"/>
      <dgm:spPr/>
    </dgm:pt>
    <dgm:pt modelId="{CA5B973A-4D99-447A-A9D2-C6A7E2A8FDB2}" type="pres">
      <dgm:prSet presAssocID="{EEE5B498-8737-407B-8040-F38371DD6B5D}" presName="parentText" presStyleLbl="alignNode1" presStyleIdx="2" presStyleCnt="3">
        <dgm:presLayoutVars>
          <dgm:chMax val="1"/>
          <dgm:bulletEnabled val="1"/>
        </dgm:presLayoutVars>
      </dgm:prSet>
      <dgm:spPr/>
      <dgm:t>
        <a:bodyPr/>
        <a:lstStyle/>
        <a:p>
          <a:endParaRPr lang="da-DK"/>
        </a:p>
      </dgm:t>
    </dgm:pt>
    <dgm:pt modelId="{C620F6F5-CB7E-4742-A3B1-49477D02C651}" type="pres">
      <dgm:prSet presAssocID="{EEE5B498-8737-407B-8040-F38371DD6B5D}" presName="descendantText" presStyleLbl="alignAcc1" presStyleIdx="2" presStyleCnt="3" custLinFactNeighborX="-145" custLinFactNeighborY="1725">
        <dgm:presLayoutVars>
          <dgm:bulletEnabled val="1"/>
        </dgm:presLayoutVars>
      </dgm:prSet>
      <dgm:spPr/>
      <dgm:t>
        <a:bodyPr/>
        <a:lstStyle/>
        <a:p>
          <a:endParaRPr lang="da-DK"/>
        </a:p>
      </dgm:t>
    </dgm:pt>
  </dgm:ptLst>
  <dgm:cxnLst>
    <dgm:cxn modelId="{852154C9-235F-4E77-8956-8CFE14A262D8}" srcId="{7F72CA34-EB96-44ED-A42D-EFCCA88AFB14}" destId="{EC078ADB-F050-43A8-BACE-CADED0D948DA}" srcOrd="0" destOrd="0" parTransId="{05AABFE8-9DD3-4E4C-AAA6-238414A1BB7D}" sibTransId="{741984F7-B098-40D6-B1D3-E8351B122BDA}"/>
    <dgm:cxn modelId="{0050A20D-9864-4990-84BE-C38468A3CFA7}" type="presOf" srcId="{35F5C775-FCCB-4551-BD46-08BE9BB23A4B}" destId="{C620F6F5-CB7E-4742-A3B1-49477D02C651}" srcOrd="0" destOrd="1" presId="urn:microsoft.com/office/officeart/2005/8/layout/chevron2"/>
    <dgm:cxn modelId="{B1A7E612-5FFD-4CF2-B134-C8B07C4B3757}" srcId="{EEE5B498-8737-407B-8040-F38371DD6B5D}" destId="{35F5C775-FCCB-4551-BD46-08BE9BB23A4B}" srcOrd="1" destOrd="0" parTransId="{B290BB62-9FE1-44EC-814C-490E44490F6D}" sibTransId="{83348517-DDF7-46DB-99C3-798B7F93BA06}"/>
    <dgm:cxn modelId="{62A91CDD-C1E9-48EE-A902-485A8AB9117D}" srcId="{D20FF1A8-0721-4B6B-9D13-ED7269BA9664}" destId="{7F72CA34-EB96-44ED-A42D-EFCCA88AFB14}" srcOrd="0" destOrd="0" parTransId="{B3BE0B08-4862-4226-AA41-0138EA73A802}" sibTransId="{B73798DE-328F-4384-BF3D-E6C05DEE7FDF}"/>
    <dgm:cxn modelId="{512D1790-FB28-4FB2-8678-16CCC474EF21}" type="presOf" srcId="{EC078ADB-F050-43A8-BACE-CADED0D948DA}" destId="{5C1B074A-641D-425F-90EA-A9BB88983CAC}" srcOrd="0" destOrd="0" presId="urn:microsoft.com/office/officeart/2005/8/layout/chevron2"/>
    <dgm:cxn modelId="{31CD7959-378E-44E2-909A-D98433977C76}" srcId="{EEE5B498-8737-407B-8040-F38371DD6B5D}" destId="{6F12689A-8897-49F1-A900-2BF90A4A48FE}" srcOrd="0" destOrd="0" parTransId="{998C2260-121B-49B6-B45A-242BC45F12C2}" sibTransId="{873A9EC9-B3B7-4305-A68D-CE45376512B6}"/>
    <dgm:cxn modelId="{34F2C016-81CC-4FFC-A9A5-F7CC3B7CB57B}" type="presOf" srcId="{D20FF1A8-0721-4B6B-9D13-ED7269BA9664}" destId="{ED7A1EE5-FD9E-4860-B0AF-15AE8168B798}" srcOrd="0" destOrd="0" presId="urn:microsoft.com/office/officeart/2005/8/layout/chevron2"/>
    <dgm:cxn modelId="{ECB418F5-D88F-47D5-83FE-2DF840F1B671}" type="presOf" srcId="{917CB384-2A85-4182-996B-7FF3A55E8E0D}" destId="{D31FA79F-52D8-4AEC-BCFD-0BA07BEF9790}" srcOrd="0" destOrd="0" presId="urn:microsoft.com/office/officeart/2005/8/layout/chevron2"/>
    <dgm:cxn modelId="{C2A7972E-AC79-431E-82E2-836A8A8612CF}" srcId="{917CB384-2A85-4182-996B-7FF3A55E8E0D}" destId="{6683A574-9268-4042-8C00-F79DBE16916E}" srcOrd="0" destOrd="0" parTransId="{CC1CC734-A98E-4B1D-9A14-7CA70C96C49A}" sibTransId="{B35D76AB-1706-44A0-BCBC-8CF60EFEA98D}"/>
    <dgm:cxn modelId="{170F523B-3A99-4FFD-A4BF-A18DEC05636F}" type="presOf" srcId="{6F12689A-8897-49F1-A900-2BF90A4A48FE}" destId="{C620F6F5-CB7E-4742-A3B1-49477D02C651}" srcOrd="0" destOrd="0" presId="urn:microsoft.com/office/officeart/2005/8/layout/chevron2"/>
    <dgm:cxn modelId="{0627CF23-09FA-4B50-9386-D4A3834954F0}" type="presOf" srcId="{6683A574-9268-4042-8C00-F79DBE16916E}" destId="{56A88B19-217D-4604-989A-FF42A2595CC7}" srcOrd="0" destOrd="0" presId="urn:microsoft.com/office/officeart/2005/8/layout/chevron2"/>
    <dgm:cxn modelId="{761C7F2A-B95E-4250-871E-03FB61131162}" type="presOf" srcId="{7F72CA34-EB96-44ED-A42D-EFCCA88AFB14}" destId="{182876B5-E581-4007-BCF1-4A1AD07F37C9}" srcOrd="0" destOrd="0" presId="urn:microsoft.com/office/officeart/2005/8/layout/chevron2"/>
    <dgm:cxn modelId="{6E59D5FE-AF95-4AD1-91EC-F4961C2EE53E}" type="presOf" srcId="{EEE5B498-8737-407B-8040-F38371DD6B5D}" destId="{CA5B973A-4D99-447A-A9D2-C6A7E2A8FDB2}" srcOrd="0" destOrd="0" presId="urn:microsoft.com/office/officeart/2005/8/layout/chevron2"/>
    <dgm:cxn modelId="{D2684EFC-A922-403C-978F-C63E79D5B600}" srcId="{D20FF1A8-0721-4B6B-9D13-ED7269BA9664}" destId="{917CB384-2A85-4182-996B-7FF3A55E8E0D}" srcOrd="1" destOrd="0" parTransId="{409AC1AA-4E92-45F9-8589-70657A0ACC20}" sibTransId="{7B1E5A6B-FB78-422E-A0B0-D96A1A206BAD}"/>
    <dgm:cxn modelId="{6D4121A0-5105-407C-AE48-A127FFEF372D}" srcId="{D20FF1A8-0721-4B6B-9D13-ED7269BA9664}" destId="{EEE5B498-8737-407B-8040-F38371DD6B5D}" srcOrd="2" destOrd="0" parTransId="{90B9E8C3-C5BA-4069-A12E-83758EE2737F}" sibTransId="{682BE707-43F6-4721-80FE-E89F8BF4E69F}"/>
    <dgm:cxn modelId="{D8435790-577A-446E-B9AB-F45B145596C2}" type="presParOf" srcId="{ED7A1EE5-FD9E-4860-B0AF-15AE8168B798}" destId="{43D7514E-1B4A-4BAF-AB88-F650E6C9F67F}" srcOrd="0" destOrd="0" presId="urn:microsoft.com/office/officeart/2005/8/layout/chevron2"/>
    <dgm:cxn modelId="{C12E4705-1A80-49FE-8FFE-22DB4E18C337}" type="presParOf" srcId="{43D7514E-1B4A-4BAF-AB88-F650E6C9F67F}" destId="{182876B5-E581-4007-BCF1-4A1AD07F37C9}" srcOrd="0" destOrd="0" presId="urn:microsoft.com/office/officeart/2005/8/layout/chevron2"/>
    <dgm:cxn modelId="{DAA271AB-74FA-4DCF-B324-73C47604EDE4}" type="presParOf" srcId="{43D7514E-1B4A-4BAF-AB88-F650E6C9F67F}" destId="{5C1B074A-641D-425F-90EA-A9BB88983CAC}" srcOrd="1" destOrd="0" presId="urn:microsoft.com/office/officeart/2005/8/layout/chevron2"/>
    <dgm:cxn modelId="{6CA61C8F-326B-4A89-95BF-854B43BA92BB}" type="presParOf" srcId="{ED7A1EE5-FD9E-4860-B0AF-15AE8168B798}" destId="{9A94050B-EEA7-4279-9C73-22150C8050CA}" srcOrd="1" destOrd="0" presId="urn:microsoft.com/office/officeart/2005/8/layout/chevron2"/>
    <dgm:cxn modelId="{33E41029-326B-43FB-A179-F24832684F7B}" type="presParOf" srcId="{ED7A1EE5-FD9E-4860-B0AF-15AE8168B798}" destId="{F0BA320B-A164-4619-B3FC-1BA96547B237}" srcOrd="2" destOrd="0" presId="urn:microsoft.com/office/officeart/2005/8/layout/chevron2"/>
    <dgm:cxn modelId="{661250AA-3A94-42CA-89FE-ED11FA6D09F6}" type="presParOf" srcId="{F0BA320B-A164-4619-B3FC-1BA96547B237}" destId="{D31FA79F-52D8-4AEC-BCFD-0BA07BEF9790}" srcOrd="0" destOrd="0" presId="urn:microsoft.com/office/officeart/2005/8/layout/chevron2"/>
    <dgm:cxn modelId="{D8D5199D-45C9-4F90-8E08-96ACC64EC1E4}" type="presParOf" srcId="{F0BA320B-A164-4619-B3FC-1BA96547B237}" destId="{56A88B19-217D-4604-989A-FF42A2595CC7}" srcOrd="1" destOrd="0" presId="urn:microsoft.com/office/officeart/2005/8/layout/chevron2"/>
    <dgm:cxn modelId="{78992780-9E77-4001-9AAA-E41A1AC7E4ED}" type="presParOf" srcId="{ED7A1EE5-FD9E-4860-B0AF-15AE8168B798}" destId="{BDFBD941-8A92-4219-9418-000E1523AEAB}" srcOrd="3" destOrd="0" presId="urn:microsoft.com/office/officeart/2005/8/layout/chevron2"/>
    <dgm:cxn modelId="{B57398F9-F115-4C7D-888D-D343921268AC}" type="presParOf" srcId="{ED7A1EE5-FD9E-4860-B0AF-15AE8168B798}" destId="{6CF9E4B3-71C1-4FC3-BDDE-C2FF826C488D}" srcOrd="4" destOrd="0" presId="urn:microsoft.com/office/officeart/2005/8/layout/chevron2"/>
    <dgm:cxn modelId="{1E37CE3B-5713-4691-9F80-57043F49650C}" type="presParOf" srcId="{6CF9E4B3-71C1-4FC3-BDDE-C2FF826C488D}" destId="{CA5B973A-4D99-447A-A9D2-C6A7E2A8FDB2}" srcOrd="0" destOrd="0" presId="urn:microsoft.com/office/officeart/2005/8/layout/chevron2"/>
    <dgm:cxn modelId="{BAF15419-AA62-404F-9197-69A0649FE086}" type="presParOf" srcId="{6CF9E4B3-71C1-4FC3-BDDE-C2FF826C488D}" destId="{C620F6F5-CB7E-4742-A3B1-49477D02C6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876B5-E581-4007-BCF1-4A1AD07F37C9}">
      <dsp:nvSpPr>
        <dsp:cNvPr id="0" name=""/>
        <dsp:cNvSpPr/>
      </dsp:nvSpPr>
      <dsp:spPr>
        <a:xfrm rot="5400000">
          <a:off x="-172566" y="173091"/>
          <a:ext cx="1150441" cy="8053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v-SE" sz="2200" kern="1200" dirty="0" smtClean="0"/>
            <a:t>1</a:t>
          </a:r>
          <a:endParaRPr lang="da-DK" sz="2200" kern="1200" dirty="0"/>
        </a:p>
      </dsp:txBody>
      <dsp:txXfrm rot="-5400000">
        <a:off x="1" y="403178"/>
        <a:ext cx="805308" cy="345133"/>
      </dsp:txXfrm>
    </dsp:sp>
    <dsp:sp modelId="{5C1B074A-641D-425F-90EA-A9BB88983CAC}">
      <dsp:nvSpPr>
        <dsp:cNvPr id="0" name=""/>
        <dsp:cNvSpPr/>
      </dsp:nvSpPr>
      <dsp:spPr>
        <a:xfrm rot="5400000">
          <a:off x="3914961" y="-3109126"/>
          <a:ext cx="747786" cy="69670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v-SE" sz="2100" kern="1200" dirty="0" smtClean="0"/>
            <a:t>Programme Area specific challenges and opportunities</a:t>
          </a:r>
          <a:endParaRPr lang="da-DK" sz="2100" kern="1200" dirty="0"/>
        </a:p>
      </dsp:txBody>
      <dsp:txXfrm rot="-5400000">
        <a:off x="805309" y="37030"/>
        <a:ext cx="6930587" cy="674778"/>
      </dsp:txXfrm>
    </dsp:sp>
    <dsp:sp modelId="{D31FA79F-52D8-4AEC-BCFD-0BA07BEF9790}">
      <dsp:nvSpPr>
        <dsp:cNvPr id="0" name=""/>
        <dsp:cNvSpPr/>
      </dsp:nvSpPr>
      <dsp:spPr>
        <a:xfrm rot="5400000">
          <a:off x="-172566" y="1121345"/>
          <a:ext cx="1150441" cy="8053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v-SE" sz="2200" kern="1200" dirty="0" smtClean="0"/>
            <a:t>2</a:t>
          </a:r>
          <a:endParaRPr lang="da-DK" sz="2200" kern="1200" dirty="0"/>
        </a:p>
      </dsp:txBody>
      <dsp:txXfrm rot="-5400000">
        <a:off x="1" y="1351432"/>
        <a:ext cx="805308" cy="345133"/>
      </dsp:txXfrm>
    </dsp:sp>
    <dsp:sp modelId="{56A88B19-217D-4604-989A-FF42A2595CC7}">
      <dsp:nvSpPr>
        <dsp:cNvPr id="0" name=""/>
        <dsp:cNvSpPr/>
      </dsp:nvSpPr>
      <dsp:spPr>
        <a:xfrm rot="5400000">
          <a:off x="3914961" y="-2160872"/>
          <a:ext cx="747786" cy="69670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v-SE" sz="2100" kern="1200" dirty="0" smtClean="0"/>
            <a:t>Selected interventions</a:t>
          </a:r>
          <a:endParaRPr lang="da-DK" sz="2100" kern="1200" dirty="0"/>
        </a:p>
      </dsp:txBody>
      <dsp:txXfrm rot="-5400000">
        <a:off x="805309" y="985284"/>
        <a:ext cx="6930587" cy="674778"/>
      </dsp:txXfrm>
    </dsp:sp>
    <dsp:sp modelId="{CA5B973A-4D99-447A-A9D2-C6A7E2A8FDB2}">
      <dsp:nvSpPr>
        <dsp:cNvPr id="0" name=""/>
        <dsp:cNvSpPr/>
      </dsp:nvSpPr>
      <dsp:spPr>
        <a:xfrm rot="5400000">
          <a:off x="-172566" y="2069599"/>
          <a:ext cx="1150441" cy="8053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v-SE" sz="2200" kern="1200" dirty="0" smtClean="0"/>
            <a:t>3</a:t>
          </a:r>
          <a:endParaRPr lang="da-DK" sz="2200" kern="1200" dirty="0"/>
        </a:p>
      </dsp:txBody>
      <dsp:txXfrm rot="-5400000">
        <a:off x="1" y="2299686"/>
        <a:ext cx="805308" cy="345133"/>
      </dsp:txXfrm>
    </dsp:sp>
    <dsp:sp modelId="{C620F6F5-CB7E-4742-A3B1-49477D02C651}">
      <dsp:nvSpPr>
        <dsp:cNvPr id="0" name=""/>
        <dsp:cNvSpPr/>
      </dsp:nvSpPr>
      <dsp:spPr>
        <a:xfrm rot="5400000">
          <a:off x="3904858" y="-1199719"/>
          <a:ext cx="747786" cy="69670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v-SE" sz="2100" kern="1200" dirty="0" smtClean="0"/>
            <a:t>Tangible results or solutions =&gt;</a:t>
          </a:r>
          <a:endParaRPr lang="da-DK" sz="2100" kern="1200" dirty="0"/>
        </a:p>
        <a:p>
          <a:pPr marL="228600" lvl="1" indent="-228600" algn="l" defTabSz="933450">
            <a:lnSpc>
              <a:spcPct val="90000"/>
            </a:lnSpc>
            <a:spcBef>
              <a:spcPct val="0"/>
            </a:spcBef>
            <a:spcAft>
              <a:spcPct val="15000"/>
            </a:spcAft>
            <a:buChar char="••"/>
          </a:pPr>
          <a:r>
            <a:rPr lang="sv-SE" sz="2100" kern="1200" smtClean="0"/>
            <a:t>Measurable </a:t>
          </a:r>
          <a:r>
            <a:rPr lang="sv-SE" sz="2100" kern="1200" dirty="0" smtClean="0"/>
            <a:t>changes at Programme Area level</a:t>
          </a:r>
          <a:endParaRPr lang="da-DK" sz="2100" kern="1200" dirty="0"/>
        </a:p>
      </dsp:txBody>
      <dsp:txXfrm rot="-5400000">
        <a:off x="795206" y="1946437"/>
        <a:ext cx="6930587" cy="6747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21BCD45-5C60-44AB-BBBA-6DCF961A0110}" type="datetimeFigureOut">
              <a:rPr lang="da-DK" smtClean="0"/>
              <a:t>24-11-2017</a:t>
            </a:fld>
            <a:endParaRPr lang="da-DK"/>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BE6609C-4F97-4B0C-89F5-B086A6928A6A}" type="slidenum">
              <a:rPr lang="da-DK" smtClean="0"/>
              <a:t>‹#›</a:t>
            </a:fld>
            <a:endParaRPr lang="da-DK"/>
          </a:p>
        </p:txBody>
      </p:sp>
    </p:spTree>
    <p:extLst>
      <p:ext uri="{BB962C8B-B14F-4D97-AF65-F5344CB8AC3E}">
        <p14:creationId xmlns:p14="http://schemas.microsoft.com/office/powerpoint/2010/main" val="241686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7D554A-2390-44F9-8133-D5AD36A47413}" type="datetimeFigureOut">
              <a:rPr lang="da-DK" smtClean="0"/>
              <a:t>24-11-2017</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CF2B7D-4657-4D78-825B-FFA6BF012574}" type="slidenum">
              <a:rPr lang="da-DK" smtClean="0"/>
              <a:t>‹#›</a:t>
            </a:fld>
            <a:endParaRPr lang="da-DK"/>
          </a:p>
        </p:txBody>
      </p:sp>
    </p:spTree>
    <p:extLst>
      <p:ext uri="{BB962C8B-B14F-4D97-AF65-F5344CB8AC3E}">
        <p14:creationId xmlns:p14="http://schemas.microsoft.com/office/powerpoint/2010/main" val="3596689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1FC07AF-5A73-4A2F-AF51-3CBE2C93314C}" type="datetimeFigureOut">
              <a:rPr lang="da-DK" smtClean="0"/>
              <a:t>24-11-2017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51458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1FC07AF-5A73-4A2F-AF51-3CBE2C93314C}" type="datetimeFigureOut">
              <a:rPr lang="da-DK" smtClean="0"/>
              <a:t>24-11-2017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168027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1FC07AF-5A73-4A2F-AF51-3CBE2C93314C}" type="datetimeFigureOut">
              <a:rPr lang="da-DK" smtClean="0"/>
              <a:t>24-11-2017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4272824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 punktlista">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sp>
        <p:nvSpPr>
          <p:cNvPr id="7"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sp>
        <p:nvSpPr>
          <p:cNvPr id="3" name="Platshållare för text 2"/>
          <p:cNvSpPr>
            <a:spLocks noGrp="1"/>
          </p:cNvSpPr>
          <p:nvPr>
            <p:ph type="body" sz="quarter" idx="13"/>
          </p:nvPr>
        </p:nvSpPr>
        <p:spPr>
          <a:xfrm>
            <a:off x="1331913" y="2708275"/>
            <a:ext cx="6480175" cy="3097213"/>
          </a:xfrm>
          <a:prstGeom prst="rect">
            <a:avLst/>
          </a:prstGeom>
        </p:spPr>
        <p:txBody>
          <a:bodyPr/>
          <a:lstStyle>
            <a:lvl1pPr>
              <a:buClr>
                <a:srgbClr val="00A6EB"/>
              </a:buClr>
              <a:defRPr sz="2800"/>
            </a:lvl1pPr>
          </a:lstStyle>
          <a:p>
            <a:pPr lvl="0"/>
            <a:endParaRPr lang="sv-SE" dirty="0"/>
          </a:p>
        </p:txBody>
      </p:sp>
    </p:spTree>
    <p:extLst>
      <p:ext uri="{BB962C8B-B14F-4D97-AF65-F5344CB8AC3E}">
        <p14:creationId xmlns:p14="http://schemas.microsoft.com/office/powerpoint/2010/main" val="28369756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6"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pic>
        <p:nvPicPr>
          <p:cNvPr id="7" name="Bildobjekt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9209" y="2708275"/>
            <a:ext cx="6480175" cy="3097213"/>
          </a:xfrm>
          <a:prstGeom prst="rect">
            <a:avLst/>
          </a:prstGeom>
        </p:spPr>
      </p:pic>
    </p:spTree>
    <p:extLst>
      <p:ext uri="{BB962C8B-B14F-4D97-AF65-F5344CB8AC3E}">
        <p14:creationId xmlns:p14="http://schemas.microsoft.com/office/powerpoint/2010/main" val="36221252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sp Rubrik + punktlista + Bild">
    <p:spTree>
      <p:nvGrpSpPr>
        <p:cNvPr id="1" name=""/>
        <p:cNvGrpSpPr/>
        <p:nvPr/>
      </p:nvGrpSpPr>
      <p:grpSpPr>
        <a:xfrm>
          <a:off x="0" y="0"/>
          <a:ext cx="0" cy="0"/>
          <a:chOff x="0" y="0"/>
          <a:chExt cx="0" cy="0"/>
        </a:xfrm>
      </p:grpSpPr>
      <p:sp>
        <p:nvSpPr>
          <p:cNvPr id="3" name="Platshållare för rubrik 2"/>
          <p:cNvSpPr>
            <a:spLocks noGrp="1"/>
          </p:cNvSpPr>
          <p:nvPr>
            <p:ph type="title" hasCustomPrompt="1"/>
          </p:nvPr>
        </p:nvSpPr>
        <p:spPr>
          <a:xfrm>
            <a:off x="1331913" y="1603367"/>
            <a:ext cx="3240087" cy="817521"/>
          </a:xfrm>
          <a:prstGeom prst="rect">
            <a:avLst/>
          </a:prstGeom>
        </p:spPr>
        <p:txBody>
          <a:bodyPr vert="horz" lIns="91440" tIns="45720" rIns="91440" bIns="45720" rtlCol="0" anchor="t" anchorCtr="0">
            <a:noAutofit/>
          </a:bodyPr>
          <a:lstStyle>
            <a:lvl1pPr algn="l">
              <a:lnSpc>
                <a:spcPts val="3840"/>
              </a:lnSpc>
              <a:defRPr sz="3200" b="1"/>
            </a:lvl1pPr>
          </a:lstStyle>
          <a:p>
            <a:r>
              <a:rPr lang="sv-SE" dirty="0" smtClean="0"/>
              <a:t>Klicka här rubrik</a:t>
            </a:r>
            <a:endParaRPr lang="sv-SE" dirty="0"/>
          </a:p>
        </p:txBody>
      </p:sp>
      <p:sp>
        <p:nvSpPr>
          <p:cNvPr id="7" name="Platshållare för text 6"/>
          <p:cNvSpPr>
            <a:spLocks noGrp="1"/>
          </p:cNvSpPr>
          <p:nvPr>
            <p:ph type="body" sz="quarter" idx="10"/>
          </p:nvPr>
        </p:nvSpPr>
        <p:spPr>
          <a:xfrm>
            <a:off x="1331913" y="2708275"/>
            <a:ext cx="3240087" cy="3097213"/>
          </a:xfrm>
          <a:prstGeom prst="rect">
            <a:avLst/>
          </a:prstGeom>
        </p:spPr>
        <p:txBody>
          <a:bodyPr/>
          <a:lstStyle>
            <a:lvl1pPr marL="457200" indent="-457200">
              <a:buClr>
                <a:srgbClr val="00A6EB"/>
              </a:buClr>
              <a:buFont typeface="Arial" panose="020B0604020202020204" pitchFamily="34" charset="0"/>
              <a:buChar char="•"/>
              <a:defRPr sz="2800"/>
            </a:lvl1pPr>
          </a:lstStyle>
          <a:p>
            <a:pPr lvl="0"/>
            <a:endParaRPr lang="sv-SE" dirty="0"/>
          </a:p>
        </p:txBody>
      </p:sp>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2363" y="1628774"/>
            <a:ext cx="2879726" cy="4176713"/>
          </a:xfrm>
          <a:prstGeom prst="rect">
            <a:avLst/>
          </a:prstGeom>
        </p:spPr>
      </p:pic>
    </p:spTree>
    <p:extLst>
      <p:ext uri="{BB962C8B-B14F-4D97-AF65-F5344CB8AC3E}">
        <p14:creationId xmlns:p14="http://schemas.microsoft.com/office/powerpoint/2010/main" val="7083814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37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1FC07AF-5A73-4A2F-AF51-3CBE2C93314C}" type="datetimeFigureOut">
              <a:rPr lang="da-DK" smtClean="0"/>
              <a:t>24-11-2017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247569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C07AF-5A73-4A2F-AF51-3CBE2C93314C}" type="datetimeFigureOut">
              <a:rPr lang="da-DK" smtClean="0"/>
              <a:t>24-11-2017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177708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1FC07AF-5A73-4A2F-AF51-3CBE2C93314C}" type="datetimeFigureOut">
              <a:rPr lang="da-DK" smtClean="0"/>
              <a:t>24-11-2017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255125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1FC07AF-5A73-4A2F-AF51-3CBE2C93314C}" type="datetimeFigureOut">
              <a:rPr lang="da-DK" smtClean="0"/>
              <a:t>24-11-2017</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252829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1FC07AF-5A73-4A2F-AF51-3CBE2C93314C}" type="datetimeFigureOut">
              <a:rPr lang="da-DK" smtClean="0"/>
              <a:t>24-11-2017</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182731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C07AF-5A73-4A2F-AF51-3CBE2C93314C}" type="datetimeFigureOut">
              <a:rPr lang="da-DK" smtClean="0"/>
              <a:t>24-11-2017</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326725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C07AF-5A73-4A2F-AF51-3CBE2C93314C}" type="datetimeFigureOut">
              <a:rPr lang="da-DK" smtClean="0"/>
              <a:t>24-11-2017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388864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C07AF-5A73-4A2F-AF51-3CBE2C93314C}" type="datetimeFigureOut">
              <a:rPr lang="da-DK" smtClean="0"/>
              <a:t>24-11-2017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244598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C07AF-5A73-4A2F-AF51-3CBE2C93314C}" type="datetimeFigureOut">
              <a:rPr lang="da-DK" smtClean="0"/>
              <a:t>24-11-2017</a:t>
            </a:fld>
            <a:endParaRPr lang="da-DK"/>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7F098-9455-4D1F-A438-7DC3D69C7D72}" type="slidenum">
              <a:rPr lang="da-DK" smtClean="0"/>
              <a:t>‹#›</a:t>
            </a:fld>
            <a:endParaRPr lang="da-DK"/>
          </a:p>
        </p:txBody>
      </p:sp>
    </p:spTree>
    <p:extLst>
      <p:ext uri="{BB962C8B-B14F-4D97-AF65-F5344CB8AC3E}">
        <p14:creationId xmlns:p14="http://schemas.microsoft.com/office/powerpoint/2010/main" val="373057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50" y="412100"/>
            <a:ext cx="2879725" cy="662859"/>
          </a:xfrm>
          <a:prstGeom prst="rect">
            <a:avLst/>
          </a:prstGeom>
        </p:spPr>
      </p:pic>
    </p:spTree>
    <p:extLst>
      <p:ext uri="{BB962C8B-B14F-4D97-AF65-F5344CB8AC3E}">
        <p14:creationId xmlns:p14="http://schemas.microsoft.com/office/powerpoint/2010/main" val="1952283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00A6E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 6"/>
          <p:cNvGrpSpPr/>
          <p:nvPr/>
        </p:nvGrpSpPr>
        <p:grpSpPr>
          <a:xfrm>
            <a:off x="0" y="0"/>
            <a:ext cx="9144000" cy="1260000"/>
            <a:chOff x="0" y="0"/>
            <a:chExt cx="9144000" cy="1260000"/>
          </a:xfrm>
        </p:grpSpPr>
        <p:sp>
          <p:nvSpPr>
            <p:cNvPr id="8" name="Rektangel 7"/>
            <p:cNvSpPr/>
            <p:nvPr userDrawn="1"/>
          </p:nvSpPr>
          <p:spPr>
            <a:xfrm>
              <a:off x="0" y="0"/>
              <a:ext cx="9144000" cy="1260000"/>
            </a:xfrm>
            <a:prstGeom prst="rect">
              <a:avLst/>
            </a:prstGeom>
            <a:solidFill>
              <a:srgbClr val="00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textruta 8"/>
            <p:cNvSpPr txBox="1"/>
            <p:nvPr userDrawn="1"/>
          </p:nvSpPr>
          <p:spPr>
            <a:xfrm>
              <a:off x="5652120" y="332656"/>
              <a:ext cx="2952328" cy="400110"/>
            </a:xfrm>
            <a:prstGeom prst="rect">
              <a:avLst/>
            </a:prstGeom>
            <a:noFill/>
          </p:spPr>
          <p:txBody>
            <a:bodyPr wrap="square" rtlCol="0">
              <a:spAutoFit/>
            </a:bodyPr>
            <a:lstStyle/>
            <a:p>
              <a:pPr algn="r"/>
              <a:r>
                <a:rPr lang="sv-SE" sz="2000" dirty="0" smtClean="0">
                  <a:solidFill>
                    <a:srgbClr val="FFFFFF"/>
                  </a:solidFill>
                </a:rPr>
                <a:t>www.interreg-npa.eu</a:t>
              </a:r>
              <a:endParaRPr lang="sv-SE" sz="2000" dirty="0">
                <a:solidFill>
                  <a:srgbClr val="FFFFFF"/>
                </a:solidFill>
              </a:endParaRP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7" y="394881"/>
              <a:ext cx="2880315" cy="668099"/>
            </a:xfrm>
            <a:prstGeom prst="rect">
              <a:avLst/>
            </a:prstGeom>
          </p:spPr>
        </p:pic>
      </p:gr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12" name="Bildobjekt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1251751"/>
            <a:ext cx="9144001" cy="5606249"/>
          </a:xfrm>
          <a:prstGeom prst="rect">
            <a:avLst/>
          </a:prstGeom>
          <a:noFill/>
          <a:ln>
            <a:noFill/>
          </a:ln>
        </p:spPr>
      </p:pic>
      <p:pic>
        <p:nvPicPr>
          <p:cNvPr id="15" name="Bildobjekt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43" y="6114759"/>
            <a:ext cx="2047967" cy="540000"/>
          </a:xfrm>
          <a:prstGeom prst="rect">
            <a:avLst/>
          </a:prstGeom>
        </p:spPr>
      </p:pic>
    </p:spTree>
    <p:extLst>
      <p:ext uri="{BB962C8B-B14F-4D97-AF65-F5344CB8AC3E}">
        <p14:creationId xmlns:p14="http://schemas.microsoft.com/office/powerpoint/2010/main" val="2892978706"/>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2"/>
          <p:cNvSpPr txBox="1"/>
          <p:nvPr/>
        </p:nvSpPr>
        <p:spPr>
          <a:xfrm>
            <a:off x="1331144" y="2498120"/>
            <a:ext cx="7345312" cy="707886"/>
          </a:xfrm>
          <a:prstGeom prst="rect">
            <a:avLst/>
          </a:prstGeom>
          <a:noFill/>
        </p:spPr>
        <p:txBody>
          <a:bodyPr wrap="square" rtlCol="0">
            <a:spAutoFit/>
          </a:bodyPr>
          <a:lstStyle/>
          <a:p>
            <a:r>
              <a:rPr lang="sv-SE" sz="4000" b="1" dirty="0" smtClean="0">
                <a:solidFill>
                  <a:srgbClr val="00A6EB"/>
                </a:solidFill>
              </a:rPr>
              <a:t>General overview</a:t>
            </a:r>
            <a:endParaRPr lang="sv-SE" sz="4000" b="1" dirty="0">
              <a:solidFill>
                <a:srgbClr val="00A6EB"/>
              </a:solidFill>
            </a:endParaRPr>
          </a:p>
        </p:txBody>
      </p:sp>
      <p:sp>
        <p:nvSpPr>
          <p:cNvPr id="3" name="Title 1"/>
          <p:cNvSpPr txBox="1">
            <a:spLocks/>
          </p:cNvSpPr>
          <p:nvPr/>
        </p:nvSpPr>
        <p:spPr>
          <a:xfrm>
            <a:off x="1404193" y="3933056"/>
            <a:ext cx="6480175" cy="7455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b="1" dirty="0" smtClean="0">
                <a:solidFill>
                  <a:srgbClr val="00A6EB"/>
                </a:solidFill>
              </a:rPr>
              <a:t>Ole Damsgaard, Joint Secretariat </a:t>
            </a:r>
          </a:p>
          <a:p>
            <a:pPr algn="l"/>
            <a:r>
              <a:rPr lang="da-DK" sz="2800" b="1" dirty="0" smtClean="0">
                <a:solidFill>
                  <a:srgbClr val="00A6EB"/>
                </a:solidFill>
              </a:rPr>
              <a:t>Copenhagen, </a:t>
            </a:r>
            <a:r>
              <a:rPr lang="da-DK" sz="2800" b="1" smtClean="0">
                <a:solidFill>
                  <a:srgbClr val="00A6EB"/>
                </a:solidFill>
              </a:rPr>
              <a:t>Denmark </a:t>
            </a:r>
            <a:r>
              <a:rPr lang="da-DK" sz="2800" b="1">
                <a:solidFill>
                  <a:srgbClr val="00A6EB"/>
                </a:solidFill>
              </a:rPr>
              <a:t>- November 23rd, 2017</a:t>
            </a:r>
          </a:p>
          <a:p>
            <a:pPr algn="l"/>
            <a:endParaRPr lang="en-GB" sz="2800" b="1" dirty="0">
              <a:solidFill>
                <a:srgbClr val="00A6EB"/>
              </a:solidFill>
            </a:endParaRPr>
          </a:p>
        </p:txBody>
      </p:sp>
    </p:spTree>
    <p:extLst>
      <p:ext uri="{BB962C8B-B14F-4D97-AF65-F5344CB8AC3E}">
        <p14:creationId xmlns:p14="http://schemas.microsoft.com/office/powerpoint/2010/main" val="3661926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805265"/>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467545" y="548680"/>
            <a:ext cx="6062345" cy="4290060"/>
          </a:xfrm>
          <a:prstGeom prst="rect">
            <a:avLst/>
          </a:prstGeom>
        </p:spPr>
      </p:pic>
      <p:sp>
        <p:nvSpPr>
          <p:cNvPr id="4" name="TextBox 3"/>
          <p:cNvSpPr txBox="1"/>
          <p:nvPr/>
        </p:nvSpPr>
        <p:spPr>
          <a:xfrm>
            <a:off x="6804968" y="692697"/>
            <a:ext cx="2087512" cy="1384995"/>
          </a:xfrm>
          <a:prstGeom prst="rect">
            <a:avLst/>
          </a:prstGeom>
          <a:noFill/>
        </p:spPr>
        <p:txBody>
          <a:bodyPr wrap="square" rtlCol="0">
            <a:spAutoFit/>
          </a:bodyPr>
          <a:lstStyle/>
          <a:p>
            <a:r>
              <a:rPr lang="en-GB" sz="2800" b="1" dirty="0" smtClean="0">
                <a:solidFill>
                  <a:srgbClr val="0099FF"/>
                </a:solidFill>
                <a:effectLst>
                  <a:outerShdw blurRad="38100" dist="38100" dir="2700000" algn="tl">
                    <a:srgbClr val="000000">
                      <a:alpha val="43137"/>
                    </a:srgbClr>
                  </a:outerShdw>
                </a:effectLst>
              </a:rPr>
              <a:t>The Programme Area</a:t>
            </a:r>
            <a:endParaRPr lang="da-DK" sz="2800" b="1" dirty="0">
              <a:solidFill>
                <a:srgbClr val="0099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357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F0"/>
                </a:solidFill>
                <a:effectLst>
                  <a:outerShdw blurRad="38100" dist="38100" dir="2700000" algn="tl">
                    <a:srgbClr val="000000">
                      <a:alpha val="43137"/>
                    </a:srgbClr>
                  </a:outerShdw>
                </a:effectLst>
              </a:rPr>
              <a:t>Vision</a:t>
            </a:r>
            <a:endParaRPr lang="da-DK"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r>
              <a:rPr lang="en-US" kern="0" dirty="0">
                <a:solidFill>
                  <a:srgbClr val="000000"/>
                </a:solidFill>
                <a:latin typeface="Calibri" panose="020F0502020204030204" pitchFamily="34" charset="0"/>
                <a:ea typeface="ＭＳ Ｐゴシック"/>
              </a:rPr>
              <a:t>To counteract the overwhelming challenges, the Programme will help to generate vibrant, competitive and sustainable communities by harnessing innovation, expanding the capacity for entrepreneurship, and seizing the unique growth initiatives and opportunities of the Northern and Arctic regions in a resource-efficient way.</a:t>
            </a:r>
          </a:p>
          <a:p>
            <a:endParaRPr lang="da-DK"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877272"/>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1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99FF"/>
                </a:solidFill>
                <a:effectLst>
                  <a:outerShdw blurRad="38100" dist="38100" dir="2700000" algn="tl">
                    <a:srgbClr val="000000">
                      <a:alpha val="43137"/>
                    </a:srgbClr>
                  </a:outerShdw>
                </a:effectLst>
              </a:rPr>
              <a:t>The Programme Mind-set</a:t>
            </a:r>
            <a:br>
              <a:rPr lang="en-GB" b="1" dirty="0" smtClean="0">
                <a:solidFill>
                  <a:srgbClr val="0099FF"/>
                </a:solidFill>
                <a:effectLst>
                  <a:outerShdw blurRad="38100" dist="38100" dir="2700000" algn="tl">
                    <a:srgbClr val="000000">
                      <a:alpha val="43137"/>
                    </a:srgbClr>
                  </a:outerShdw>
                </a:effectLst>
              </a:rPr>
            </a:br>
            <a:r>
              <a:rPr lang="en-GB" b="1" dirty="0" smtClean="0">
                <a:solidFill>
                  <a:srgbClr val="0099FF"/>
                </a:solidFill>
                <a:effectLst>
                  <a:outerShdw blurRad="38100" dist="38100" dir="2700000" algn="tl">
                    <a:srgbClr val="000000">
                      <a:alpha val="43137"/>
                    </a:srgbClr>
                  </a:outerShdw>
                </a:effectLst>
              </a:rPr>
              <a:t>= </a:t>
            </a:r>
            <a:r>
              <a:rPr lang="en-GB" sz="3600" b="1" dirty="0" smtClean="0">
                <a:solidFill>
                  <a:srgbClr val="0099FF"/>
                </a:solidFill>
                <a:effectLst>
                  <a:outerShdw blurRad="38100" dist="38100" dir="2700000" algn="tl">
                    <a:srgbClr val="000000">
                      <a:alpha val="43137"/>
                    </a:srgbClr>
                  </a:outerShdw>
                </a:effectLst>
              </a:rPr>
              <a:t>Intervention logic</a:t>
            </a:r>
            <a:endParaRPr lang="da-DK" sz="3600" b="1" dirty="0">
              <a:solidFill>
                <a:srgbClr val="0099FF"/>
              </a:solidFill>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805265"/>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p:cNvGraphicFramePr>
          <p:nvPr>
            <p:extLst>
              <p:ext uri="{D42A27DB-BD31-4B8C-83A1-F6EECF244321}">
                <p14:modId xmlns:p14="http://schemas.microsoft.com/office/powerpoint/2010/main" val="3992405571"/>
              </p:ext>
            </p:extLst>
          </p:nvPr>
        </p:nvGraphicFramePr>
        <p:xfrm>
          <a:off x="755576" y="2132856"/>
          <a:ext cx="77724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926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9360000" cy="488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805265"/>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182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smtClean="0">
                <a:solidFill>
                  <a:srgbClr val="0099FF"/>
                </a:solidFill>
                <a:effectLst>
                  <a:outerShdw blurRad="38100" dist="38100" dir="2700000" algn="tl">
                    <a:srgbClr val="000000">
                      <a:alpha val="43137"/>
                    </a:srgbClr>
                  </a:outerShdw>
                </a:effectLst>
              </a:rPr>
              <a:t>For the individual Priority Axis </a:t>
            </a:r>
            <a:br>
              <a:rPr lang="en-GB" b="1" dirty="0" smtClean="0">
                <a:solidFill>
                  <a:srgbClr val="0099FF"/>
                </a:solidFill>
                <a:effectLst>
                  <a:outerShdw blurRad="38100" dist="38100" dir="2700000" algn="tl">
                    <a:srgbClr val="000000">
                      <a:alpha val="43137"/>
                    </a:srgbClr>
                  </a:outerShdw>
                </a:effectLst>
              </a:rPr>
            </a:br>
            <a:r>
              <a:rPr lang="en-GB" sz="2200" b="1" dirty="0" smtClean="0">
                <a:solidFill>
                  <a:srgbClr val="0099FF"/>
                </a:solidFill>
                <a:effectLst>
                  <a:outerShdw blurRad="38100" dist="38100" dir="2700000" algn="tl">
                    <a:srgbClr val="000000">
                      <a:alpha val="43137"/>
                    </a:srgbClr>
                  </a:outerShdw>
                </a:effectLst>
              </a:rPr>
              <a:t>The Programme states </a:t>
            </a:r>
            <a:endParaRPr lang="da-DK" sz="2200" b="1" u="sng" dirty="0">
              <a:solidFill>
                <a:srgbClr val="0099FF"/>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r>
              <a:rPr lang="en-GB" u="sng" dirty="0" smtClean="0"/>
              <a:t>Objective</a:t>
            </a:r>
            <a:endParaRPr lang="en-GB" sz="2000" u="sng" dirty="0" smtClean="0"/>
          </a:p>
          <a:p>
            <a:r>
              <a:rPr lang="en-GB" u="sng" dirty="0" smtClean="0"/>
              <a:t>Results sought</a:t>
            </a:r>
            <a:endParaRPr lang="en-GB" sz="2000" u="sng" dirty="0" smtClean="0"/>
          </a:p>
          <a:p>
            <a:r>
              <a:rPr lang="en-GB" u="sng" dirty="0" smtClean="0"/>
              <a:t>Actions supported </a:t>
            </a:r>
            <a:r>
              <a:rPr lang="en-GB" sz="2800" dirty="0" smtClean="0"/>
              <a:t>(further narrowed down for the 5</a:t>
            </a:r>
            <a:r>
              <a:rPr lang="en-GB" sz="2800" baseline="30000" dirty="0" smtClean="0"/>
              <a:t>th</a:t>
            </a:r>
            <a:r>
              <a:rPr lang="en-GB" sz="2800" dirty="0" smtClean="0"/>
              <a:t> Call)</a:t>
            </a:r>
          </a:p>
          <a:p>
            <a:r>
              <a:rPr lang="en-GB" u="sng" dirty="0" smtClean="0"/>
              <a:t>Main target groups and end users</a:t>
            </a:r>
          </a:p>
          <a:p>
            <a:r>
              <a:rPr lang="en-GB" u="sng" dirty="0" smtClean="0"/>
              <a:t>Types of partners</a:t>
            </a:r>
            <a:endParaRPr lang="da-DK" u="sng"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805265"/>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787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Approved Projects</a:t>
            </a:r>
            <a:endParaRPr lang="en-GB" dirty="0"/>
          </a:p>
        </p:txBody>
      </p:sp>
      <p:sp>
        <p:nvSpPr>
          <p:cNvPr id="4" name="Text Placeholder 3"/>
          <p:cNvSpPr>
            <a:spLocks noGrp="1"/>
          </p:cNvSpPr>
          <p:nvPr>
            <p:ph type="body" sz="quarter" idx="13"/>
          </p:nvPr>
        </p:nvSpPr>
        <p:spPr/>
        <p:txBody>
          <a:bodyPr/>
          <a:lstStyle/>
          <a:p>
            <a:r>
              <a:rPr lang="da-DK" dirty="0" smtClean="0"/>
              <a:t>1. Call: 13 projects approved</a:t>
            </a:r>
          </a:p>
          <a:p>
            <a:r>
              <a:rPr lang="da-DK" dirty="0" smtClean="0"/>
              <a:t>2. Call: 7 projects approved</a:t>
            </a:r>
          </a:p>
          <a:p>
            <a:r>
              <a:rPr lang="en-GB" dirty="0" smtClean="0"/>
              <a:t>3. Call: 5 projects approved</a:t>
            </a:r>
          </a:p>
          <a:p>
            <a:r>
              <a:rPr lang="en-GB" dirty="0" smtClean="0"/>
              <a:t>4. Call: 10 projects approved</a:t>
            </a:r>
            <a:endParaRPr lang="da-DK" dirty="0" smtClean="0"/>
          </a:p>
          <a:p>
            <a:r>
              <a:rPr lang="da-DK" dirty="0" smtClean="0"/>
              <a:t>Preparatory call: </a:t>
            </a:r>
            <a:r>
              <a:rPr lang="da-DK" dirty="0" smtClean="0"/>
              <a:t>36 </a:t>
            </a:r>
            <a:r>
              <a:rPr lang="da-DK" dirty="0" smtClean="0"/>
              <a:t>projects approved</a:t>
            </a:r>
          </a:p>
          <a:p>
            <a:endParaRPr lang="en-GB" dirty="0"/>
          </a:p>
        </p:txBody>
      </p:sp>
    </p:spTree>
    <p:extLst>
      <p:ext uri="{BB962C8B-B14F-4D97-AF65-F5344CB8AC3E}">
        <p14:creationId xmlns:p14="http://schemas.microsoft.com/office/powerpoint/2010/main" val="268339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1" y="1052736"/>
            <a:ext cx="6480175" cy="745512"/>
          </a:xfrm>
        </p:spPr>
        <p:txBody>
          <a:bodyPr/>
          <a:lstStyle/>
          <a:p>
            <a:r>
              <a:rPr lang="da-DK" sz="3200" dirty="0" smtClean="0"/>
              <a:t>Distribution by theme &amp; source</a:t>
            </a:r>
            <a:endParaRPr lang="en-GB" sz="3200" dirty="0"/>
          </a:p>
        </p:txBody>
      </p:sp>
      <p:sp>
        <p:nvSpPr>
          <p:cNvPr id="4" name="Text Placeholder 3"/>
          <p:cNvSpPr>
            <a:spLocks noGrp="1"/>
          </p:cNvSpPr>
          <p:nvPr>
            <p:ph type="body" sz="quarter" idx="13"/>
          </p:nvPr>
        </p:nvSpPr>
        <p:spPr/>
        <p:txBody>
          <a:bodyPr/>
          <a:lstStyle/>
          <a:p>
            <a:pPr marL="0" indent="0">
              <a:buNone/>
            </a:pP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44" y="1844824"/>
            <a:ext cx="7700732" cy="4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439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pPr lvl="0">
              <a:spcBef>
                <a:spcPct val="20000"/>
              </a:spcBef>
            </a:pPr>
            <a:r>
              <a:rPr lang="en-GB" sz="2200" dirty="0" smtClean="0">
                <a:solidFill>
                  <a:schemeClr val="bg1">
                    <a:lumMod val="50000"/>
                  </a:schemeClr>
                </a:solidFill>
              </a:rPr>
              <a:t>Ole Damsgaard</a:t>
            </a:r>
            <a:r>
              <a:rPr lang="en-GB" sz="2200" dirty="0" smtClean="0"/>
              <a:t/>
            </a:r>
            <a:br>
              <a:rPr lang="en-GB" sz="2200" dirty="0" smtClean="0"/>
            </a:br>
            <a:r>
              <a:rPr lang="da-DK" sz="1600" b="0" cap="none" dirty="0">
                <a:solidFill>
                  <a:srgbClr val="00A6EB"/>
                </a:solidFill>
                <a:ea typeface="+mn-ea"/>
                <a:cs typeface="+mn-cs"/>
              </a:rPr>
              <a:t>ole.damsgaard@interreg-npa.eu</a:t>
            </a:r>
            <a:br>
              <a:rPr lang="da-DK" sz="1600" b="0" cap="none" dirty="0">
                <a:solidFill>
                  <a:srgbClr val="00A6EB"/>
                </a:solidFill>
                <a:ea typeface="+mn-ea"/>
                <a:cs typeface="+mn-cs"/>
              </a:rPr>
            </a:br>
            <a:r>
              <a:rPr lang="da-DK" sz="1600" b="0" cap="none" dirty="0">
                <a:solidFill>
                  <a:srgbClr val="0093D3"/>
                </a:solidFill>
                <a:ea typeface="+mn-ea"/>
                <a:cs typeface="+mn-cs"/>
              </a:rPr>
              <a:t>www.interreg-npa.eu</a:t>
            </a:r>
            <a:br>
              <a:rPr lang="da-DK" sz="1600" b="0" cap="none" dirty="0">
                <a:solidFill>
                  <a:srgbClr val="0093D3"/>
                </a:solidFill>
                <a:ea typeface="+mn-ea"/>
                <a:cs typeface="+mn-cs"/>
              </a:rPr>
            </a:br>
            <a:endParaRPr lang="da-DK" sz="2200" dirty="0"/>
          </a:p>
        </p:txBody>
      </p:sp>
      <p:sp>
        <p:nvSpPr>
          <p:cNvPr id="4" name="Text Placeholder 3"/>
          <p:cNvSpPr>
            <a:spLocks noGrp="1"/>
          </p:cNvSpPr>
          <p:nvPr>
            <p:ph type="body" idx="1"/>
          </p:nvPr>
        </p:nvSpPr>
        <p:spPr>
          <a:xfrm>
            <a:off x="755576" y="2060848"/>
            <a:ext cx="7772400" cy="1500187"/>
          </a:xfrm>
        </p:spPr>
        <p:txBody>
          <a:bodyPr>
            <a:normAutofit/>
          </a:bodyPr>
          <a:lstStyle/>
          <a:p>
            <a:r>
              <a:rPr lang="en-GB" sz="4400" b="1" dirty="0" smtClean="0">
                <a:solidFill>
                  <a:srgbClr val="0099FF"/>
                </a:solidFill>
                <a:effectLst>
                  <a:outerShdw blurRad="38100" dist="38100" dir="2700000" algn="tl">
                    <a:srgbClr val="000000">
                      <a:alpha val="43137"/>
                    </a:srgbClr>
                  </a:outerShdw>
                </a:effectLst>
              </a:rPr>
              <a:t>Thanks' for your attention</a:t>
            </a:r>
            <a:endParaRPr lang="da-DK" sz="4400" b="1" dirty="0">
              <a:solidFill>
                <a:srgbClr val="0099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529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P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167</Words>
  <Application>Microsoft Office PowerPoint</Application>
  <PresentationFormat>On-screen Show (4:3)</PresentationFormat>
  <Paragraphs>29</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1_Office-tema</vt:lpstr>
      <vt:lpstr>NPA PPT template</vt:lpstr>
      <vt:lpstr>PowerPoint Presentation</vt:lpstr>
      <vt:lpstr>PowerPoint Presentation</vt:lpstr>
      <vt:lpstr>Vision</vt:lpstr>
      <vt:lpstr>The Programme Mind-set = Intervention logic</vt:lpstr>
      <vt:lpstr>PowerPoint Presentation</vt:lpstr>
      <vt:lpstr>For the individual Priority Axis  The Programme states </vt:lpstr>
      <vt:lpstr>Approved Projects</vt:lpstr>
      <vt:lpstr>Distribution by theme &amp; source</vt:lpstr>
      <vt:lpstr>Ole Damsgaard ole.damsgaard@interreg-npa.eu www.interreg-npa.eu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 Damsgaard</dc:creator>
  <cp:lastModifiedBy>Christopher Parker</cp:lastModifiedBy>
  <cp:revision>57</cp:revision>
  <cp:lastPrinted>2015-10-19T09:15:00Z</cp:lastPrinted>
  <dcterms:created xsi:type="dcterms:W3CDTF">2014-09-09T10:17:03Z</dcterms:created>
  <dcterms:modified xsi:type="dcterms:W3CDTF">2017-11-24T08:41:23Z</dcterms:modified>
</cp:coreProperties>
</file>