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79" r:id="rId5"/>
    <p:sldId id="280" r:id="rId6"/>
    <p:sldId id="265" r:id="rId7"/>
    <p:sldId id="266" r:id="rId8"/>
    <p:sldId id="267" r:id="rId9"/>
    <p:sldId id="274" r:id="rId10"/>
    <p:sldId id="268" r:id="rId11"/>
    <p:sldId id="269" r:id="rId12"/>
    <p:sldId id="270" r:id="rId13"/>
    <p:sldId id="271" r:id="rId14"/>
    <p:sldId id="283" r:id="rId15"/>
    <p:sldId id="275" r:id="rId16"/>
    <p:sldId id="276" r:id="rId17"/>
    <p:sldId id="273" r:id="rId18"/>
    <p:sldId id="282" r:id="rId1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78"/>
            <p14:sldId id="279"/>
            <p14:sldId id="280"/>
            <p14:sldId id="265"/>
            <p14:sldId id="266"/>
            <p14:sldId id="267"/>
            <p14:sldId id="274"/>
            <p14:sldId id="268"/>
            <p14:sldId id="269"/>
            <p14:sldId id="270"/>
            <p14:sldId id="271"/>
            <p14:sldId id="283"/>
            <p14:sldId id="275"/>
            <p14:sldId id="276"/>
            <p14:sldId id="27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72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371D-EE97-4836-97AF-11A3EBF2709B}" type="datetimeFigureOut">
              <a:rPr lang="da-DK" smtClean="0"/>
              <a:t>22-11-2017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3B2F-7DDF-46D5-B560-DFAAD4150A3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45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6E2BF-E0B8-4246-A748-16F7A1E4FA0F}" type="datetimeFigureOut">
              <a:rPr lang="da-DK" smtClean="0"/>
              <a:t>22-11-2017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AC9F-0A2F-46F2-A0C1-91ADD7FAAD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7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8CE2-C22E-42BA-8058-834A66D3797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38550" y="649605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1150" y="649605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6150" y="649605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D45-B82F-4032-9983-62ABA068D4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67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www.interreg-npa.nu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Eligibility Rules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Ole Damsgaard, </a:t>
            </a:r>
            <a:r>
              <a:rPr lang="da-DK" sz="3200" b="1" dirty="0">
                <a:solidFill>
                  <a:srgbClr val="00A6EB"/>
                </a:solidFill>
              </a:rPr>
              <a:t>Joint Secretariat</a:t>
            </a:r>
          </a:p>
          <a:p>
            <a:pPr algn="l"/>
            <a:r>
              <a:rPr lang="da-DK" sz="3200" b="1" dirty="0">
                <a:solidFill>
                  <a:srgbClr val="00A6EB"/>
                </a:solidFill>
              </a:rPr>
              <a:t>November 23rd</a:t>
            </a:r>
            <a:r>
              <a:rPr lang="da-DK" sz="3200" b="1">
                <a:solidFill>
                  <a:srgbClr val="00A6EB"/>
                </a:solidFill>
              </a:rPr>
              <a:t>, </a:t>
            </a:r>
            <a:r>
              <a:rPr lang="da-DK" sz="3200" b="1" smtClean="0">
                <a:solidFill>
                  <a:srgbClr val="00A6EB"/>
                </a:solidFill>
              </a:rPr>
              <a:t>2017 - </a:t>
            </a:r>
            <a:r>
              <a:rPr lang="da-DK" sz="3200" b="1" dirty="0" smtClean="0">
                <a:solidFill>
                  <a:srgbClr val="00A6EB"/>
                </a:solidFill>
              </a:rPr>
              <a:t>Copenhagen</a:t>
            </a:r>
            <a:r>
              <a:rPr lang="da-DK" sz="3200" b="1" dirty="0">
                <a:solidFill>
                  <a:srgbClr val="00A6EB"/>
                </a:solidFill>
              </a:rPr>
              <a:t>, Denmark</a:t>
            </a:r>
            <a:endParaRPr lang="en-GB" sz="3200" b="1" dirty="0">
              <a:solidFill>
                <a:srgbClr val="00A6EB"/>
              </a:solidFill>
            </a:endParaRPr>
          </a:p>
          <a:p>
            <a:pPr algn="l"/>
            <a:endParaRPr lang="da-DK" sz="3200" b="1" dirty="0" smtClean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838200"/>
          </a:xfrm>
        </p:spPr>
        <p:txBody>
          <a:bodyPr/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Office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administration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3048000"/>
          </a:xfrm>
        </p:spPr>
        <p:txBody>
          <a:bodyPr/>
          <a:lstStyle/>
          <a:p>
            <a:r>
              <a:rPr lang="en-GB" sz="2000" u="sng" dirty="0" smtClean="0">
                <a:latin typeface="Calibri" panose="020F0502020204030204" pitchFamily="34" charset="0"/>
              </a:rPr>
              <a:t>Cover </a:t>
            </a:r>
            <a:r>
              <a:rPr lang="en-GB" sz="2000" u="sng" dirty="0">
                <a:latin typeface="Calibri" panose="020F0502020204030204" pitchFamily="34" charset="0"/>
              </a:rPr>
              <a:t>operating and administrative expenses </a:t>
            </a:r>
            <a:r>
              <a:rPr lang="en-GB" sz="2000" dirty="0">
                <a:latin typeface="Calibri" panose="020F0502020204030204" pitchFamily="34" charset="0"/>
              </a:rPr>
              <a:t>of the partner organisation that support delivery of project </a:t>
            </a:r>
            <a:r>
              <a:rPr lang="en-GB" sz="2000" dirty="0" smtClean="0">
                <a:latin typeface="Calibri" panose="020F0502020204030204" pitchFamily="34" charset="0"/>
              </a:rPr>
              <a:t>activities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Direct costs </a:t>
            </a:r>
            <a:r>
              <a:rPr lang="en-US" sz="2000" dirty="0">
                <a:latin typeface="Calibri" panose="020F0502020204030204" pitchFamily="34" charset="0"/>
              </a:rPr>
              <a:t>are costs that can be attributed directly to the project and are </a:t>
            </a:r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accordance with accounting principles and internal rules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Indirect costs </a:t>
            </a:r>
            <a:r>
              <a:rPr lang="en-US" sz="2400" b="1" dirty="0" smtClean="0">
                <a:latin typeface="Calibri" panose="020F0502020204030204" pitchFamily="34" charset="0"/>
              </a:rPr>
              <a:t>(“overhead”) </a:t>
            </a:r>
            <a:r>
              <a:rPr lang="en-US" sz="2000" dirty="0" smtClean="0">
                <a:latin typeface="Calibri" panose="020F0502020204030204" pitchFamily="34" charset="0"/>
              </a:rPr>
              <a:t>are </a:t>
            </a:r>
            <a:r>
              <a:rPr lang="en-US" sz="2000" dirty="0">
                <a:latin typeface="Calibri" panose="020F0502020204030204" pitchFamily="34" charset="0"/>
              </a:rPr>
              <a:t>costs that cannot be assigned in full to the project, as they link to various activities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organization, </a:t>
            </a:r>
            <a:r>
              <a:rPr lang="en-US" sz="2000" dirty="0">
                <a:latin typeface="Calibri" panose="020F0502020204030204" pitchFamily="34" charset="0"/>
              </a:rPr>
              <a:t>including activities that do not relate to the project.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Fact sheet defines what can be covered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No cost item can be accounted for twice </a:t>
            </a:r>
            <a:r>
              <a:rPr lang="en-US" sz="2000" dirty="0">
                <a:latin typeface="Georgia" panose="02040502050405020303" pitchFamily="18" charset="0"/>
              </a:rPr>
              <a:t>as this is considered  “double funding” and not permissible under Common Provisions Regulation (EU) No 1303/2013 Article 65.11</a:t>
            </a:r>
            <a:endParaRPr lang="en-GB" sz="2000" dirty="0"/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838200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Office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administration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</a:rPr>
              <a:t>Either DIRECT costs or INDIRECT </a:t>
            </a:r>
            <a:r>
              <a:rPr lang="en-GB" sz="2400" b="1" dirty="0" smtClean="0">
                <a:latin typeface="Calibri" panose="020F0502020204030204" pitchFamily="34" charset="0"/>
              </a:rPr>
              <a:t>costs</a:t>
            </a:r>
            <a:endParaRPr lang="en-GB" sz="2400" b="1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400" b="1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2400" b="1" dirty="0" smtClean="0">
                <a:latin typeface="Calibri" panose="020F0502020204030204" pitchFamily="34" charset="0"/>
              </a:rPr>
              <a:t>Indirect </a:t>
            </a:r>
            <a:r>
              <a:rPr lang="en-GB" sz="2400" b="1" dirty="0" smtClean="0">
                <a:latin typeface="Calibri" panose="020F0502020204030204" pitchFamily="34" charset="0"/>
              </a:rPr>
              <a:t>costs </a:t>
            </a:r>
            <a:r>
              <a:rPr lang="en-GB" sz="2400" b="1" dirty="0" smtClean="0">
                <a:latin typeface="Calibri" panose="020F0502020204030204" pitchFamily="34" charset="0"/>
              </a:rPr>
              <a:t>shall </a:t>
            </a:r>
            <a:r>
              <a:rPr lang="en-GB" sz="2400" b="1" dirty="0">
                <a:latin typeface="Calibri" panose="020F0502020204030204" pitchFamily="34" charset="0"/>
              </a:rPr>
              <a:t>be calculated </a:t>
            </a:r>
            <a:r>
              <a:rPr lang="en-GB" sz="2400" b="1" dirty="0" smtClean="0">
                <a:latin typeface="Calibri" panose="020F0502020204030204" pitchFamily="34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</a:rPr>
              <a:t>a flat </a:t>
            </a:r>
            <a:r>
              <a:rPr lang="en-GB" sz="2400" b="1" dirty="0" smtClean="0">
                <a:latin typeface="Calibri" panose="020F0502020204030204" pitchFamily="34" charset="0"/>
              </a:rPr>
              <a:t>rate: </a:t>
            </a:r>
            <a:endParaRPr lang="en-GB" sz="2400" b="1" dirty="0">
              <a:latin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15</a:t>
            </a:r>
            <a:r>
              <a:rPr lang="en-US" sz="2400" dirty="0">
                <a:latin typeface="Calibri" panose="020F0502020204030204" pitchFamily="34" charset="0"/>
              </a:rPr>
              <a:t>% of eligible direct staff costs </a:t>
            </a:r>
            <a:r>
              <a:rPr lang="en-US" sz="2400" dirty="0" smtClean="0">
                <a:latin typeface="Calibri" panose="020F0502020204030204" pitchFamily="34" charset="0"/>
              </a:rPr>
              <a:t>no documentation needed. </a:t>
            </a:r>
          </a:p>
          <a:p>
            <a:pPr marL="457200" lvl="1" indent="0">
              <a:buNone/>
            </a:pPr>
            <a:endParaRPr lang="en-GB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400" u="sng" dirty="0" smtClean="0">
                <a:latin typeface="Calibri" panose="020F0502020204030204" pitchFamily="34" charset="0"/>
              </a:rPr>
              <a:t>No mixture of direct and indirect costs!!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4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</a:endParaRPr>
          </a:p>
          <a:p>
            <a:endParaRPr lang="sv-SE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Travel and accommodation</a:t>
            </a:r>
            <a:endParaRPr lang="sv-S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Costs </a:t>
            </a:r>
            <a:r>
              <a:rPr lang="en-GB" sz="2400" dirty="0">
                <a:latin typeface="Calibri" panose="020F0502020204030204" pitchFamily="34" charset="0"/>
              </a:rPr>
              <a:t>must </a:t>
            </a:r>
            <a:r>
              <a:rPr lang="en-GB" sz="2400" u="sng" dirty="0">
                <a:latin typeface="Calibri" panose="020F0502020204030204" pitchFamily="34" charset="0"/>
              </a:rPr>
              <a:t>clearly link </a:t>
            </a:r>
            <a:r>
              <a:rPr lang="en-GB" sz="2400" dirty="0">
                <a:latin typeface="Calibri" panose="020F0502020204030204" pitchFamily="34" charset="0"/>
              </a:rPr>
              <a:t>to the project and be essential for effective delivery of the project activities</a:t>
            </a:r>
            <a:r>
              <a:rPr lang="en-GB" sz="2400" dirty="0" smtClean="0"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Budget line only covers partner organisations. </a:t>
            </a: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No double funding (allowance, accommodation, tickets)</a:t>
            </a:r>
            <a:endParaRPr lang="sv-SE" sz="24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Travels </a:t>
            </a:r>
            <a:r>
              <a:rPr lang="en-GB" sz="2400" dirty="0">
                <a:latin typeface="Calibri" panose="020F0502020204030204" pitchFamily="34" charset="0"/>
              </a:rPr>
              <a:t>outside the programme area </a:t>
            </a:r>
            <a:r>
              <a:rPr lang="en-GB" sz="2400" dirty="0" smtClean="0">
                <a:latin typeface="Calibri" panose="020F0502020204030204" pitchFamily="34" charset="0"/>
              </a:rPr>
              <a:t>included </a:t>
            </a:r>
            <a:r>
              <a:rPr lang="en-GB" sz="2400" dirty="0">
                <a:latin typeface="Calibri" panose="020F0502020204030204" pitchFamily="34" charset="0"/>
              </a:rPr>
              <a:t>in the approved project </a:t>
            </a:r>
            <a:r>
              <a:rPr lang="en-GB" sz="2400" dirty="0" smtClean="0">
                <a:latin typeface="Calibri" panose="020F0502020204030204" pitchFamily="34" charset="0"/>
              </a:rPr>
              <a:t>application or </a:t>
            </a:r>
            <a:r>
              <a:rPr lang="en-GB" sz="2400" u="sng" dirty="0">
                <a:latin typeface="Calibri" panose="020F0502020204030204" pitchFamily="34" charset="0"/>
              </a:rPr>
              <a:t>pre-approval by the Joint secretariat (in </a:t>
            </a:r>
            <a:r>
              <a:rPr lang="en-GB" sz="2400" u="sng" dirty="0" smtClean="0">
                <a:latin typeface="Calibri" panose="020F0502020204030204" pitchFamily="34" charset="0"/>
              </a:rPr>
              <a:t>writing)</a:t>
            </a:r>
            <a:r>
              <a:rPr lang="en-GB" sz="240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Except </a:t>
            </a:r>
            <a:r>
              <a:rPr lang="en-GB" sz="2400" dirty="0">
                <a:latin typeface="Calibri" panose="020F0502020204030204" pitchFamily="34" charset="0"/>
              </a:rPr>
              <a:t>for</a:t>
            </a:r>
            <a:r>
              <a:rPr lang="en-GB" sz="2400" dirty="0" smtClean="0">
                <a:latin typeface="Calibri" panose="020F0502020204030204" pitchFamily="34" charset="0"/>
              </a:rPr>
              <a:t>: Travelling </a:t>
            </a:r>
            <a:r>
              <a:rPr lang="en-GB" sz="2400" dirty="0">
                <a:latin typeface="Calibri" panose="020F0502020204030204" pitchFamily="34" charset="0"/>
              </a:rPr>
              <a:t>to and from the </a:t>
            </a:r>
            <a:r>
              <a:rPr lang="en-GB" sz="2400" dirty="0" smtClean="0">
                <a:latin typeface="Calibri" panose="020F0502020204030204" pitchFamily="34" charset="0"/>
              </a:rPr>
              <a:t>JS </a:t>
            </a:r>
            <a:r>
              <a:rPr lang="en-GB" sz="2400" dirty="0">
                <a:latin typeface="Calibri" panose="020F0502020204030204" pitchFamily="34" charset="0"/>
              </a:rPr>
              <a:t>in </a:t>
            </a:r>
            <a:r>
              <a:rPr lang="en-GB" sz="2400" dirty="0" smtClean="0">
                <a:latin typeface="Calibri" panose="020F0502020204030204" pitchFamily="34" charset="0"/>
              </a:rPr>
              <a:t>Copenhagen; travelling </a:t>
            </a:r>
            <a:r>
              <a:rPr lang="en-GB" sz="2400" dirty="0">
                <a:latin typeface="Calibri" panose="020F0502020204030204" pitchFamily="34" charset="0"/>
              </a:rPr>
              <a:t>to and from project partners located outside the programme area.</a:t>
            </a:r>
            <a:endParaRPr lang="sv-SE" sz="2400" dirty="0">
              <a:latin typeface="Calibri" panose="020F0502020204030204" pitchFamily="34" charset="0"/>
            </a:endParaRPr>
          </a:p>
          <a:p>
            <a:pPr marL="107315" indent="0" algn="just">
              <a:spcAft>
                <a:spcPts val="0"/>
              </a:spcAft>
              <a:buNone/>
            </a:pPr>
            <a:endParaRPr lang="sv-SE" sz="20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endParaRPr 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Travel and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accommodation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activities outside</a:t>
            </a:r>
            <a:endParaRPr lang="sv-S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travels outside the NPA/union part of NPA area: Flight tickets etc. bought from “home” and costs paid as allowance are not regarded as “outside”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844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56792"/>
            <a:ext cx="7772400" cy="838200"/>
          </a:xfrm>
        </p:spPr>
        <p:txBody>
          <a:bodyPr/>
          <a:lstStyle/>
          <a:p>
            <a:r>
              <a:rPr lang="sv-S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External Expertise and services costs</a:t>
            </a:r>
            <a:r>
              <a:rPr lang="sv-SE" b="1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sv-SE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757264"/>
            <a:ext cx="7772400" cy="3048000"/>
          </a:xfrm>
        </p:spPr>
        <p:txBody>
          <a:bodyPr/>
          <a:lstStyle/>
          <a:p>
            <a:pPr marL="450215" algn="just">
              <a:spcAft>
                <a:spcPts val="0"/>
              </a:spcAft>
            </a:pPr>
            <a:r>
              <a:rPr lang="en-GB" sz="2800" dirty="0" smtClean="0">
                <a:ea typeface="Times New Roman"/>
                <a:cs typeface="Times New Roman"/>
              </a:rPr>
              <a:t>provided </a:t>
            </a:r>
            <a:r>
              <a:rPr lang="en-GB" sz="2800" dirty="0">
                <a:ea typeface="Times New Roman"/>
                <a:cs typeface="Times New Roman"/>
              </a:rPr>
              <a:t>by a public or private body or a natural person </a:t>
            </a:r>
            <a:r>
              <a:rPr lang="en-GB" sz="2800" b="1" dirty="0">
                <a:ea typeface="Times New Roman"/>
                <a:cs typeface="Times New Roman"/>
              </a:rPr>
              <a:t>outside</a:t>
            </a:r>
            <a:r>
              <a:rPr lang="en-GB" sz="2800" dirty="0">
                <a:ea typeface="Times New Roman"/>
                <a:cs typeface="Times New Roman"/>
              </a:rPr>
              <a:t> of the partner organisation. </a:t>
            </a:r>
          </a:p>
          <a:p>
            <a:pPr marL="450215">
              <a:spcAft>
                <a:spcPts val="0"/>
              </a:spcAft>
            </a:pPr>
            <a:r>
              <a:rPr lang="en-GB" sz="2800" dirty="0" smtClean="0">
                <a:ea typeface="Times New Roman"/>
                <a:cs typeface="Times New Roman"/>
              </a:rPr>
              <a:t>covers </a:t>
            </a:r>
            <a:r>
              <a:rPr lang="en-GB" sz="2800" dirty="0">
                <a:ea typeface="Times New Roman"/>
                <a:cs typeface="Times New Roman"/>
              </a:rPr>
              <a:t>costs paid on the basis of contracts/written agreements and supported by invoices and linked to the delivery of the project.    </a:t>
            </a:r>
            <a:endParaRPr lang="sv-SE" sz="2800" dirty="0">
              <a:ea typeface="Times New Roman"/>
              <a:cs typeface="Times New Roman"/>
            </a:endParaRPr>
          </a:p>
          <a:p>
            <a:endParaRPr lang="de-DE" dirty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6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772400" cy="838200"/>
          </a:xfrm>
        </p:spPr>
        <p:txBody>
          <a:bodyPr/>
          <a:lstStyle/>
          <a:p>
            <a:r>
              <a:rPr lang="sv-S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External Expertise and services costs </a:t>
            </a:r>
            <a:r>
              <a:rPr lang="sv-S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v-S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principles </a:t>
            </a:r>
            <a:endParaRPr lang="da-D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3048000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ea typeface="Times New Roman"/>
                <a:cs typeface="Times New Roman"/>
              </a:rPr>
              <a:t>Work by externals must </a:t>
            </a:r>
            <a:r>
              <a:rPr lang="en-GB" sz="2800" dirty="0">
                <a:ea typeface="Times New Roman"/>
                <a:cs typeface="Times New Roman"/>
              </a:rPr>
              <a:t>be essential to the </a:t>
            </a:r>
            <a:r>
              <a:rPr lang="en-GB" sz="2800" dirty="0" smtClean="0">
                <a:ea typeface="Times New Roman"/>
                <a:cs typeface="Times New Roman"/>
              </a:rPr>
              <a:t>project</a:t>
            </a:r>
            <a:endParaRPr lang="sv-SE" sz="2800" dirty="0"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ea typeface="Times New Roman"/>
                <a:cs typeface="Times New Roman"/>
              </a:rPr>
              <a:t>EU </a:t>
            </a:r>
            <a:r>
              <a:rPr lang="en-GB" sz="2800" dirty="0">
                <a:ea typeface="Times New Roman"/>
                <a:cs typeface="Times New Roman"/>
              </a:rPr>
              <a:t>and national public procurement rules </a:t>
            </a:r>
            <a:r>
              <a:rPr lang="en-GB" sz="2800" dirty="0" smtClean="0">
                <a:ea typeface="Times New Roman"/>
                <a:cs typeface="Times New Roman"/>
              </a:rPr>
              <a:t>shall be respected </a:t>
            </a:r>
            <a:endParaRPr lang="en-GB" sz="2800" dirty="0"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Sub-contracting,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only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if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it forms a minor part of the of the contracted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activities</a:t>
            </a:r>
            <a:endParaRPr lang="en-US" sz="2800" dirty="0">
              <a:solidFill>
                <a:srgbClr val="000000"/>
              </a:solidFill>
              <a:ea typeface="Times New Roman"/>
              <a:cs typeface="Trebuchet MS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Project and associated 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rebuchet MS"/>
              </a:rPr>
              <a:t>partners </a:t>
            </a:r>
            <a:r>
              <a:rPr lang="en-US" sz="2800" b="1" dirty="0">
                <a:solidFill>
                  <a:srgbClr val="000000"/>
                </a:solidFill>
                <a:ea typeface="Times New Roman"/>
                <a:cs typeface="Trebuchet MS"/>
              </a:rPr>
              <a:t>cannot be contracted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 as external experts. 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rebuchet MS"/>
              </a:rPr>
              <a:t>No shared cost!</a:t>
            </a:r>
            <a:endParaRPr lang="en-US" sz="2800" b="1" dirty="0">
              <a:solidFill>
                <a:srgbClr val="000000"/>
              </a:solidFill>
              <a:ea typeface="Times New Roman"/>
              <a:cs typeface="Trebuchet MS"/>
            </a:endParaRP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779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Q&amp;A!!</a:t>
            </a:r>
            <a:endParaRPr lang="sv-SE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581755" cy="3154288"/>
          </a:xfrm>
        </p:spPr>
      </p:pic>
    </p:spTree>
    <p:extLst>
      <p:ext uri="{BB962C8B-B14F-4D97-AF65-F5344CB8AC3E}">
        <p14:creationId xmlns:p14="http://schemas.microsoft.com/office/powerpoint/2010/main" val="27085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Ole Damsgaard</a:t>
            </a:r>
          </a:p>
          <a:p>
            <a:endParaRPr lang="en-GB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en-GB" sz="1600" kern="0" dirty="0" smtClean="0">
                <a:solidFill>
                  <a:srgbClr val="0093D3"/>
                </a:solidFill>
                <a:ea typeface="ＭＳ Ｐゴシック"/>
              </a:rPr>
              <a:t>Email: </a:t>
            </a:r>
          </a:p>
          <a:p>
            <a:pPr marL="0" indent="0">
              <a:buNone/>
            </a:pPr>
            <a:r>
              <a:rPr lang="da-DK" sz="1600" kern="0" dirty="0" smtClean="0">
                <a:solidFill>
                  <a:srgbClr val="0093D3"/>
                </a:solidFill>
                <a:ea typeface="ＭＳ Ｐゴシック"/>
              </a:rPr>
              <a:t>Ole.damsgaard@interreg-npa.eu</a:t>
            </a:r>
          </a:p>
          <a:p>
            <a:pPr marL="400050" lvl="1" indent="0" eaLnBrk="0" fontAlgn="base" hangingPunct="0">
              <a:spcAft>
                <a:spcPct val="0"/>
              </a:spcAft>
              <a:buClr>
                <a:srgbClr val="0093D3"/>
              </a:buClr>
              <a:buNone/>
            </a:pPr>
            <a:endParaRPr lang="da-DK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da-DK" sz="2000" dirty="0">
                <a:solidFill>
                  <a:srgbClr val="0093D3"/>
                </a:solidFill>
              </a:rPr>
              <a:t>www.interreg-npa.eu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2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 bwMode="auto">
          <a:xfrm>
            <a:off x="323528" y="1484784"/>
            <a:ext cx="8353425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sv-S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Hierarchy of rules on eligibility of expenditure</a:t>
            </a:r>
            <a:endParaRPr lang="sv-SE" altLang="sv-SE" sz="3200" dirty="0" smtClean="0">
              <a:ea typeface="ＭＳ Ｐゴシック" pitchFamily="34" charset="-128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251520" y="2564904"/>
            <a:ext cx="8642350" cy="3097212"/>
          </a:xfrm>
        </p:spPr>
        <p:txBody>
          <a:bodyPr/>
          <a:lstStyle/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dirty="0">
                <a:ea typeface="ＭＳ Ｐゴシック" pitchFamily="34" charset="-128"/>
              </a:rPr>
              <a:t>Rules defined in </a:t>
            </a:r>
            <a:r>
              <a:rPr lang="en-GB" altLang="sv-SE" sz="2000" b="1" dirty="0">
                <a:ea typeface="ＭＳ Ｐゴシック" pitchFamily="34" charset="-128"/>
              </a:rPr>
              <a:t>EU</a:t>
            </a:r>
            <a:r>
              <a:rPr lang="en-GB" altLang="sv-SE" sz="2000" dirty="0">
                <a:ea typeface="ＭＳ Ｐゴシック" pitchFamily="34" charset="-128"/>
              </a:rPr>
              <a:t> legal framework</a:t>
            </a:r>
          </a:p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b="1" dirty="0">
                <a:ea typeface="ＭＳ Ｐゴシック" pitchFamily="34" charset="-128"/>
              </a:rPr>
              <a:t>Programme</a:t>
            </a:r>
            <a:r>
              <a:rPr lang="en-GB" altLang="sv-SE" sz="2000" dirty="0">
                <a:ea typeface="ＭＳ Ｐゴシック" pitchFamily="34" charset="-128"/>
              </a:rPr>
              <a:t>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Established jointly by the Member States in the programme monitoring committee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Apply to the programme as a whole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u="sng" dirty="0" smtClean="0">
                <a:ea typeface="ＭＳ Ｐゴシック" pitchFamily="34" charset="-128"/>
              </a:rPr>
              <a:t>Without prejudice</a:t>
            </a:r>
            <a:r>
              <a:rPr lang="en-GB" altLang="sv-SE" sz="2000" dirty="0" smtClean="0">
                <a:ea typeface="ＭＳ Ｐゴシック" pitchFamily="34" charset="-128"/>
              </a:rPr>
              <a:t> to the rules on EU level</a:t>
            </a:r>
          </a:p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b="1" dirty="0">
                <a:ea typeface="ＭＳ Ｐゴシック" pitchFamily="34" charset="-128"/>
              </a:rPr>
              <a:t>National</a:t>
            </a:r>
            <a:r>
              <a:rPr lang="en-GB" altLang="sv-SE" sz="2000" dirty="0">
                <a:ea typeface="ＭＳ Ｐゴシック" pitchFamily="34" charset="-128"/>
              </a:rPr>
              <a:t>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For any other matters </a:t>
            </a:r>
            <a:r>
              <a:rPr lang="en-GB" altLang="sv-SE" sz="2000" u="sng" dirty="0" smtClean="0">
                <a:ea typeface="ＭＳ Ｐゴシック" pitchFamily="34" charset="-128"/>
              </a:rPr>
              <a:t>not covered</a:t>
            </a:r>
            <a:r>
              <a:rPr lang="en-GB" altLang="sv-SE" sz="2000" dirty="0" smtClean="0">
                <a:ea typeface="ＭＳ Ｐゴシック" pitchFamily="34" charset="-128"/>
              </a:rPr>
              <a:t> by EU rules and programme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Stricter rules in areas prescribed by EU rules  </a:t>
            </a:r>
          </a:p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98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 principles of eligibility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Calibri" panose="020F0502020204030204" pitchFamily="34" charset="0"/>
              </a:rPr>
              <a:t>All </a:t>
            </a:r>
            <a:r>
              <a:rPr lang="en-GB" sz="2400" b="1" dirty="0">
                <a:latin typeface="Calibri" panose="020F0502020204030204" pitchFamily="34" charset="0"/>
              </a:rPr>
              <a:t>expenditure in the allowed categories has to </a:t>
            </a:r>
            <a:r>
              <a:rPr lang="en-GB" sz="2400" b="1" dirty="0" smtClean="0">
                <a:latin typeface="Calibri" panose="020F0502020204030204" pitchFamily="34" charset="0"/>
              </a:rPr>
              <a:t>be:</a:t>
            </a:r>
          </a:p>
          <a:p>
            <a:r>
              <a:rPr lang="en-GB" sz="2400" b="1" dirty="0" smtClean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project-related. 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clearly </a:t>
            </a:r>
            <a:r>
              <a:rPr lang="en-GB" sz="2400" b="1" dirty="0">
                <a:latin typeface="Calibri" panose="020F0502020204030204" pitchFamily="34" charset="0"/>
              </a:rPr>
              <a:t>connected to project activities traceable in the approved application form. 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incurred</a:t>
            </a:r>
            <a:r>
              <a:rPr lang="en-GB" sz="2400" b="1" dirty="0">
                <a:latin typeface="Calibri" panose="020F0502020204030204" pitchFamily="34" charset="0"/>
              </a:rPr>
              <a:t>, entered into the project accounts and paid by, or on behalf of, the project partner during the project period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17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480175" cy="74551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 principles of eligibility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9632" y="2132856"/>
            <a:ext cx="6480175" cy="309721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 </a:t>
            </a:r>
            <a:endParaRPr lang="sv-SE" sz="2000" dirty="0"/>
          </a:p>
          <a:p>
            <a:r>
              <a:rPr lang="en-US" sz="2400" b="1" dirty="0">
                <a:latin typeface="Calibri" panose="020F0502020204030204" pitchFamily="34" charset="0"/>
              </a:rPr>
              <a:t>National public procurement rules have to be observed for all purchases and full documentation of the procurement is obligatory for expenditure to be regarded as eligible. </a:t>
            </a:r>
          </a:p>
          <a:p>
            <a:r>
              <a:rPr lang="en-GB" sz="2400" b="1" dirty="0">
                <a:latin typeface="Calibri" panose="020F0502020204030204" pitchFamily="34" charset="0"/>
              </a:rPr>
              <a:t>Value added tax (VAT) is only eligible if it is non-recoverable for the project partner concerned and this is supported by a certificate from the tax authorities.</a:t>
            </a:r>
          </a:p>
        </p:txBody>
      </p:sp>
    </p:spTree>
    <p:extLst>
      <p:ext uri="{BB962C8B-B14F-4D97-AF65-F5344CB8AC3E}">
        <p14:creationId xmlns:p14="http://schemas.microsoft.com/office/powerpoint/2010/main" val="2764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838200"/>
          </a:xfrm>
        </p:spPr>
        <p:txBody>
          <a:bodyPr/>
          <a:lstStyle/>
          <a:p>
            <a:pPr lvl="0" algn="ctr"/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NPA Eligibility Rules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 principles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492896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Only costs needed for implementation of project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double </a:t>
            </a:r>
            <a:r>
              <a:rPr lang="sv-SE" sz="2400" b="1" dirty="0" err="1" smtClean="0">
                <a:latin typeface="Calibri" panose="020F0502020204030204" pitchFamily="34" charset="0"/>
              </a:rPr>
              <a:t>funding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Simplified</a:t>
            </a:r>
            <a:r>
              <a:rPr lang="sv-SE" sz="2400" b="1" dirty="0" smtClean="0">
                <a:latin typeface="Calibri" panose="020F0502020204030204" pitchFamily="34" charset="0"/>
              </a:rPr>
              <a:t> methods &amp; flat rates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mix of methods 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Same method used throughout project period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Fact sheets with audit trails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”common costs” accepted  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0215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NPA Eligibility Rules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5 budget lines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Staff costs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Office and Administration</a:t>
            </a: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Travel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smtClean="0">
                <a:latin typeface="Calibri" panose="020F0502020204030204" pitchFamily="34" charset="0"/>
              </a:rPr>
              <a:t>Equipment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External Expertise and services costs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Costs not covered by one of the 5 lines not eligible! 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72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480175" cy="74551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Staff Costs</a:t>
            </a:r>
            <a:b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</a:b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1331640" y="1988840"/>
            <a:ext cx="6480175" cy="3097213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sv-S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full-time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lphaLcPeriod"/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</a:rPr>
              <a:t>part-</a:t>
            </a:r>
            <a:r>
              <a:rPr lang="sv-S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-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with </a:t>
            </a:r>
            <a:r>
              <a:rPr lang="en-US" sz="2000" dirty="0">
                <a:latin typeface="Calibri" panose="020F0502020204030204" pitchFamily="34" charset="0"/>
              </a:rPr>
              <a:t>a fixed percentage of time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part-time </a:t>
            </a:r>
            <a:r>
              <a:rPr lang="en-US" sz="2000" dirty="0">
                <a:latin typeface="Calibri" panose="020F0502020204030204" pitchFamily="34" charset="0"/>
              </a:rPr>
              <a:t>with a flexible number of hours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 </a:t>
            </a:r>
            <a:r>
              <a:rPr lang="en-US" sz="2000" dirty="0">
                <a:latin typeface="Calibri" panose="020F0502020204030204" pitchFamily="34" charset="0"/>
              </a:rPr>
              <a:t>contracted on an hourly basis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Fact sheet defines what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 be covered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8382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documentation is needed?</a:t>
            </a:r>
            <a:endParaRPr lang="da-DK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3048000"/>
          </a:xfrm>
        </p:spPr>
        <p:txBody>
          <a:bodyPr/>
          <a:lstStyle/>
          <a:p>
            <a:r>
              <a:rPr lang="en-GB" sz="2800" dirty="0" smtClean="0"/>
              <a:t>Employment contract</a:t>
            </a:r>
          </a:p>
          <a:p>
            <a:r>
              <a:rPr lang="en-GB" sz="2800" dirty="0" smtClean="0"/>
              <a:t>Document setting out the time to be worked per month</a:t>
            </a:r>
          </a:p>
          <a:p>
            <a:r>
              <a:rPr lang="en-GB" sz="2800" dirty="0" smtClean="0"/>
              <a:t>Job description connecting the person to the project</a:t>
            </a:r>
          </a:p>
          <a:p>
            <a:r>
              <a:rPr lang="en-GB" sz="2800" dirty="0" smtClean="0"/>
              <a:t>Payslips/proof of payment inclusive the employers contributions </a:t>
            </a:r>
          </a:p>
          <a:p>
            <a:r>
              <a:rPr lang="en-GB" sz="2800" dirty="0" smtClean="0"/>
              <a:t>Time sheets only needed for flexible monthly hours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262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Staff costs, part time assignment, flexible number of hours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636912"/>
            <a:ext cx="7772400" cy="3048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Georgia" panose="02040502050405020303" pitchFamily="18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Hourly rate = divide </a:t>
            </a:r>
            <a:r>
              <a:rPr lang="en-GB" sz="2400" dirty="0">
                <a:latin typeface="Calibri" panose="020F0502020204030204" pitchFamily="34" charset="0"/>
              </a:rPr>
              <a:t>the latest documented annual gross employment cost,</a:t>
            </a:r>
            <a:r>
              <a:rPr lang="en-GB" sz="2400" u="sng" dirty="0">
                <a:latin typeface="Calibri" panose="020F0502020204030204" pitchFamily="34" charset="0"/>
              </a:rPr>
              <a:t> including vacation salary</a:t>
            </a:r>
            <a:r>
              <a:rPr lang="en-GB" sz="2400" dirty="0">
                <a:latin typeface="Calibri" panose="020F0502020204030204" pitchFamily="34" charset="0"/>
              </a:rPr>
              <a:t>,  by 1.720 hours.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Salary per month = registered number of hours X hourly rate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65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699</Words>
  <Application>Microsoft Office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NPA PPT template</vt:lpstr>
      <vt:lpstr>1_Office-tema</vt:lpstr>
      <vt:lpstr>PowerPoint Presentation</vt:lpstr>
      <vt:lpstr>Hierarchy of rules on eligibility of expenditure</vt:lpstr>
      <vt:lpstr>General principles of eligibility </vt:lpstr>
      <vt:lpstr>General principles of eligibility </vt:lpstr>
      <vt:lpstr>NPA Eligibility Rules General principles</vt:lpstr>
      <vt:lpstr>NPA Eligibility Rules The 5 budget lines</vt:lpstr>
      <vt:lpstr>Staff Costs </vt:lpstr>
      <vt:lpstr>What kind of documentation is needed?</vt:lpstr>
      <vt:lpstr>Staff costs, part time assignment, flexible number of hours</vt:lpstr>
      <vt:lpstr>Office and administration</vt:lpstr>
      <vt:lpstr>Office and administration  </vt:lpstr>
      <vt:lpstr> </vt:lpstr>
      <vt:lpstr>Travel and accommodation activities outside</vt:lpstr>
      <vt:lpstr>External Expertise and services costs </vt:lpstr>
      <vt:lpstr>External Expertise and services costs  General principles </vt:lpstr>
      <vt:lpstr>Q&amp;A!!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2015-09-22T08:11:51Z</dcterms:created>
  <dcterms:modified xsi:type="dcterms:W3CDTF">2017-11-22T13:51:40Z</dcterms:modified>
</cp:coreProperties>
</file>