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309" r:id="rId2"/>
    <p:sldId id="367" r:id="rId3"/>
    <p:sldId id="365" r:id="rId4"/>
    <p:sldId id="343" r:id="rId5"/>
    <p:sldId id="364" r:id="rId6"/>
    <p:sldId id="346" r:id="rId7"/>
    <p:sldId id="348" r:id="rId8"/>
    <p:sldId id="352" r:id="rId9"/>
    <p:sldId id="361" r:id="rId10"/>
    <p:sldId id="339" r:id="rId11"/>
  </p:sldIdLst>
  <p:sldSz cx="9144000" cy="6858000" type="screen4x3"/>
  <p:notesSz cx="6797675" cy="9926638"/>
  <p:defaultTextStyle>
    <a:defPPr>
      <a:defRPr lang="sv-SE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59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59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59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59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59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59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59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59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59" charset="-128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543C88B4-2723-420F-9C8E-850C64E7346E}">
          <p14:sldIdLst>
            <p14:sldId id="309"/>
            <p14:sldId id="367"/>
            <p14:sldId id="365"/>
            <p14:sldId id="343"/>
            <p14:sldId id="364"/>
            <p14:sldId id="346"/>
            <p14:sldId id="348"/>
            <p14:sldId id="352"/>
            <p14:sldId id="361"/>
            <p14:sldId id="339"/>
          </p14:sldIdLst>
        </p14:section>
        <p14:section name="Untitled Section" id="{ED311C08-EEFE-4F50-BA84-7E185784BF30}">
          <p14:sldIdLst/>
        </p14:section>
        <p14:section name="Untitled Section" id="{597B256C-F4C1-4E5F-8D06-19384D492541}">
          <p14:sldIdLst/>
        </p14:section>
      </p14:sectionLst>
    </p:ex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orient="horz" pos="695">
          <p15:clr>
            <a:srgbClr val="A4A3A4"/>
          </p15:clr>
        </p15:guide>
        <p15:guide id="3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FF"/>
    <a:srgbClr val="66FFFF"/>
    <a:srgbClr val="0093D3"/>
    <a:srgbClr val="0080FF"/>
    <a:srgbClr val="00A6EB"/>
    <a:srgbClr val="CCFF66"/>
    <a:srgbClr val="66FF66"/>
    <a:srgbClr val="00FF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55" autoAdjust="0"/>
    <p:restoredTop sz="94743" autoAdjust="0"/>
  </p:normalViewPr>
  <p:slideViewPr>
    <p:cSldViewPr>
      <p:cViewPr>
        <p:scale>
          <a:sx n="100" d="100"/>
          <a:sy n="100" d="100"/>
        </p:scale>
        <p:origin x="-1230" y="-276"/>
      </p:cViewPr>
      <p:guideLst>
        <p:guide orient="horz" pos="2160"/>
        <p:guide orient="horz" pos="695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1" d="100"/>
          <a:sy n="81" d="100"/>
        </p:scale>
        <p:origin x="-4008" y="-102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5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61A5F69-3E18-44CE-89FB-32BA30160477}" type="datetimeFigureOut">
              <a:rPr lang="en-US"/>
              <a:pPr>
                <a:defRPr/>
              </a:pPr>
              <a:t>10/5/2015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5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98B2FCC7-2AE3-453A-A90B-6AD7BD5A06E0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750797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5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CB4092-7FC4-4FF0-A9B2-67B242DE4885}" type="datetimeFigureOut">
              <a:rPr lang="en-GB" smtClean="0"/>
              <a:pPr/>
              <a:t>05/10/2015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5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0B8CE2-C22E-42BA-8058-834A66D3797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31413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0B8CE2-C22E-42BA-8058-834A66D3797A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80093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8DC18B-801F-4BBC-B6A0-80D0528A1D7F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2BD181-0A26-4979-907D-D378D238395D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589713" y="1447800"/>
            <a:ext cx="1944687" cy="4343400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752475" y="1447800"/>
            <a:ext cx="5684838" cy="4343400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9CEF40-1620-4700-BB65-A64BCD36E279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89AD45-B82F-4032-9983-62ABA068D4AB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FD18F6-E79D-4107-B53B-565D806121C6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752475" y="2743200"/>
            <a:ext cx="3810000" cy="3048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714875" y="2743200"/>
            <a:ext cx="3810000" cy="3048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4C4FD5-0C56-4338-A63E-79E8253A6E13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35464A-88FC-4C89-B981-AFAC04787701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785A00-E345-4386-B923-C8763DF94EEA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61D4A0-9027-4A5D-A33C-DA4D954A8873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604551-339E-45E4-8866-F05C874F57F9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v-SE" noProof="0" smtClean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85890B-A226-46DA-BB92-989FCDFB997E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1447800"/>
            <a:ext cx="7772400" cy="838200"/>
          </a:xfrm>
          <a:prstGeom prst="rect">
            <a:avLst/>
          </a:prstGeom>
          <a:noFill/>
          <a:ln w="9525">
            <a:solidFill>
              <a:srgbClr val="FFFFFF">
                <a:alpha val="0"/>
              </a:srgb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dirty="0" smtClean="0"/>
              <a:t>Klicka här för att ändra format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52475" y="2743200"/>
            <a:ext cx="7772400" cy="3048000"/>
          </a:xfrm>
          <a:prstGeom prst="rect">
            <a:avLst/>
          </a:prstGeom>
          <a:noFill/>
          <a:ln w="0">
            <a:solidFill>
              <a:schemeClr val="bg1">
                <a:alpha val="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638550" y="6496050"/>
            <a:ext cx="1752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391150" y="6496050"/>
            <a:ext cx="190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96150" y="6496050"/>
            <a:ext cx="1219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1F4FE982-7ACF-4F96-8E73-9D8352C0F9CA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pic>
        <p:nvPicPr>
          <p:cNvPr id="1031" name="Bildobjekt 12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2743" y="307420"/>
            <a:ext cx="6325481" cy="745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noFill/>
          <a:latin typeface="Georgia"/>
          <a:ea typeface="+mj-ea"/>
          <a:cs typeface="Georgia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eorgia" pitchFamily="18" charset="0"/>
          <a:ea typeface="ＭＳ Ｐゴシック" pitchFamily="29" charset="-128"/>
          <a:cs typeface="Georgi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eorgia" pitchFamily="18" charset="0"/>
          <a:ea typeface="ＭＳ Ｐゴシック" pitchFamily="29" charset="-128"/>
          <a:cs typeface="Georgi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eorgia" pitchFamily="18" charset="0"/>
          <a:ea typeface="ＭＳ Ｐゴシック" pitchFamily="29" charset="-128"/>
          <a:cs typeface="Georgi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eorgia" pitchFamily="18" charset="0"/>
          <a:ea typeface="ＭＳ Ｐゴシック" pitchFamily="29" charset="-128"/>
          <a:cs typeface="Georg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29" charset="-52"/>
          <a:ea typeface="ＭＳ Ｐゴシック" pitchFamily="29" charset="-128"/>
          <a:cs typeface="ＭＳ Ｐゴシック" pitchFamily="29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29" charset="-52"/>
          <a:ea typeface="ＭＳ Ｐゴシック" pitchFamily="29" charset="-128"/>
          <a:cs typeface="ＭＳ Ｐゴシック" pitchFamily="29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29" charset="-52"/>
          <a:ea typeface="ＭＳ Ｐゴシック" pitchFamily="29" charset="-128"/>
          <a:cs typeface="ＭＳ Ｐゴシック" pitchFamily="29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29" charset="-52"/>
          <a:ea typeface="ＭＳ Ｐゴシック" pitchFamily="29" charset="-128"/>
          <a:cs typeface="ＭＳ Ｐゴシック" pitchFamily="29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93D3"/>
        </a:buClr>
        <a:buFont typeface="Wingdings" pitchFamily="2" charset="2"/>
        <a:buChar char="§"/>
        <a:defRPr sz="3200">
          <a:solidFill>
            <a:schemeClr val="tx1"/>
          </a:solidFill>
          <a:latin typeface="Georgia"/>
          <a:ea typeface="+mn-ea"/>
          <a:cs typeface="Georgia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93D3"/>
        </a:buClr>
        <a:buFont typeface="Wingdings" pitchFamily="2" charset="2"/>
        <a:buChar char="§"/>
        <a:defRPr sz="2800">
          <a:solidFill>
            <a:schemeClr val="tx1"/>
          </a:solidFill>
          <a:latin typeface="Georgia"/>
          <a:ea typeface="+mn-ea"/>
          <a:cs typeface="Georgi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93D3"/>
        </a:buClr>
        <a:buFont typeface="Wingdings" pitchFamily="2" charset="2"/>
        <a:buChar char="§"/>
        <a:defRPr sz="2400">
          <a:solidFill>
            <a:schemeClr val="tx1"/>
          </a:solidFill>
          <a:latin typeface="Georgia"/>
          <a:ea typeface="+mn-ea"/>
          <a:cs typeface="Georgi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0093D3"/>
        </a:buClr>
        <a:buFont typeface="Wingdings" pitchFamily="2" charset="2"/>
        <a:buChar char="§"/>
        <a:defRPr sz="2000">
          <a:solidFill>
            <a:schemeClr val="tx1"/>
          </a:solidFill>
          <a:latin typeface="Georgia"/>
          <a:ea typeface="+mn-ea"/>
          <a:cs typeface="Georgi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093D3"/>
        </a:buClr>
        <a:buFont typeface="Wingdings" pitchFamily="2" charset="2"/>
        <a:buChar char="§"/>
        <a:defRPr sz="2000">
          <a:solidFill>
            <a:schemeClr val="tx1"/>
          </a:solidFill>
          <a:latin typeface="Georgia"/>
          <a:ea typeface="+mn-ea"/>
          <a:cs typeface="Georgi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66FFFF"/>
        </a:buClr>
        <a:buFont typeface="Wingdings" pitchFamily="29" charset="2"/>
        <a:buChar char="§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66FFFF"/>
        </a:buClr>
        <a:buFont typeface="Wingdings" pitchFamily="29" charset="2"/>
        <a:buChar char="§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66FFFF"/>
        </a:buClr>
        <a:buFont typeface="Wingdings" pitchFamily="29" charset="2"/>
        <a:buChar char="§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66FFFF"/>
        </a:buClr>
        <a:buFont typeface="Wingdings" pitchFamily="29" charset="2"/>
        <a:buChar char="§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type="body" idx="1"/>
          </p:nvPr>
        </p:nvSpPr>
        <p:spPr>
          <a:xfrm>
            <a:off x="755576" y="3501008"/>
            <a:ext cx="7772400" cy="1500187"/>
          </a:xfrm>
        </p:spPr>
        <p:txBody>
          <a:bodyPr/>
          <a:lstStyle/>
          <a:p>
            <a:pPr algn="ctr"/>
            <a:endParaRPr lang="da-DK" sz="3200" dirty="0" smtClean="0"/>
          </a:p>
          <a:p>
            <a:pPr algn="ctr"/>
            <a:endParaRPr lang="da-DK" sz="3200" dirty="0"/>
          </a:p>
          <a:p>
            <a:pPr algn="ctr"/>
            <a:endParaRPr lang="da-DK" sz="3200" dirty="0" smtClean="0"/>
          </a:p>
          <a:p>
            <a:pPr algn="ctr"/>
            <a:endParaRPr lang="da-DK" sz="3200" dirty="0"/>
          </a:p>
          <a:p>
            <a:pPr algn="ctr"/>
            <a:endParaRPr lang="da-DK" sz="3200" dirty="0" smtClean="0"/>
          </a:p>
          <a:p>
            <a:pPr algn="ctr"/>
            <a:endParaRPr lang="da-DK" sz="3200" dirty="0"/>
          </a:p>
          <a:p>
            <a:pPr algn="ctr"/>
            <a:endParaRPr lang="da-DK" sz="3200" dirty="0" smtClean="0"/>
          </a:p>
          <a:p>
            <a:pPr algn="ctr"/>
            <a:endParaRPr lang="da-DK" sz="3200" dirty="0"/>
          </a:p>
          <a:p>
            <a:pPr algn="ctr"/>
            <a:endParaRPr lang="da-DK" sz="3200" dirty="0" smtClean="0">
              <a:latin typeface="Calibri" panose="020F0502020204030204" pitchFamily="34" charset="0"/>
            </a:endParaRPr>
          </a:p>
          <a:p>
            <a:pPr algn="ctr"/>
            <a:endParaRPr lang="da-DK" sz="3200" dirty="0">
              <a:latin typeface="Calibri" panose="020F0502020204030204" pitchFamily="34" charset="0"/>
            </a:endParaRPr>
          </a:p>
          <a:p>
            <a:pPr algn="ctr"/>
            <a:endParaRPr lang="da-DK" sz="3200" dirty="0" smtClean="0">
              <a:latin typeface="Calibri" panose="020F0502020204030204" pitchFamily="34" charset="0"/>
            </a:endParaRPr>
          </a:p>
          <a:p>
            <a:pPr algn="ctr"/>
            <a:endParaRPr lang="da-DK" sz="3200" dirty="0" smtClean="0">
              <a:latin typeface="Calibri" panose="020F0502020204030204" pitchFamily="34" charset="0"/>
            </a:endParaRPr>
          </a:p>
          <a:p>
            <a:pPr algn="ctr"/>
            <a:endParaRPr lang="da-DK" sz="3200" dirty="0">
              <a:latin typeface="Calibri" panose="020F0502020204030204" pitchFamily="34" charset="0"/>
            </a:endParaRPr>
          </a:p>
          <a:p>
            <a:pPr algn="ctr"/>
            <a:endParaRPr lang="da-DK" sz="3200" dirty="0" smtClean="0">
              <a:latin typeface="Calibri" panose="020F0502020204030204" pitchFamily="34" charset="0"/>
            </a:endParaRPr>
          </a:p>
          <a:p>
            <a:pPr algn="ctr"/>
            <a:r>
              <a:rPr lang="da-DK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Eligibility Rules</a:t>
            </a:r>
          </a:p>
          <a:p>
            <a:pPr algn="ctr"/>
            <a:endParaRPr lang="da-DK" sz="2800" dirty="0"/>
          </a:p>
          <a:p>
            <a:pPr algn="ctr"/>
            <a:r>
              <a:rPr lang="da-DK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Ole Damsgaard</a:t>
            </a:r>
          </a:p>
          <a:p>
            <a:pPr algn="ctr"/>
            <a:r>
              <a:rPr lang="da-DK" dirty="0" smtClean="0">
                <a:latin typeface="Calibri" panose="020F0502020204030204" pitchFamily="34" charset="0"/>
              </a:rPr>
              <a:t/>
            </a:r>
            <a:br>
              <a:rPr lang="da-DK" dirty="0" smtClean="0">
                <a:latin typeface="Calibri" panose="020F0502020204030204" pitchFamily="34" charset="0"/>
              </a:rPr>
            </a:br>
            <a:r>
              <a:rPr lang="da-DK" dirty="0" smtClean="0">
                <a:solidFill>
                  <a:srgbClr val="0070C0"/>
                </a:solidFill>
                <a:latin typeface="Calibri" panose="020F0502020204030204" pitchFamily="34" charset="0"/>
              </a:rPr>
              <a:t>Lead Partner Seminar</a:t>
            </a:r>
          </a:p>
          <a:p>
            <a:pPr algn="ctr"/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</a:rPr>
              <a:t>1st October, 2015, </a:t>
            </a:r>
          </a:p>
          <a:p>
            <a:pPr algn="ctr"/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</a:rPr>
              <a:t>Kuopio, Finland</a:t>
            </a:r>
          </a:p>
          <a:p>
            <a:pPr algn="ctr"/>
            <a:r>
              <a:rPr lang="da-DK" dirty="0" smtClean="0"/>
              <a:t/>
            </a:r>
            <a:br>
              <a:rPr lang="da-DK" dirty="0" smtClean="0"/>
            </a:b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368873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Q&amp;A!!</a:t>
            </a:r>
            <a:endParaRPr lang="sv-SE" sz="4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pic>
        <p:nvPicPr>
          <p:cNvPr id="4" name="Platshållare för innehåll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2564904"/>
            <a:ext cx="4581755" cy="3154288"/>
          </a:xfrm>
        </p:spPr>
      </p:pic>
    </p:spTree>
    <p:extLst>
      <p:ext uri="{BB962C8B-B14F-4D97-AF65-F5344CB8AC3E}">
        <p14:creationId xmlns:p14="http://schemas.microsoft.com/office/powerpoint/2010/main" val="125689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algn="ctr"/>
            <a:r>
              <a:rPr lang="en-GB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NPA Eligibility Rules</a:t>
            </a:r>
            <a:br>
              <a:rPr lang="en-GB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</a:br>
            <a:r>
              <a:rPr lang="en-GB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General principles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752475" y="2743200"/>
            <a:ext cx="7772400" cy="3206080"/>
          </a:xfrm>
        </p:spPr>
        <p:txBody>
          <a:bodyPr/>
          <a:lstStyle/>
          <a:p>
            <a:r>
              <a:rPr lang="sv-SE" sz="2400" b="1" dirty="0" smtClean="0">
                <a:latin typeface="Calibri" panose="020F0502020204030204" pitchFamily="34" charset="0"/>
              </a:rPr>
              <a:t>All costs needed for implementation of project</a:t>
            </a:r>
          </a:p>
          <a:p>
            <a:r>
              <a:rPr lang="sv-SE" sz="2400" b="1" dirty="0" smtClean="0">
                <a:latin typeface="Calibri" panose="020F0502020204030204" pitchFamily="34" charset="0"/>
              </a:rPr>
              <a:t>Eligibilty rules exhaustive</a:t>
            </a:r>
          </a:p>
          <a:p>
            <a:r>
              <a:rPr lang="sv-SE" sz="2400" b="1" dirty="0" smtClean="0">
                <a:latin typeface="Calibri" panose="020F0502020204030204" pitchFamily="34" charset="0"/>
              </a:rPr>
              <a:t>Simplified methods &amp; flat rates</a:t>
            </a:r>
          </a:p>
          <a:p>
            <a:r>
              <a:rPr lang="sv-SE" sz="2400" b="1" dirty="0" smtClean="0">
                <a:latin typeface="Calibri" panose="020F0502020204030204" pitchFamily="34" charset="0"/>
              </a:rPr>
              <a:t>No mix of methods, no double funding</a:t>
            </a:r>
          </a:p>
          <a:p>
            <a:r>
              <a:rPr lang="sv-SE" sz="2400" b="1" dirty="0" smtClean="0">
                <a:latin typeface="Calibri" panose="020F0502020204030204" pitchFamily="34" charset="0"/>
              </a:rPr>
              <a:t>Same method used throughout project period</a:t>
            </a:r>
          </a:p>
          <a:p>
            <a:r>
              <a:rPr lang="sv-SE" sz="2400" b="1" dirty="0" smtClean="0">
                <a:latin typeface="Calibri" panose="020F0502020204030204" pitchFamily="34" charset="0"/>
              </a:rPr>
              <a:t>Fact sheets with audit trails </a:t>
            </a:r>
          </a:p>
          <a:p>
            <a:pPr marL="0" indent="0">
              <a:buNone/>
            </a:pPr>
            <a:endParaRPr lang="sv-SE" sz="2400" dirty="0"/>
          </a:p>
        </p:txBody>
      </p:sp>
    </p:spTree>
    <p:extLst>
      <p:ext uri="{BB962C8B-B14F-4D97-AF65-F5344CB8AC3E}">
        <p14:creationId xmlns:p14="http://schemas.microsoft.com/office/powerpoint/2010/main" val="301038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algn="ctr"/>
            <a:r>
              <a:rPr lang="en-GB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NPA Eligibility Rules</a:t>
            </a:r>
            <a:br>
              <a:rPr lang="en-GB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</a:br>
            <a:r>
              <a:rPr lang="en-GB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The budget lines</a:t>
            </a:r>
            <a:endParaRPr lang="sv-SE" sz="2800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752475" y="2743200"/>
            <a:ext cx="7772400" cy="3206080"/>
          </a:xfrm>
        </p:spPr>
        <p:txBody>
          <a:bodyPr/>
          <a:lstStyle/>
          <a:p>
            <a:r>
              <a:rPr lang="sv-SE" sz="2400" b="1" dirty="0" smtClean="0">
                <a:latin typeface="Calibri" panose="020F0502020204030204" pitchFamily="34" charset="0"/>
              </a:rPr>
              <a:t>Staff </a:t>
            </a:r>
            <a:r>
              <a:rPr lang="sv-SE" sz="2400" b="1" dirty="0" smtClean="0">
                <a:latin typeface="Calibri" panose="020F0502020204030204" pitchFamily="34" charset="0"/>
              </a:rPr>
              <a:t>costs</a:t>
            </a:r>
            <a:endParaRPr lang="sv-SE" sz="2400" b="1" dirty="0" smtClean="0">
              <a:latin typeface="Calibri" panose="020F0502020204030204" pitchFamily="34" charset="0"/>
            </a:endParaRPr>
          </a:p>
          <a:p>
            <a:r>
              <a:rPr lang="sv-SE" sz="2400" b="1" dirty="0" smtClean="0">
                <a:latin typeface="Calibri" panose="020F0502020204030204" pitchFamily="34" charset="0"/>
              </a:rPr>
              <a:t>Office and Administration</a:t>
            </a:r>
          </a:p>
          <a:p>
            <a:r>
              <a:rPr lang="sv-SE" sz="2400" b="1" dirty="0" err="1" smtClean="0">
                <a:latin typeface="Calibri" panose="020F0502020204030204" pitchFamily="34" charset="0"/>
              </a:rPr>
              <a:t>Travel</a:t>
            </a:r>
            <a:endParaRPr lang="sv-SE" sz="2400" b="1" dirty="0" smtClean="0">
              <a:latin typeface="Calibri" panose="020F0502020204030204" pitchFamily="34" charset="0"/>
            </a:endParaRPr>
          </a:p>
          <a:p>
            <a:r>
              <a:rPr lang="sv-SE" sz="2400" b="1" dirty="0" smtClean="0">
                <a:latin typeface="Calibri" panose="020F0502020204030204" pitchFamily="34" charset="0"/>
              </a:rPr>
              <a:t>Equipment</a:t>
            </a:r>
          </a:p>
          <a:p>
            <a:r>
              <a:rPr lang="sv-SE" sz="2400" b="1" dirty="0" err="1" smtClean="0">
                <a:latin typeface="Calibri" panose="020F0502020204030204" pitchFamily="34" charset="0"/>
              </a:rPr>
              <a:t>External</a:t>
            </a:r>
            <a:r>
              <a:rPr lang="sv-SE" sz="2400" b="1" dirty="0" smtClean="0">
                <a:latin typeface="Calibri" panose="020F0502020204030204" pitchFamily="34" charset="0"/>
              </a:rPr>
              <a:t> </a:t>
            </a:r>
            <a:r>
              <a:rPr lang="sv-SE" sz="2400" b="1" dirty="0" err="1" smtClean="0">
                <a:latin typeface="Calibri" panose="020F0502020204030204" pitchFamily="34" charset="0"/>
              </a:rPr>
              <a:t>Expertise</a:t>
            </a:r>
            <a:r>
              <a:rPr lang="sv-SE" sz="2400" b="1" dirty="0" smtClean="0">
                <a:latin typeface="Calibri" panose="020F0502020204030204" pitchFamily="34" charset="0"/>
              </a:rPr>
              <a:t> and services </a:t>
            </a:r>
            <a:r>
              <a:rPr lang="sv-SE" sz="2400" b="1" dirty="0" err="1" smtClean="0">
                <a:latin typeface="Calibri" panose="020F0502020204030204" pitchFamily="34" charset="0"/>
              </a:rPr>
              <a:t>costs</a:t>
            </a:r>
            <a:endParaRPr lang="sv-SE" sz="2400" b="1" dirty="0" smtClean="0">
              <a:latin typeface="Calibri" panose="020F0502020204030204" pitchFamily="34" charset="0"/>
            </a:endParaRPr>
          </a:p>
          <a:p>
            <a:r>
              <a:rPr lang="sv-SE" sz="2400" b="1" dirty="0" smtClean="0">
                <a:latin typeface="Calibri" panose="020F0502020204030204" pitchFamily="34" charset="0"/>
              </a:rPr>
              <a:t>In kind</a:t>
            </a:r>
          </a:p>
          <a:p>
            <a:pPr marL="0" indent="0">
              <a:buNone/>
            </a:pPr>
            <a:endParaRPr lang="sv-SE" sz="2400" dirty="0"/>
          </a:p>
        </p:txBody>
      </p:sp>
    </p:spTree>
    <p:extLst>
      <p:ext uri="{BB962C8B-B14F-4D97-AF65-F5344CB8AC3E}">
        <p14:creationId xmlns:p14="http://schemas.microsoft.com/office/powerpoint/2010/main" val="67710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83568" y="1412776"/>
            <a:ext cx="7772400" cy="5040560"/>
          </a:xfrm>
        </p:spPr>
        <p:txBody>
          <a:bodyPr/>
          <a:lstStyle/>
          <a:p>
            <a:pPr marL="0" indent="0">
              <a:buNone/>
            </a:pPr>
            <a:r>
              <a:rPr lang="en-GB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Times New Roman"/>
              </a:rPr>
              <a:t>Staff Costs</a:t>
            </a:r>
          </a:p>
          <a:p>
            <a:pPr marL="457200" indent="-457200">
              <a:buAutoNum type="alphaLcPeriod"/>
            </a:pPr>
            <a:r>
              <a:rPr lang="sv-SE" sz="2800" dirty="0">
                <a:solidFill>
                  <a:srgbClr val="000000"/>
                </a:solidFill>
                <a:latin typeface="Calibri" panose="020F0502020204030204" pitchFamily="34" charset="0"/>
              </a:rPr>
              <a:t>full-</a:t>
            </a:r>
            <a:r>
              <a:rPr lang="sv-SE" sz="2800" dirty="0" err="1">
                <a:solidFill>
                  <a:srgbClr val="000000"/>
                </a:solidFill>
                <a:latin typeface="Calibri" panose="020F0502020204030204" pitchFamily="34" charset="0"/>
              </a:rPr>
              <a:t>time</a:t>
            </a:r>
            <a:endParaRPr lang="sv-SE" sz="28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457200" indent="-457200">
              <a:buAutoNum type="alphaLcPeriod"/>
            </a:pPr>
            <a:r>
              <a:rPr lang="sv-SE" sz="2800" dirty="0">
                <a:solidFill>
                  <a:srgbClr val="000000"/>
                </a:solidFill>
                <a:latin typeface="Calibri" panose="020F0502020204030204" pitchFamily="34" charset="0"/>
              </a:rPr>
              <a:t>part-</a:t>
            </a:r>
            <a:r>
              <a:rPr lang="sv-SE" sz="2800" dirty="0" err="1">
                <a:solidFill>
                  <a:srgbClr val="000000"/>
                </a:solidFill>
                <a:latin typeface="Calibri" panose="020F0502020204030204" pitchFamily="34" charset="0"/>
              </a:rPr>
              <a:t>time</a:t>
            </a:r>
            <a:endParaRPr lang="sv-SE" sz="28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sv-SE" sz="18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          -</a:t>
            </a:r>
            <a:r>
              <a:rPr lang="en-US" sz="1800" dirty="0">
                <a:latin typeface="Calibri" panose="020F0502020204030204" pitchFamily="34" charset="0"/>
              </a:rPr>
              <a:t> part-time with a fixed percentage of time dedicated to the project </a:t>
            </a:r>
            <a:endParaRPr lang="en-US" sz="1800" dirty="0" smtClean="0"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18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18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         -</a:t>
            </a:r>
            <a:r>
              <a:rPr lang="en-US" sz="1800" dirty="0">
                <a:latin typeface="Calibri" panose="020F0502020204030204" pitchFamily="34" charset="0"/>
              </a:rPr>
              <a:t> </a:t>
            </a:r>
            <a:r>
              <a:rPr lang="en-US" sz="1800" dirty="0" smtClean="0">
                <a:latin typeface="Calibri" panose="020F0502020204030204" pitchFamily="34" charset="0"/>
              </a:rPr>
              <a:t>part-time </a:t>
            </a:r>
            <a:r>
              <a:rPr lang="en-US" sz="1800" dirty="0">
                <a:latin typeface="Calibri" panose="020F0502020204030204" pitchFamily="34" charset="0"/>
              </a:rPr>
              <a:t>with a flexible number of hours worked on the project </a:t>
            </a:r>
            <a:endParaRPr lang="en-US" sz="1800" dirty="0" smtClean="0"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18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18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         - </a:t>
            </a:r>
            <a:r>
              <a:rPr lang="en-US" sz="1800" dirty="0">
                <a:latin typeface="Calibri" panose="020F0502020204030204" pitchFamily="34" charset="0"/>
              </a:rPr>
              <a:t>contracted on an hourly basis </a:t>
            </a:r>
            <a:endParaRPr lang="en-US" sz="1800" dirty="0" smtClean="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en-US" sz="1800" dirty="0">
              <a:latin typeface="Calibri" panose="020F0502020204030204" pitchFamily="34" charset="0"/>
            </a:endParaRPr>
          </a:p>
          <a:p>
            <a:pPr marL="514350" indent="-514350">
              <a:buFont typeface="+mj-lt"/>
              <a:buAutoNum type="alphaLcParenR" startAt="3"/>
            </a:pP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</a:rPr>
              <a:t>Fact sheet defines what </a:t>
            </a:r>
            <a:r>
              <a:rPr lang="en-US" sz="28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can be covered</a:t>
            </a:r>
            <a:endParaRPr lang="sv-SE" sz="28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9421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b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Staff costs, part time assignment, flexible number of hours</a:t>
            </a:r>
            <a:endParaRPr lang="en-GB" b="1" dirty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sz="2000" dirty="0">
              <a:latin typeface="Georgia" panose="02040502050405020303" pitchFamily="18" charset="0"/>
            </a:endParaRPr>
          </a:p>
          <a:p>
            <a:r>
              <a:rPr lang="en-GB" sz="2000" dirty="0" smtClean="0">
                <a:latin typeface="Calibri" panose="020F0502020204030204" pitchFamily="34" charset="0"/>
              </a:rPr>
              <a:t>dividing </a:t>
            </a:r>
            <a:r>
              <a:rPr lang="en-GB" sz="2000" dirty="0">
                <a:latin typeface="Calibri" panose="020F0502020204030204" pitchFamily="34" charset="0"/>
              </a:rPr>
              <a:t>the monthly gross employment </a:t>
            </a:r>
            <a:r>
              <a:rPr lang="en-GB" sz="2000" dirty="0" smtClean="0">
                <a:latin typeface="Calibri" panose="020F0502020204030204" pitchFamily="34" charset="0"/>
              </a:rPr>
              <a:t>cost, </a:t>
            </a:r>
            <a:r>
              <a:rPr lang="en-GB" sz="2000" u="sng" dirty="0">
                <a:latin typeface="Calibri" panose="020F0502020204030204" pitchFamily="34" charset="0"/>
              </a:rPr>
              <a:t>including vacation payment if this is incurred on monthly </a:t>
            </a:r>
            <a:r>
              <a:rPr lang="en-GB" sz="2000" u="sng" dirty="0" smtClean="0">
                <a:latin typeface="Calibri" panose="020F0502020204030204" pitchFamily="34" charset="0"/>
              </a:rPr>
              <a:t>basis</a:t>
            </a:r>
            <a:r>
              <a:rPr lang="en-GB" sz="2000" dirty="0" smtClean="0">
                <a:latin typeface="Calibri" panose="020F0502020204030204" pitchFamily="34" charset="0"/>
              </a:rPr>
              <a:t>, </a:t>
            </a:r>
            <a:r>
              <a:rPr lang="en-GB" sz="2000" dirty="0">
                <a:latin typeface="Calibri" panose="020F0502020204030204" pitchFamily="34" charset="0"/>
              </a:rPr>
              <a:t>by the monthly working time fixed in the employment document expressed in hours; </a:t>
            </a:r>
            <a:r>
              <a:rPr lang="en-GB" sz="2000" dirty="0" smtClean="0">
                <a:latin typeface="Calibri" panose="020F0502020204030204" pitchFamily="34" charset="0"/>
              </a:rPr>
              <a:t>or</a:t>
            </a:r>
          </a:p>
          <a:p>
            <a:pPr marL="0" indent="0">
              <a:buNone/>
            </a:pPr>
            <a:endParaRPr lang="sv-SE" sz="2000" dirty="0">
              <a:latin typeface="Calibri" panose="020F0502020204030204" pitchFamily="34" charset="0"/>
            </a:endParaRPr>
          </a:p>
          <a:p>
            <a:r>
              <a:rPr lang="en-GB" sz="2000" dirty="0">
                <a:latin typeface="Calibri" panose="020F0502020204030204" pitchFamily="34" charset="0"/>
              </a:rPr>
              <a:t>dividing the latest documented annual gross employment cost,</a:t>
            </a:r>
            <a:r>
              <a:rPr lang="en-GB" sz="2000" u="sng" dirty="0">
                <a:latin typeface="Calibri" panose="020F0502020204030204" pitchFamily="34" charset="0"/>
              </a:rPr>
              <a:t> </a:t>
            </a:r>
            <a:r>
              <a:rPr lang="en-GB" sz="2000" u="sng" dirty="0" smtClean="0">
                <a:latin typeface="Calibri" panose="020F0502020204030204" pitchFamily="34" charset="0"/>
              </a:rPr>
              <a:t>including </a:t>
            </a:r>
            <a:r>
              <a:rPr lang="en-GB" sz="2000" u="sng" dirty="0">
                <a:latin typeface="Calibri" panose="020F0502020204030204" pitchFamily="34" charset="0"/>
              </a:rPr>
              <a:t>vacation salary</a:t>
            </a:r>
            <a:r>
              <a:rPr lang="en-GB" sz="2000" dirty="0">
                <a:latin typeface="Calibri" panose="020F0502020204030204" pitchFamily="34" charset="0"/>
              </a:rPr>
              <a:t>,  by </a:t>
            </a:r>
            <a:r>
              <a:rPr lang="en-GB" sz="2000" dirty="0" smtClean="0">
                <a:latin typeface="Calibri" panose="020F0502020204030204" pitchFamily="34" charset="0"/>
              </a:rPr>
              <a:t>1.720 hours.</a:t>
            </a:r>
          </a:p>
          <a:p>
            <a:pPr marL="0" indent="0">
              <a:buNone/>
            </a:pP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2204901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Office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and administration</a:t>
            </a:r>
            <a:endParaRPr lang="en-US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55576" y="2132856"/>
            <a:ext cx="7772400" cy="3048000"/>
          </a:xfrm>
        </p:spPr>
        <p:txBody>
          <a:bodyPr/>
          <a:lstStyle/>
          <a:p>
            <a:r>
              <a:rPr lang="en-GB" sz="2000" u="sng" dirty="0" smtClean="0">
                <a:latin typeface="Calibri" panose="020F0502020204030204" pitchFamily="34" charset="0"/>
              </a:rPr>
              <a:t>Cover </a:t>
            </a:r>
            <a:r>
              <a:rPr lang="en-GB" sz="2000" u="sng" dirty="0">
                <a:latin typeface="Calibri" panose="020F0502020204030204" pitchFamily="34" charset="0"/>
              </a:rPr>
              <a:t>operating and administrative expenses </a:t>
            </a:r>
            <a:r>
              <a:rPr lang="en-GB" sz="2000" dirty="0">
                <a:latin typeface="Calibri" panose="020F0502020204030204" pitchFamily="34" charset="0"/>
              </a:rPr>
              <a:t>of the partner organisation that support delivery of project </a:t>
            </a:r>
            <a:r>
              <a:rPr lang="en-GB" sz="2000" dirty="0" smtClean="0">
                <a:latin typeface="Calibri" panose="020F0502020204030204" pitchFamily="34" charset="0"/>
              </a:rPr>
              <a:t>activities</a:t>
            </a:r>
            <a:r>
              <a:rPr lang="en-US" sz="2000" dirty="0" smtClean="0">
                <a:latin typeface="Calibri" panose="020F0502020204030204" pitchFamily="34" charset="0"/>
              </a:rPr>
              <a:t>:</a:t>
            </a:r>
          </a:p>
          <a:p>
            <a:pPr marL="0" indent="0">
              <a:buNone/>
            </a:pPr>
            <a:endParaRPr lang="en-US" sz="2000" dirty="0">
              <a:latin typeface="Calibri" panose="020F0502020204030204" pitchFamily="34" charset="0"/>
            </a:endParaRPr>
          </a:p>
          <a:p>
            <a:r>
              <a:rPr lang="en-US" sz="2000" b="1" dirty="0">
                <a:latin typeface="Calibri" panose="020F0502020204030204" pitchFamily="34" charset="0"/>
              </a:rPr>
              <a:t>Direct costs </a:t>
            </a:r>
            <a:r>
              <a:rPr lang="en-US" sz="2000" dirty="0">
                <a:latin typeface="Calibri" panose="020F0502020204030204" pitchFamily="34" charset="0"/>
              </a:rPr>
              <a:t>are costs that can be attributed directly to the project and are </a:t>
            </a:r>
            <a:r>
              <a:rPr lang="en-US" sz="2000" dirty="0" smtClean="0">
                <a:latin typeface="Calibri" panose="020F0502020204030204" pitchFamily="34" charset="0"/>
              </a:rPr>
              <a:t>in </a:t>
            </a:r>
            <a:r>
              <a:rPr lang="en-US" sz="2000" dirty="0">
                <a:latin typeface="Calibri" panose="020F0502020204030204" pitchFamily="34" charset="0"/>
              </a:rPr>
              <a:t>accordance with accounting principles and internal rules of the </a:t>
            </a:r>
            <a:r>
              <a:rPr lang="en-US" sz="2000" dirty="0" smtClean="0">
                <a:latin typeface="Calibri" panose="020F0502020204030204" pitchFamily="34" charset="0"/>
              </a:rPr>
              <a:t>organization.</a:t>
            </a:r>
            <a:endParaRPr lang="en-US" sz="2000" dirty="0">
              <a:latin typeface="Calibri" panose="020F0502020204030204" pitchFamily="34" charset="0"/>
            </a:endParaRPr>
          </a:p>
          <a:p>
            <a:r>
              <a:rPr lang="en-US" sz="2000" b="1" dirty="0">
                <a:latin typeface="Calibri" panose="020F0502020204030204" pitchFamily="34" charset="0"/>
              </a:rPr>
              <a:t>Indirect costs </a:t>
            </a:r>
            <a:r>
              <a:rPr lang="en-US" sz="2000" dirty="0">
                <a:latin typeface="Calibri" panose="020F0502020204030204" pitchFamily="34" charset="0"/>
              </a:rPr>
              <a:t>are costs that cannot be assigned in full to the project, as they link to various activities of the </a:t>
            </a:r>
            <a:r>
              <a:rPr lang="en-US" sz="2000" dirty="0" smtClean="0">
                <a:latin typeface="Calibri" panose="020F0502020204030204" pitchFamily="34" charset="0"/>
              </a:rPr>
              <a:t>organization, </a:t>
            </a:r>
            <a:r>
              <a:rPr lang="en-US" sz="2000" dirty="0">
                <a:latin typeface="Calibri" panose="020F0502020204030204" pitchFamily="34" charset="0"/>
              </a:rPr>
              <a:t>including activities that do not relate to the project.</a:t>
            </a:r>
          </a:p>
          <a:p>
            <a:r>
              <a:rPr lang="en-US" sz="2000" dirty="0" smtClean="0">
                <a:latin typeface="Calibri" panose="020F0502020204030204" pitchFamily="34" charset="0"/>
              </a:rPr>
              <a:t>Fact sheet defines what can be covered</a:t>
            </a:r>
            <a:endParaRPr lang="en-GB" sz="2000" dirty="0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7166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Office </a:t>
            </a:r>
            <a:r>
              <a:rPr 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and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administration</a:t>
            </a:r>
            <a:b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</a:br>
            <a:r>
              <a:rPr 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/>
            </a:r>
            <a:br>
              <a:rPr 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</a:b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83568" y="1772816"/>
            <a:ext cx="7772400" cy="3048000"/>
          </a:xfrm>
        </p:spPr>
        <p:txBody>
          <a:bodyPr/>
          <a:lstStyle/>
          <a:p>
            <a:endParaRPr lang="en-GB" sz="1800" dirty="0" smtClean="0">
              <a:latin typeface="Georgia" panose="02040502050405020303" pitchFamily="18" charset="0"/>
            </a:endParaRPr>
          </a:p>
          <a:p>
            <a:pPr marL="457200" lvl="1" indent="0">
              <a:buNone/>
            </a:pPr>
            <a:r>
              <a:rPr lang="en-GB" sz="2000" b="1" dirty="0">
                <a:latin typeface="Calibri" panose="020F0502020204030204" pitchFamily="34" charset="0"/>
              </a:rPr>
              <a:t>Indirect </a:t>
            </a:r>
            <a:r>
              <a:rPr lang="en-GB" sz="2000" b="1" dirty="0" smtClean="0">
                <a:latin typeface="Calibri" panose="020F0502020204030204" pitchFamily="34" charset="0"/>
              </a:rPr>
              <a:t>costs </a:t>
            </a:r>
            <a:r>
              <a:rPr lang="en-GB" sz="2000" b="1" dirty="0">
                <a:latin typeface="Calibri" panose="020F0502020204030204" pitchFamily="34" charset="0"/>
              </a:rPr>
              <a:t>may be calculated </a:t>
            </a:r>
            <a:r>
              <a:rPr lang="en-GB" sz="2000" b="1" dirty="0" smtClean="0">
                <a:latin typeface="Calibri" panose="020F0502020204030204" pitchFamily="34" charset="0"/>
              </a:rPr>
              <a:t>as </a:t>
            </a:r>
            <a:r>
              <a:rPr lang="en-GB" sz="2000" b="1" dirty="0">
                <a:latin typeface="Calibri" panose="020F0502020204030204" pitchFamily="34" charset="0"/>
              </a:rPr>
              <a:t>a flat </a:t>
            </a:r>
            <a:r>
              <a:rPr lang="en-GB" sz="2000" b="1" dirty="0" smtClean="0">
                <a:latin typeface="Calibri" panose="020F0502020204030204" pitchFamily="34" charset="0"/>
              </a:rPr>
              <a:t>rate: </a:t>
            </a:r>
            <a:endParaRPr lang="en-GB" sz="2000" b="1" dirty="0">
              <a:latin typeface="Calibri" panose="020F0502020204030204" pitchFamily="34" charset="0"/>
            </a:endParaRPr>
          </a:p>
          <a:p>
            <a:pPr lvl="1"/>
            <a:endParaRPr lang="en-US" sz="1600" dirty="0" smtClean="0">
              <a:latin typeface="Calibri" panose="020F0502020204030204" pitchFamily="34" charset="0"/>
            </a:endParaRPr>
          </a:p>
          <a:p>
            <a:pPr lvl="1"/>
            <a:r>
              <a:rPr lang="en-US" sz="2400" dirty="0" smtClean="0">
                <a:latin typeface="Calibri" panose="020F0502020204030204" pitchFamily="34" charset="0"/>
              </a:rPr>
              <a:t>15</a:t>
            </a:r>
            <a:r>
              <a:rPr lang="en-US" sz="2400" dirty="0">
                <a:latin typeface="Calibri" panose="020F0502020204030204" pitchFamily="34" charset="0"/>
              </a:rPr>
              <a:t>% of eligible direct staff costs </a:t>
            </a:r>
            <a:r>
              <a:rPr lang="en-US" sz="2400" dirty="0" smtClean="0">
                <a:latin typeface="Calibri" panose="020F0502020204030204" pitchFamily="34" charset="0"/>
              </a:rPr>
              <a:t>no documentation needed. </a:t>
            </a:r>
          </a:p>
          <a:p>
            <a:pPr marL="457200" lvl="1" indent="0">
              <a:buNone/>
            </a:pPr>
            <a:endParaRPr lang="en-US" sz="2400" dirty="0">
              <a:latin typeface="Calibri" panose="020F0502020204030204" pitchFamily="34" charset="0"/>
            </a:endParaRPr>
          </a:p>
          <a:p>
            <a:pPr lvl="1"/>
            <a:r>
              <a:rPr lang="en-GB" sz="2400" dirty="0" smtClean="0">
                <a:latin typeface="Calibri" panose="020F0502020204030204" pitchFamily="34" charset="0"/>
              </a:rPr>
              <a:t>up </a:t>
            </a:r>
            <a:r>
              <a:rPr lang="en-GB" sz="2400" dirty="0">
                <a:latin typeface="Calibri" panose="020F0502020204030204" pitchFamily="34" charset="0"/>
              </a:rPr>
              <a:t>to </a:t>
            </a:r>
            <a:r>
              <a:rPr lang="en-GB" sz="2400" i="1" u="sng" dirty="0">
                <a:latin typeface="Calibri" panose="020F0502020204030204" pitchFamily="34" charset="0"/>
              </a:rPr>
              <a:t>25% of eligible direct costs</a:t>
            </a:r>
            <a:r>
              <a:rPr lang="en-GB" sz="2400" dirty="0">
                <a:latin typeface="Calibri" panose="020F0502020204030204" pitchFamily="34" charset="0"/>
              </a:rPr>
              <a:t>, provided that the flat rate is calculated on the basis of a fair, equitable and verifiable calculation </a:t>
            </a:r>
            <a:r>
              <a:rPr lang="en-GB" sz="2400" dirty="0" smtClean="0">
                <a:latin typeface="Calibri" panose="020F0502020204030204" pitchFamily="34" charset="0"/>
              </a:rPr>
              <a:t>method, verified by FLC, regularly updated</a:t>
            </a:r>
          </a:p>
          <a:p>
            <a:pPr lvl="1"/>
            <a:endParaRPr lang="sv-SE" sz="2400" dirty="0">
              <a:latin typeface="Calibri" panose="020F0502020204030204" pitchFamily="34" charset="0"/>
            </a:endParaRPr>
          </a:p>
          <a:p>
            <a:pPr lvl="1"/>
            <a:r>
              <a:rPr lang="en-GB" sz="2400" u="sng" dirty="0" smtClean="0">
                <a:latin typeface="Calibri" panose="020F0502020204030204" pitchFamily="34" charset="0"/>
              </a:rPr>
              <a:t>No mixture of direct and indirect costs!!</a:t>
            </a:r>
            <a:endParaRPr lang="en-GB" sz="2400" dirty="0" smtClean="0">
              <a:latin typeface="Calibri" panose="020F0502020204030204" pitchFamily="34" charset="0"/>
            </a:endParaRPr>
          </a:p>
          <a:p>
            <a:pPr marL="457200" lvl="1" indent="0">
              <a:buNone/>
            </a:pPr>
            <a:endParaRPr lang="en-GB" sz="2400" b="1" i="1" dirty="0" smtClean="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sv-SE" sz="1800" dirty="0">
              <a:latin typeface="Calibri" panose="020F0502020204030204" pitchFamily="34" charset="0"/>
            </a:endParaRPr>
          </a:p>
          <a:p>
            <a:endParaRPr lang="sv-SE" sz="18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4724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Travel and accommodation</a:t>
            </a:r>
            <a:r>
              <a:rPr lang="sv-SE" b="1" dirty="0" smtClean="0"/>
              <a:t/>
            </a:r>
            <a:br>
              <a:rPr lang="sv-SE" b="1" dirty="0" smtClean="0"/>
            </a:b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83568" y="1412776"/>
            <a:ext cx="7772400" cy="3048000"/>
          </a:xfrm>
        </p:spPr>
        <p:txBody>
          <a:bodyPr/>
          <a:lstStyle/>
          <a:p>
            <a:pPr marL="0" indent="0">
              <a:buNone/>
            </a:pPr>
            <a:r>
              <a:rPr lang="en-GB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Travel and accommodation</a:t>
            </a:r>
            <a:endParaRPr lang="sv-SE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  <a:p>
            <a:pPr lvl="0"/>
            <a:endParaRPr lang="en-GB" sz="2000" dirty="0" smtClean="0">
              <a:latin typeface="Calibri" panose="020F0502020204030204" pitchFamily="34" charset="0"/>
            </a:endParaRPr>
          </a:p>
          <a:p>
            <a:pPr lvl="0"/>
            <a:r>
              <a:rPr lang="en-GB" sz="2000" dirty="0" smtClean="0">
                <a:latin typeface="Calibri" panose="020F0502020204030204" pitchFamily="34" charset="0"/>
              </a:rPr>
              <a:t>Travel </a:t>
            </a:r>
            <a:r>
              <a:rPr lang="en-GB" sz="2000" dirty="0">
                <a:latin typeface="Calibri" panose="020F0502020204030204" pitchFamily="34" charset="0"/>
              </a:rPr>
              <a:t>and accommodation costs must </a:t>
            </a:r>
            <a:r>
              <a:rPr lang="en-GB" sz="2000" u="sng" dirty="0">
                <a:latin typeface="Calibri" panose="020F0502020204030204" pitchFamily="34" charset="0"/>
              </a:rPr>
              <a:t>clearly link </a:t>
            </a:r>
            <a:r>
              <a:rPr lang="en-GB" sz="2000" dirty="0">
                <a:latin typeface="Calibri" panose="020F0502020204030204" pitchFamily="34" charset="0"/>
              </a:rPr>
              <a:t>to the project and be essential for effective delivery of the project activities.</a:t>
            </a:r>
            <a:endParaRPr lang="sv-SE" sz="2000" dirty="0">
              <a:latin typeface="Calibri" panose="020F0502020204030204" pitchFamily="34" charset="0"/>
            </a:endParaRPr>
          </a:p>
          <a:p>
            <a:pPr lvl="0"/>
            <a:endParaRPr lang="en-GB" sz="2000" u="sng" dirty="0" smtClean="0">
              <a:latin typeface="Calibri" panose="020F0502020204030204" pitchFamily="34" charset="0"/>
            </a:endParaRPr>
          </a:p>
          <a:p>
            <a:r>
              <a:rPr lang="en-GB" sz="2000" dirty="0" smtClean="0">
                <a:latin typeface="Calibri" panose="020F0502020204030204" pitchFamily="34" charset="0"/>
              </a:rPr>
              <a:t>For </a:t>
            </a:r>
            <a:r>
              <a:rPr lang="en-GB" sz="2000" dirty="0">
                <a:latin typeface="Calibri" panose="020F0502020204030204" pitchFamily="34" charset="0"/>
              </a:rPr>
              <a:t>travels outside the programme area that have not been included in the approved project application, </a:t>
            </a:r>
            <a:r>
              <a:rPr lang="en-GB" sz="2000" u="sng" dirty="0">
                <a:latin typeface="Calibri" panose="020F0502020204030204" pitchFamily="34" charset="0"/>
              </a:rPr>
              <a:t>pre-approval by the Joint secretariat (in writing)</a:t>
            </a:r>
            <a:r>
              <a:rPr lang="en-GB" sz="2000" dirty="0">
                <a:latin typeface="Calibri" panose="020F0502020204030204" pitchFamily="34" charset="0"/>
              </a:rPr>
              <a:t>, is </a:t>
            </a:r>
            <a:r>
              <a:rPr lang="en-GB" sz="2000" dirty="0" smtClean="0">
                <a:latin typeface="Calibri" panose="020F0502020204030204" pitchFamily="34" charset="0"/>
              </a:rPr>
              <a:t>requested. </a:t>
            </a:r>
          </a:p>
          <a:p>
            <a:r>
              <a:rPr lang="en-GB" sz="2000" dirty="0" smtClean="0">
                <a:latin typeface="Calibri" panose="020F0502020204030204" pitchFamily="34" charset="0"/>
              </a:rPr>
              <a:t>Except </a:t>
            </a:r>
            <a:r>
              <a:rPr lang="en-GB" sz="2000" dirty="0">
                <a:latin typeface="Calibri" panose="020F0502020204030204" pitchFamily="34" charset="0"/>
              </a:rPr>
              <a:t>for</a:t>
            </a:r>
            <a:r>
              <a:rPr lang="en-GB" sz="2000" dirty="0" smtClean="0">
                <a:latin typeface="Calibri" panose="020F0502020204030204" pitchFamily="34" charset="0"/>
              </a:rPr>
              <a:t>: Travelling </a:t>
            </a:r>
            <a:r>
              <a:rPr lang="en-GB" sz="2000" dirty="0">
                <a:latin typeface="Calibri" panose="020F0502020204030204" pitchFamily="34" charset="0"/>
              </a:rPr>
              <a:t>to and from the </a:t>
            </a:r>
            <a:r>
              <a:rPr lang="en-GB" sz="2000" dirty="0" smtClean="0">
                <a:latin typeface="Calibri" panose="020F0502020204030204" pitchFamily="34" charset="0"/>
              </a:rPr>
              <a:t>JS </a:t>
            </a:r>
            <a:r>
              <a:rPr lang="en-GB" sz="2000" dirty="0">
                <a:latin typeface="Calibri" panose="020F0502020204030204" pitchFamily="34" charset="0"/>
              </a:rPr>
              <a:t>in Copenhagen for meetings and </a:t>
            </a:r>
            <a:r>
              <a:rPr lang="en-GB" sz="2000" dirty="0" smtClean="0">
                <a:latin typeface="Calibri" panose="020F0502020204030204" pitchFamily="34" charset="0"/>
              </a:rPr>
              <a:t>seminars; travelling </a:t>
            </a:r>
            <a:r>
              <a:rPr lang="en-GB" sz="2000" dirty="0">
                <a:latin typeface="Calibri" panose="020F0502020204030204" pitchFamily="34" charset="0"/>
              </a:rPr>
              <a:t>to and from project partners located outside the programme area.</a:t>
            </a:r>
            <a:endParaRPr lang="sv-SE" sz="2000" dirty="0">
              <a:latin typeface="Calibri" panose="020F0502020204030204" pitchFamily="34" charset="0"/>
            </a:endParaRPr>
          </a:p>
          <a:p>
            <a:pPr marL="0" indent="0">
              <a:lnSpc>
                <a:spcPct val="115000"/>
              </a:lnSpc>
              <a:buNone/>
            </a:pPr>
            <a:endParaRPr lang="en-GB" sz="2000" u="sng" dirty="0" smtClean="0">
              <a:latin typeface="Calibri" panose="020F0502020204030204" pitchFamily="34" charset="0"/>
              <a:ea typeface="Calibri"/>
            </a:endParaRPr>
          </a:p>
          <a:p>
            <a:pPr>
              <a:lnSpc>
                <a:spcPct val="115000"/>
              </a:lnSpc>
            </a:pPr>
            <a:r>
              <a:rPr lang="en-GB" sz="2000" dirty="0" smtClean="0">
                <a:latin typeface="Calibri" panose="020F0502020204030204" pitchFamily="34" charset="0"/>
                <a:ea typeface="Calibri"/>
              </a:rPr>
              <a:t>For partners from </a:t>
            </a:r>
            <a:r>
              <a:rPr lang="en-GB" sz="2000" u="sng" dirty="0" smtClean="0">
                <a:latin typeface="Calibri" panose="020F0502020204030204" pitchFamily="34" charset="0"/>
                <a:ea typeface="Calibri"/>
              </a:rPr>
              <a:t>Member </a:t>
            </a:r>
            <a:r>
              <a:rPr lang="en-GB" sz="2000" u="sng" dirty="0" smtClean="0">
                <a:latin typeface="Calibri" panose="020F0502020204030204" pitchFamily="34" charset="0"/>
                <a:ea typeface="Calibri"/>
              </a:rPr>
              <a:t>States </a:t>
            </a:r>
            <a:r>
              <a:rPr lang="en-GB" sz="2000" dirty="0" smtClean="0">
                <a:latin typeface="Calibri" panose="020F0502020204030204" pitchFamily="34" charset="0"/>
                <a:ea typeface="Calibri"/>
              </a:rPr>
              <a:t>travel costs incurred outside the EU/programme areas shall be reported</a:t>
            </a:r>
            <a:endParaRPr lang="en-GB" sz="2000" dirty="0">
              <a:latin typeface="Calibri" panose="020F0502020204030204" pitchFamily="34" charset="0"/>
              <a:ea typeface="Calibri"/>
            </a:endParaRPr>
          </a:p>
          <a:p>
            <a:pPr marL="450215" algn="just">
              <a:spcAft>
                <a:spcPts val="0"/>
              </a:spcAft>
            </a:pPr>
            <a:endParaRPr lang="sv-SE" sz="2000" dirty="0">
              <a:latin typeface="Calibri" panose="020F0502020204030204" pitchFamily="34" charset="0"/>
              <a:ea typeface="Times New Roman"/>
              <a:cs typeface="Times New Roman"/>
            </a:endParaRPr>
          </a:p>
          <a:p>
            <a:endParaRPr lang="sv-SE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4161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95536" y="1412776"/>
            <a:ext cx="7772400" cy="4752528"/>
          </a:xfrm>
        </p:spPr>
        <p:txBody>
          <a:bodyPr/>
          <a:lstStyle/>
          <a:p>
            <a:pPr marL="0" indent="0">
              <a:buNone/>
            </a:pPr>
            <a:r>
              <a:rPr lang="de-DE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Times New Roman"/>
                <a:cs typeface="Times New Roman"/>
              </a:rPr>
              <a:t>In-kind</a:t>
            </a:r>
            <a:endParaRPr lang="en-GB" sz="3600" b="1" u="sng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sv-SE" sz="2000" dirty="0" smtClean="0"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sv-SE" sz="2000" dirty="0" smtClean="0">
                <a:latin typeface="Calibri" panose="020F0502020204030204" pitchFamily="34" charset="0"/>
              </a:rPr>
              <a:t>Refers to contributions </a:t>
            </a:r>
            <a:r>
              <a:rPr lang="en-US" sz="2000" dirty="0" smtClean="0">
                <a:latin typeface="Calibri" panose="020F0502020204030204" pitchFamily="34" charset="0"/>
              </a:rPr>
              <a:t>from an organization </a:t>
            </a:r>
            <a:r>
              <a:rPr lang="en-US" sz="2000" dirty="0">
                <a:latin typeface="Calibri" panose="020F0502020204030204" pitchFamily="34" charset="0"/>
              </a:rPr>
              <a:t>outside the </a:t>
            </a:r>
            <a:r>
              <a:rPr lang="en-US" sz="2000" dirty="0" smtClean="0">
                <a:latin typeface="Calibri" panose="020F0502020204030204" pitchFamily="34" charset="0"/>
              </a:rPr>
              <a:t>project partnership. </a:t>
            </a:r>
          </a:p>
          <a:p>
            <a:pPr marL="0" indent="0">
              <a:buNone/>
            </a:pPr>
            <a:endParaRPr lang="en-US" sz="2000" dirty="0" smtClean="0"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en-GB" sz="2000" dirty="0" smtClean="0">
                <a:latin typeface="Calibri" panose="020F0502020204030204" pitchFamily="34" charset="0"/>
              </a:rPr>
              <a:t>In-kind </a:t>
            </a:r>
            <a:r>
              <a:rPr lang="en-GB" sz="2000" dirty="0">
                <a:latin typeface="Calibri" panose="020F0502020204030204" pitchFamily="34" charset="0"/>
              </a:rPr>
              <a:t>m</a:t>
            </a:r>
            <a:r>
              <a:rPr lang="en-GB" sz="2000" dirty="0" smtClean="0">
                <a:latin typeface="Calibri" panose="020F0502020204030204" pitchFamily="34" charset="0"/>
              </a:rPr>
              <a:t>atch-funding in the projects can take the form of:</a:t>
            </a:r>
          </a:p>
          <a:p>
            <a:pPr marL="0" indent="0">
              <a:buNone/>
            </a:pPr>
            <a:endParaRPr lang="en-GB" sz="2000" dirty="0">
              <a:latin typeface="Calibri" panose="020F0502020204030204" pitchFamily="34" charset="0"/>
            </a:endParaRPr>
          </a:p>
          <a:p>
            <a:r>
              <a:rPr lang="en-GB" sz="2000" dirty="0" smtClean="0">
                <a:latin typeface="Calibri" panose="020F0502020204030204" pitchFamily="34" charset="0"/>
              </a:rPr>
              <a:t>Own used resources from </a:t>
            </a:r>
            <a:r>
              <a:rPr lang="en-GB" sz="2000" dirty="0">
                <a:latin typeface="Calibri" panose="020F0502020204030204" pitchFamily="34" charset="0"/>
              </a:rPr>
              <a:t>a</a:t>
            </a:r>
            <a:r>
              <a:rPr lang="en-GB" sz="2000" dirty="0" smtClean="0">
                <a:latin typeface="Calibri" panose="020F0502020204030204" pitchFamily="34" charset="0"/>
              </a:rPr>
              <a:t> “third party organisation” such as </a:t>
            </a:r>
            <a:r>
              <a:rPr lang="en-US" sz="2000" dirty="0" smtClean="0">
                <a:latin typeface="Calibri" panose="020F0502020204030204" pitchFamily="34" charset="0"/>
              </a:rPr>
              <a:t>the </a:t>
            </a:r>
            <a:r>
              <a:rPr lang="en-US" sz="2000" dirty="0">
                <a:latin typeface="Calibri" panose="020F0502020204030204" pitchFamily="34" charset="0"/>
              </a:rPr>
              <a:t>provision of </a:t>
            </a:r>
            <a:r>
              <a:rPr lang="en-US" sz="2000" dirty="0" smtClean="0">
                <a:latin typeface="Calibri" panose="020F0502020204030204" pitchFamily="34" charset="0"/>
              </a:rPr>
              <a:t>works, goods, </a:t>
            </a:r>
            <a:r>
              <a:rPr lang="en-US" sz="2000" dirty="0">
                <a:latin typeface="Calibri" panose="020F0502020204030204" pitchFamily="34" charset="0"/>
              </a:rPr>
              <a:t>services, land and real estate </a:t>
            </a:r>
            <a:endParaRPr lang="en-US" sz="2000" dirty="0" smtClean="0">
              <a:latin typeface="Calibri" panose="020F0502020204030204" pitchFamily="34" charset="0"/>
            </a:endParaRPr>
          </a:p>
          <a:p>
            <a:r>
              <a:rPr lang="en-GB" sz="2000" dirty="0" smtClean="0">
                <a:latin typeface="Calibri" panose="020F0502020204030204" pitchFamily="34" charset="0"/>
              </a:rPr>
              <a:t>For which no </a:t>
            </a:r>
            <a:r>
              <a:rPr lang="en-GB" sz="2000" dirty="0">
                <a:latin typeface="Calibri" panose="020F0502020204030204" pitchFamily="34" charset="0"/>
              </a:rPr>
              <a:t>cash payment supported by invoices, or documents of equivalent probative value, has been made by the </a:t>
            </a:r>
            <a:r>
              <a:rPr lang="en-GB" sz="2000" dirty="0" smtClean="0">
                <a:latin typeface="Calibri" panose="020F0502020204030204" pitchFamily="34" charset="0"/>
              </a:rPr>
              <a:t>beneficiary.</a:t>
            </a:r>
          </a:p>
          <a:p>
            <a:r>
              <a:rPr lang="en-GB" sz="2000" dirty="0">
                <a:latin typeface="Calibri" panose="020F0502020204030204" pitchFamily="34" charset="0"/>
              </a:rPr>
              <a:t>The value and the delivery of the contribution can be independently assessed and verified</a:t>
            </a:r>
          </a:p>
          <a:p>
            <a:endParaRPr lang="en-GB" sz="2000" dirty="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en-GB" sz="2000" dirty="0">
              <a:latin typeface="Calibri" panose="020F0502020204030204" pitchFamily="34" charset="0"/>
            </a:endParaRPr>
          </a:p>
          <a:p>
            <a:endParaRPr lang="sv-SE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779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PP2_template">
  <a:themeElements>
    <a:clrScheme name="NPP2_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NPP2_template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29" charset="-52"/>
            <a:ea typeface="ＭＳ Ｐゴシック" pitchFamily="29" charset="-128"/>
            <a:cs typeface="ＭＳ Ｐゴシック" pitchFamily="29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29" charset="-52"/>
            <a:ea typeface="ＭＳ Ｐゴシック" pitchFamily="29" charset="-128"/>
            <a:cs typeface="ＭＳ Ｐゴシック" pitchFamily="29" charset="-128"/>
          </a:defRPr>
        </a:defPPr>
      </a:lstStyle>
    </a:lnDef>
  </a:objectDefaults>
  <a:extraClrSchemeLst>
    <a:extraClrScheme>
      <a:clrScheme name="NPP2_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PP2_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PP2_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PP2_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PP2_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PP2_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PP2_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PP2_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PP2_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PP2_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PP2_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PP2_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4172</TotalTime>
  <Words>503</Words>
  <Application>Microsoft Office PowerPoint</Application>
  <PresentationFormat>On-screen Show (4:3)</PresentationFormat>
  <Paragraphs>85</Paragraphs>
  <Slides>10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NPP2_template</vt:lpstr>
      <vt:lpstr>PowerPoint Presentation</vt:lpstr>
      <vt:lpstr>NPA Eligibility Rules General principles</vt:lpstr>
      <vt:lpstr>NPA Eligibility Rules The budget lines</vt:lpstr>
      <vt:lpstr>PowerPoint Presentation</vt:lpstr>
      <vt:lpstr>Staff costs, part time assignment, flexible number of hours</vt:lpstr>
      <vt:lpstr>Office and administration</vt:lpstr>
      <vt:lpstr>Office and administration  </vt:lpstr>
      <vt:lpstr>Travel and accommodation </vt:lpstr>
      <vt:lpstr>PowerPoint Presentation</vt:lpstr>
      <vt:lpstr>Q&amp;A!!</vt:lpstr>
    </vt:vector>
  </TitlesOfParts>
  <Company>Plakat AB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Bild 1</dc:title>
  <dc:creator>Janne Mårtensgård</dc:creator>
  <cp:lastModifiedBy>Christopher Parker</cp:lastModifiedBy>
  <cp:revision>294</cp:revision>
  <cp:lastPrinted>2014-09-09T15:27:33Z</cp:lastPrinted>
  <dcterms:created xsi:type="dcterms:W3CDTF">2008-09-16T08:43:55Z</dcterms:created>
  <dcterms:modified xsi:type="dcterms:W3CDTF">2015-10-05T09:26:39Z</dcterms:modified>
</cp:coreProperties>
</file>