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5" r:id="rId4"/>
    <p:sldId id="258" r:id="rId5"/>
    <p:sldId id="259" r:id="rId6"/>
    <p:sldId id="260" r:id="rId7"/>
    <p:sldId id="262" r:id="rId8"/>
    <p:sldId id="263" r:id="rId9"/>
    <p:sldId id="274" r:id="rId10"/>
    <p:sldId id="269" r:id="rId11"/>
    <p:sldId id="272" r:id="rId12"/>
    <p:sldId id="265" r:id="rId13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7CF8DE-70C4-4B60-A846-A7142FB4C7A5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37D0DB96-6505-4AAC-81A4-555A4B83947E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GB" sz="1600" dirty="0" smtClean="0"/>
        </a:p>
        <a:p>
          <a:r>
            <a:rPr lang="en-GB" sz="1600" dirty="0" smtClean="0"/>
            <a:t>National Rules</a:t>
          </a:r>
          <a:endParaRPr lang="en-GB" sz="1600" dirty="0"/>
        </a:p>
      </dgm:t>
    </dgm:pt>
    <dgm:pt modelId="{A3E2FC17-3CEE-4185-BD7C-F04B6A7CAAE9}" type="parTrans" cxnId="{098B8F36-A112-42AA-A013-C94145DD11D5}">
      <dgm:prSet/>
      <dgm:spPr/>
      <dgm:t>
        <a:bodyPr/>
        <a:lstStyle/>
        <a:p>
          <a:endParaRPr lang="en-GB"/>
        </a:p>
      </dgm:t>
    </dgm:pt>
    <dgm:pt modelId="{FE425DCA-8019-43C7-9DD4-9E81420FC129}" type="sibTrans" cxnId="{098B8F36-A112-42AA-A013-C94145DD11D5}">
      <dgm:prSet/>
      <dgm:spPr/>
      <dgm:t>
        <a:bodyPr/>
        <a:lstStyle/>
        <a:p>
          <a:endParaRPr lang="en-GB"/>
        </a:p>
      </dgm:t>
    </dgm:pt>
    <dgm:pt modelId="{7BA92EFE-0AD8-4189-8DE5-10AC854894CB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2800" dirty="0" smtClean="0"/>
            <a:t>Programme Rules</a:t>
          </a:r>
          <a:endParaRPr lang="en-GB" sz="2800" dirty="0"/>
        </a:p>
      </dgm:t>
    </dgm:pt>
    <dgm:pt modelId="{B93FE312-0FAA-4803-B607-4FDC39253C05}" type="parTrans" cxnId="{6471E73C-F1F2-423A-AEF5-B0337E011990}">
      <dgm:prSet/>
      <dgm:spPr/>
      <dgm:t>
        <a:bodyPr/>
        <a:lstStyle/>
        <a:p>
          <a:endParaRPr lang="en-GB"/>
        </a:p>
      </dgm:t>
    </dgm:pt>
    <dgm:pt modelId="{87C3738D-8ED3-4134-9A09-6622B2050EAF}" type="sibTrans" cxnId="{6471E73C-F1F2-423A-AEF5-B0337E011990}">
      <dgm:prSet/>
      <dgm:spPr/>
      <dgm:t>
        <a:bodyPr/>
        <a:lstStyle/>
        <a:p>
          <a:endParaRPr lang="en-GB"/>
        </a:p>
      </dgm:t>
    </dgm:pt>
    <dgm:pt modelId="{7015CFF1-B210-45D2-BBA7-E3A9C6B843C9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00FFFF"/>
        </a:solidFill>
      </dgm:spPr>
      <dgm:t>
        <a:bodyPr/>
        <a:lstStyle/>
        <a:p>
          <a:r>
            <a:rPr lang="en-GB" sz="4400" dirty="0" smtClean="0"/>
            <a:t>EU Rules</a:t>
          </a:r>
          <a:endParaRPr lang="en-GB" sz="4400" dirty="0"/>
        </a:p>
      </dgm:t>
    </dgm:pt>
    <dgm:pt modelId="{FC42D875-6ED6-4407-BFC9-FD41915E0C89}" type="parTrans" cxnId="{ADB2BAEC-CD93-4A1D-A39A-0DD7C2BF4CEC}">
      <dgm:prSet/>
      <dgm:spPr/>
      <dgm:t>
        <a:bodyPr/>
        <a:lstStyle/>
        <a:p>
          <a:endParaRPr lang="en-GB"/>
        </a:p>
      </dgm:t>
    </dgm:pt>
    <dgm:pt modelId="{F7B8333E-1A23-4D79-913C-C3189DC34ED0}" type="sibTrans" cxnId="{ADB2BAEC-CD93-4A1D-A39A-0DD7C2BF4CEC}">
      <dgm:prSet/>
      <dgm:spPr/>
      <dgm:t>
        <a:bodyPr/>
        <a:lstStyle/>
        <a:p>
          <a:endParaRPr lang="en-GB"/>
        </a:p>
      </dgm:t>
    </dgm:pt>
    <dgm:pt modelId="{C4F9DA05-B06B-4E52-BBA1-8C5C24A13A11}" type="pres">
      <dgm:prSet presAssocID="{FA7CF8DE-70C4-4B60-A846-A7142FB4C7A5}" presName="Name0" presStyleCnt="0">
        <dgm:presLayoutVars>
          <dgm:dir/>
          <dgm:animLvl val="lvl"/>
          <dgm:resizeHandles val="exact"/>
        </dgm:presLayoutVars>
      </dgm:prSet>
      <dgm:spPr/>
    </dgm:pt>
    <dgm:pt modelId="{597ADCD3-94D3-44D3-ACE2-B26A72D70673}" type="pres">
      <dgm:prSet presAssocID="{37D0DB96-6505-4AAC-81A4-555A4B83947E}" presName="Name8" presStyleCnt="0"/>
      <dgm:spPr/>
    </dgm:pt>
    <dgm:pt modelId="{60DF5504-1D46-41DE-A5B0-2DA889E5A25D}" type="pres">
      <dgm:prSet presAssocID="{37D0DB96-6505-4AAC-81A4-555A4B83947E}" presName="level" presStyleLbl="node1" presStyleIdx="0" presStyleCnt="3" custLinFactNeighborX="177" custLinFactNeighborY="371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68BB3C-5184-4F17-AADA-790BFA7388E6}" type="pres">
      <dgm:prSet presAssocID="{37D0DB96-6505-4AAC-81A4-555A4B83947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3B14958-8B45-4435-B3A2-21902143AA97}" type="pres">
      <dgm:prSet presAssocID="{7BA92EFE-0AD8-4189-8DE5-10AC854894CB}" presName="Name8" presStyleCnt="0"/>
      <dgm:spPr/>
    </dgm:pt>
    <dgm:pt modelId="{46E5F7F7-149E-4C6E-8569-3B804B9F9E72}" type="pres">
      <dgm:prSet presAssocID="{7BA92EFE-0AD8-4189-8DE5-10AC854894CB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39F2DD6-80B7-4AAE-8395-B8C150B30E1B}" type="pres">
      <dgm:prSet presAssocID="{7BA92EFE-0AD8-4189-8DE5-10AC854894C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B6E20EA-82B5-4C11-94A2-D46E9E3DD14A}" type="pres">
      <dgm:prSet presAssocID="{7015CFF1-B210-45D2-BBA7-E3A9C6B843C9}" presName="Name8" presStyleCnt="0"/>
      <dgm:spPr/>
    </dgm:pt>
    <dgm:pt modelId="{4DE81091-3F74-4ABC-AD2D-D1460547E921}" type="pres">
      <dgm:prSet presAssocID="{7015CFF1-B210-45D2-BBA7-E3A9C6B843C9}" presName="level" presStyleLbl="node1" presStyleIdx="2" presStyleCnt="3" custLinFactNeighborX="40" custLinFactNeighborY="2161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7C1768F-709B-4A0D-AED6-328739323234}" type="pres">
      <dgm:prSet presAssocID="{7015CFF1-B210-45D2-BBA7-E3A9C6B843C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D6CBB00-1BE0-4C0F-9375-519E4D5E0869}" type="presOf" srcId="{7015CFF1-B210-45D2-BBA7-E3A9C6B843C9}" destId="{07C1768F-709B-4A0D-AED6-328739323234}" srcOrd="1" destOrd="0" presId="urn:microsoft.com/office/officeart/2005/8/layout/pyramid1"/>
    <dgm:cxn modelId="{ADB2BAEC-CD93-4A1D-A39A-0DD7C2BF4CEC}" srcId="{FA7CF8DE-70C4-4B60-A846-A7142FB4C7A5}" destId="{7015CFF1-B210-45D2-BBA7-E3A9C6B843C9}" srcOrd="2" destOrd="0" parTransId="{FC42D875-6ED6-4407-BFC9-FD41915E0C89}" sibTransId="{F7B8333E-1A23-4D79-913C-C3189DC34ED0}"/>
    <dgm:cxn modelId="{8E8B6976-AA3D-4BE0-8C12-121EF8E233CD}" type="presOf" srcId="{7BA92EFE-0AD8-4189-8DE5-10AC854894CB}" destId="{739F2DD6-80B7-4AAE-8395-B8C150B30E1B}" srcOrd="1" destOrd="0" presId="urn:microsoft.com/office/officeart/2005/8/layout/pyramid1"/>
    <dgm:cxn modelId="{A1A4DC68-357E-4D9D-97B2-9002655C56B7}" type="presOf" srcId="{37D0DB96-6505-4AAC-81A4-555A4B83947E}" destId="{2568BB3C-5184-4F17-AADA-790BFA7388E6}" srcOrd="1" destOrd="0" presId="urn:microsoft.com/office/officeart/2005/8/layout/pyramid1"/>
    <dgm:cxn modelId="{6471E73C-F1F2-423A-AEF5-B0337E011990}" srcId="{FA7CF8DE-70C4-4B60-A846-A7142FB4C7A5}" destId="{7BA92EFE-0AD8-4189-8DE5-10AC854894CB}" srcOrd="1" destOrd="0" parTransId="{B93FE312-0FAA-4803-B607-4FDC39253C05}" sibTransId="{87C3738D-8ED3-4134-9A09-6622B2050EAF}"/>
    <dgm:cxn modelId="{E7DF7388-C595-4B35-A9CC-57B61D310B11}" type="presOf" srcId="{7BA92EFE-0AD8-4189-8DE5-10AC854894CB}" destId="{46E5F7F7-149E-4C6E-8569-3B804B9F9E72}" srcOrd="0" destOrd="0" presId="urn:microsoft.com/office/officeart/2005/8/layout/pyramid1"/>
    <dgm:cxn modelId="{F57550AC-E8CC-4D67-839A-FA07CB75E277}" type="presOf" srcId="{37D0DB96-6505-4AAC-81A4-555A4B83947E}" destId="{60DF5504-1D46-41DE-A5B0-2DA889E5A25D}" srcOrd="0" destOrd="0" presId="urn:microsoft.com/office/officeart/2005/8/layout/pyramid1"/>
    <dgm:cxn modelId="{E60088F7-8C3F-43A5-A0EF-C22E2784F5A6}" type="presOf" srcId="{FA7CF8DE-70C4-4B60-A846-A7142FB4C7A5}" destId="{C4F9DA05-B06B-4E52-BBA1-8C5C24A13A11}" srcOrd="0" destOrd="0" presId="urn:microsoft.com/office/officeart/2005/8/layout/pyramid1"/>
    <dgm:cxn modelId="{098B8F36-A112-42AA-A013-C94145DD11D5}" srcId="{FA7CF8DE-70C4-4B60-A846-A7142FB4C7A5}" destId="{37D0DB96-6505-4AAC-81A4-555A4B83947E}" srcOrd="0" destOrd="0" parTransId="{A3E2FC17-3CEE-4185-BD7C-F04B6A7CAAE9}" sibTransId="{FE425DCA-8019-43C7-9DD4-9E81420FC129}"/>
    <dgm:cxn modelId="{B6EE46FD-969E-418C-97EB-06C7C97E539E}" type="presOf" srcId="{7015CFF1-B210-45D2-BBA7-E3A9C6B843C9}" destId="{4DE81091-3F74-4ABC-AD2D-D1460547E921}" srcOrd="0" destOrd="0" presId="urn:microsoft.com/office/officeart/2005/8/layout/pyramid1"/>
    <dgm:cxn modelId="{0CDAE897-51C9-4615-8A5A-D3D1DEE401ED}" type="presParOf" srcId="{C4F9DA05-B06B-4E52-BBA1-8C5C24A13A11}" destId="{597ADCD3-94D3-44D3-ACE2-B26A72D70673}" srcOrd="0" destOrd="0" presId="urn:microsoft.com/office/officeart/2005/8/layout/pyramid1"/>
    <dgm:cxn modelId="{DA36E8B1-7572-4FED-88C0-473D138B9936}" type="presParOf" srcId="{597ADCD3-94D3-44D3-ACE2-B26A72D70673}" destId="{60DF5504-1D46-41DE-A5B0-2DA889E5A25D}" srcOrd="0" destOrd="0" presId="urn:microsoft.com/office/officeart/2005/8/layout/pyramid1"/>
    <dgm:cxn modelId="{B7623D36-C3A7-49A7-B366-6163C767E613}" type="presParOf" srcId="{597ADCD3-94D3-44D3-ACE2-B26A72D70673}" destId="{2568BB3C-5184-4F17-AADA-790BFA7388E6}" srcOrd="1" destOrd="0" presId="urn:microsoft.com/office/officeart/2005/8/layout/pyramid1"/>
    <dgm:cxn modelId="{26292EC1-9795-4251-9F65-1078919A6F7A}" type="presParOf" srcId="{C4F9DA05-B06B-4E52-BBA1-8C5C24A13A11}" destId="{53B14958-8B45-4435-B3A2-21902143AA97}" srcOrd="1" destOrd="0" presId="urn:microsoft.com/office/officeart/2005/8/layout/pyramid1"/>
    <dgm:cxn modelId="{9C173358-FB05-4BFD-B8AC-B55DE473E470}" type="presParOf" srcId="{53B14958-8B45-4435-B3A2-21902143AA97}" destId="{46E5F7F7-149E-4C6E-8569-3B804B9F9E72}" srcOrd="0" destOrd="0" presId="urn:microsoft.com/office/officeart/2005/8/layout/pyramid1"/>
    <dgm:cxn modelId="{7287E0A4-6518-4144-B854-5859A6F1E0DB}" type="presParOf" srcId="{53B14958-8B45-4435-B3A2-21902143AA97}" destId="{739F2DD6-80B7-4AAE-8395-B8C150B30E1B}" srcOrd="1" destOrd="0" presId="urn:microsoft.com/office/officeart/2005/8/layout/pyramid1"/>
    <dgm:cxn modelId="{84888FB1-91A8-41CC-9454-7611A530CC5A}" type="presParOf" srcId="{C4F9DA05-B06B-4E52-BBA1-8C5C24A13A11}" destId="{5B6E20EA-82B5-4C11-94A2-D46E9E3DD14A}" srcOrd="2" destOrd="0" presId="urn:microsoft.com/office/officeart/2005/8/layout/pyramid1"/>
    <dgm:cxn modelId="{69312590-C073-43B1-A6BF-E582C9A28848}" type="presParOf" srcId="{5B6E20EA-82B5-4C11-94A2-D46E9E3DD14A}" destId="{4DE81091-3F74-4ABC-AD2D-D1460547E921}" srcOrd="0" destOrd="0" presId="urn:microsoft.com/office/officeart/2005/8/layout/pyramid1"/>
    <dgm:cxn modelId="{1766D4DC-4EE3-4C86-902A-45CC9DC7528E}" type="presParOf" srcId="{5B6E20EA-82B5-4C11-94A2-D46E9E3DD14A}" destId="{07C1768F-709B-4A0D-AED6-328739323234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DF5504-1D46-41DE-A5B0-2DA889E5A25D}">
      <dsp:nvSpPr>
        <dsp:cNvPr id="0" name=""/>
        <dsp:cNvSpPr/>
      </dsp:nvSpPr>
      <dsp:spPr>
        <a:xfrm>
          <a:off x="1779341" y="28519"/>
          <a:ext cx="1776197" cy="768085"/>
        </a:xfrm>
        <a:prstGeom prst="trapezoid">
          <a:avLst>
            <a:gd name="adj" fmla="val 115625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National Rules</a:t>
          </a:r>
          <a:endParaRPr lang="en-GB" sz="1600" kern="1200" dirty="0"/>
        </a:p>
      </dsp:txBody>
      <dsp:txXfrm>
        <a:off x="1779341" y="28519"/>
        <a:ext cx="1776197" cy="768085"/>
      </dsp:txXfrm>
    </dsp:sp>
    <dsp:sp modelId="{46E5F7F7-149E-4C6E-8569-3B804B9F9E72}">
      <dsp:nvSpPr>
        <dsp:cNvPr id="0" name=""/>
        <dsp:cNvSpPr/>
      </dsp:nvSpPr>
      <dsp:spPr>
        <a:xfrm>
          <a:off x="888098" y="768085"/>
          <a:ext cx="3552394" cy="768085"/>
        </a:xfrm>
        <a:prstGeom prst="trapezoid">
          <a:avLst>
            <a:gd name="adj" fmla="val 115625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Programme Rules</a:t>
          </a:r>
          <a:endParaRPr lang="en-GB" sz="2800" kern="1200" dirty="0"/>
        </a:p>
      </dsp:txBody>
      <dsp:txXfrm>
        <a:off x="1509767" y="768085"/>
        <a:ext cx="2309056" cy="768085"/>
      </dsp:txXfrm>
    </dsp:sp>
    <dsp:sp modelId="{4DE81091-3F74-4ABC-AD2D-D1460547E921}">
      <dsp:nvSpPr>
        <dsp:cNvPr id="0" name=""/>
        <dsp:cNvSpPr/>
      </dsp:nvSpPr>
      <dsp:spPr>
        <a:xfrm>
          <a:off x="0" y="1536170"/>
          <a:ext cx="5328591" cy="768085"/>
        </a:xfrm>
        <a:prstGeom prst="trapezoid">
          <a:avLst>
            <a:gd name="adj" fmla="val 115625"/>
          </a:avLst>
        </a:prstGeom>
        <a:solidFill>
          <a:srgbClr val="00FFFF"/>
        </a:soli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400" kern="1200" dirty="0" smtClean="0"/>
            <a:t>EU Rules</a:t>
          </a:r>
          <a:endParaRPr lang="en-GB" sz="4400" kern="1200" dirty="0"/>
        </a:p>
      </dsp:txBody>
      <dsp:txXfrm>
        <a:off x="932503" y="1536170"/>
        <a:ext cx="3463584" cy="7680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EC90-F1EF-43A9-B975-ED442FD1A5BE}" type="datetimeFigureOut">
              <a:rPr lang="da-DK" smtClean="0"/>
              <a:t>27-09-2015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5A8D6-73AB-4140-9AFE-6C81BBAA89F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4991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EC90-F1EF-43A9-B975-ED442FD1A5BE}" type="datetimeFigureOut">
              <a:rPr lang="da-DK" smtClean="0"/>
              <a:t>27-09-2015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5A8D6-73AB-4140-9AFE-6C81BBAA89F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85138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EC90-F1EF-43A9-B975-ED442FD1A5BE}" type="datetimeFigureOut">
              <a:rPr lang="da-DK" smtClean="0"/>
              <a:t>27-09-2015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5A8D6-73AB-4140-9AFE-6C81BBAA89F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5547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DC18B-801F-4BBC-B6A0-80D0528A1D7F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719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9AD45-B82F-4032-9983-62ABA068D4AB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655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D18F6-E79D-4107-B53B-565D806121C6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9960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52475" y="2743200"/>
            <a:ext cx="3810000" cy="304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14875" y="2743200"/>
            <a:ext cx="3810000" cy="304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C4FD5-0C56-4338-A63E-79E8253A6E13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609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5464A-88FC-4C89-B981-AFAC04787701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7207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85A00-E345-4386-B923-C8763DF94EEA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5378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1D4A0-9027-4A5D-A33C-DA4D954A8873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5789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04551-339E-45E4-8866-F05C874F57F9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70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EC90-F1EF-43A9-B975-ED442FD1A5BE}" type="datetimeFigureOut">
              <a:rPr lang="da-DK" smtClean="0"/>
              <a:t>27-09-2015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5A8D6-73AB-4140-9AFE-6C81BBAA89F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532953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5890B-A226-46DA-BB92-989FCDFB997E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9055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BD181-0A26-4979-907D-D378D238395D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6484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89713" y="1447800"/>
            <a:ext cx="1944687" cy="43434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752475" y="1447800"/>
            <a:ext cx="5684838" cy="43434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CEF40-1620-4700-BB65-A64BCD36E279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324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EC90-F1EF-43A9-B975-ED442FD1A5BE}" type="datetimeFigureOut">
              <a:rPr lang="da-DK" smtClean="0"/>
              <a:t>27-09-2015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5A8D6-73AB-4140-9AFE-6C81BBAA89F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7064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EC90-F1EF-43A9-B975-ED442FD1A5BE}" type="datetimeFigureOut">
              <a:rPr lang="da-DK" smtClean="0"/>
              <a:t>27-09-2015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5A8D6-73AB-4140-9AFE-6C81BBAA89F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4447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EC90-F1EF-43A9-B975-ED442FD1A5BE}" type="datetimeFigureOut">
              <a:rPr lang="da-DK" smtClean="0"/>
              <a:t>27-09-2015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5A8D6-73AB-4140-9AFE-6C81BBAA89F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7301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EC90-F1EF-43A9-B975-ED442FD1A5BE}" type="datetimeFigureOut">
              <a:rPr lang="da-DK" smtClean="0"/>
              <a:t>27-09-2015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5A8D6-73AB-4140-9AFE-6C81BBAA89F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1643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EC90-F1EF-43A9-B975-ED442FD1A5BE}" type="datetimeFigureOut">
              <a:rPr lang="da-DK" smtClean="0"/>
              <a:t>27-09-2015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5A8D6-73AB-4140-9AFE-6C81BBAA89F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008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EC90-F1EF-43A9-B975-ED442FD1A5BE}" type="datetimeFigureOut">
              <a:rPr lang="da-DK" smtClean="0"/>
              <a:t>27-09-2015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5A8D6-73AB-4140-9AFE-6C81BBAA89F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17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EC90-F1EF-43A9-B975-ED442FD1A5BE}" type="datetimeFigureOut">
              <a:rPr lang="da-DK" smtClean="0"/>
              <a:t>27-09-2015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5A8D6-73AB-4140-9AFE-6C81BBAA89F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6336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9EC90-F1EF-43A9-B975-ED442FD1A5BE}" type="datetimeFigureOut">
              <a:rPr lang="da-DK" smtClean="0"/>
              <a:t>27-09-2015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5A8D6-73AB-4140-9AFE-6C81BBAA89F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4735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447800"/>
            <a:ext cx="7772400" cy="838200"/>
          </a:xfrm>
          <a:prstGeom prst="rect">
            <a:avLst/>
          </a:prstGeom>
          <a:noFill/>
          <a:ln w="9525">
            <a:solidFill>
              <a:srgbClr val="FFFFFF">
                <a:alpha val="0"/>
              </a:srgb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2475" y="2743200"/>
            <a:ext cx="7772400" cy="3048000"/>
          </a:xfrm>
          <a:prstGeom prst="rect">
            <a:avLst/>
          </a:prstGeom>
          <a:noFill/>
          <a:ln w="0">
            <a:solidFill>
              <a:schemeClr val="bg1">
                <a:alpha val="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638550" y="649605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1150" y="649605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96150" y="6496050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1F4FE982-7ACF-4F96-8E73-9D8352C0F9CA}" type="slidenum">
              <a:rPr lang="sv-SE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  <p:pic>
        <p:nvPicPr>
          <p:cNvPr id="1031" name="Bildobjekt 1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743" y="307420"/>
            <a:ext cx="6325481" cy="745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93342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noFill/>
          <a:latin typeface="Georgia"/>
          <a:ea typeface="+mj-ea"/>
          <a:cs typeface="Georgi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eorgia" pitchFamily="18" charset="0"/>
          <a:ea typeface="ＭＳ Ｐゴシック" pitchFamily="29" charset="-128"/>
          <a:cs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eorgia" pitchFamily="18" charset="0"/>
          <a:ea typeface="ＭＳ Ｐゴシック" pitchFamily="29" charset="-128"/>
          <a:cs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eorgia" pitchFamily="18" charset="0"/>
          <a:ea typeface="ＭＳ Ｐゴシック" pitchFamily="29" charset="-128"/>
          <a:cs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eorgia" pitchFamily="18" charset="0"/>
          <a:ea typeface="ＭＳ Ｐゴシック" pitchFamily="29" charset="-128"/>
          <a:cs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29" charset="-52"/>
          <a:ea typeface="ＭＳ Ｐゴシック" pitchFamily="29" charset="-128"/>
          <a:cs typeface="ＭＳ Ｐゴシック" pitchFamily="29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29" charset="-52"/>
          <a:ea typeface="ＭＳ Ｐゴシック" pitchFamily="29" charset="-128"/>
          <a:cs typeface="ＭＳ Ｐゴシック" pitchFamily="29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29" charset="-52"/>
          <a:ea typeface="ＭＳ Ｐゴシック" pitchFamily="29" charset="-128"/>
          <a:cs typeface="ＭＳ Ｐゴシック" pitchFamily="29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29" charset="-52"/>
          <a:ea typeface="ＭＳ Ｐゴシック" pitchFamily="29" charset="-128"/>
          <a:cs typeface="ＭＳ Ｐゴシック" pitchFamily="29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3D3"/>
        </a:buClr>
        <a:buFont typeface="Wingdings" pitchFamily="2" charset="2"/>
        <a:buChar char="§"/>
        <a:defRPr sz="3200">
          <a:solidFill>
            <a:schemeClr val="tx1"/>
          </a:solidFill>
          <a:latin typeface="Georgia"/>
          <a:ea typeface="+mn-ea"/>
          <a:cs typeface="Georgia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3D3"/>
        </a:buClr>
        <a:buFont typeface="Wingdings" pitchFamily="2" charset="2"/>
        <a:buChar char="§"/>
        <a:defRPr sz="2800">
          <a:solidFill>
            <a:schemeClr val="tx1"/>
          </a:solidFill>
          <a:latin typeface="Georgia"/>
          <a:ea typeface="+mn-ea"/>
          <a:cs typeface="Georgi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3D3"/>
        </a:buClr>
        <a:buFont typeface="Wingdings" pitchFamily="2" charset="2"/>
        <a:buChar char="§"/>
        <a:defRPr sz="2400">
          <a:solidFill>
            <a:schemeClr val="tx1"/>
          </a:solidFill>
          <a:latin typeface="Georgia"/>
          <a:ea typeface="+mn-ea"/>
          <a:cs typeface="Georgi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93D3"/>
        </a:buClr>
        <a:buFont typeface="Wingdings" pitchFamily="2" charset="2"/>
        <a:buChar char="§"/>
        <a:defRPr sz="2000">
          <a:solidFill>
            <a:schemeClr val="tx1"/>
          </a:solidFill>
          <a:latin typeface="Georgia"/>
          <a:ea typeface="+mn-ea"/>
          <a:cs typeface="Georgi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93D3"/>
        </a:buClr>
        <a:buFont typeface="Wingdings" pitchFamily="2" charset="2"/>
        <a:buChar char="§"/>
        <a:defRPr sz="2000">
          <a:solidFill>
            <a:schemeClr val="tx1"/>
          </a:solidFill>
          <a:latin typeface="Georgia"/>
          <a:ea typeface="+mn-ea"/>
          <a:cs typeface="Georgi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66FFFF"/>
        </a:buClr>
        <a:buFont typeface="Wingdings" pitchFamily="29" charset="2"/>
        <a:buChar char="§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66FFFF"/>
        </a:buClr>
        <a:buFont typeface="Wingdings" pitchFamily="29" charset="2"/>
        <a:buChar char="§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66FFFF"/>
        </a:buClr>
        <a:buFont typeface="Wingdings" pitchFamily="29" charset="2"/>
        <a:buChar char="§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66FFFF"/>
        </a:buClr>
        <a:buFont typeface="Wingdings" pitchFamily="29" charset="2"/>
        <a:buChar char="§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Rules and regulations,  State aid</a:t>
            </a:r>
            <a:endParaRPr lang="da-DK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dirty="0" smtClean="0"/>
              <a:t>Ole Damsgaard</a:t>
            </a:r>
          </a:p>
          <a:p>
            <a:r>
              <a:rPr lang="en-GB" dirty="0" smtClean="0"/>
              <a:t>Head of Secretariat</a:t>
            </a:r>
          </a:p>
          <a:p>
            <a:r>
              <a:rPr lang="en-GB" dirty="0" smtClean="0"/>
              <a:t>Lead Partner Seminar </a:t>
            </a:r>
          </a:p>
          <a:p>
            <a:r>
              <a:rPr lang="en-GB" dirty="0" smtClean="0"/>
              <a:t>Kuopio 1</a:t>
            </a:r>
            <a:r>
              <a:rPr lang="en-GB" baseline="30000" dirty="0" smtClean="0"/>
              <a:t>st</a:t>
            </a:r>
            <a:r>
              <a:rPr lang="en-GB" dirty="0" smtClean="0"/>
              <a:t> October 2015</a:t>
            </a:r>
            <a:endParaRPr lang="da-D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20688"/>
            <a:ext cx="61214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7242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5949280"/>
            <a:ext cx="6119495" cy="720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7" y="692696"/>
            <a:ext cx="6116637" cy="843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87624" y="71046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in difficulty declaration 2</a:t>
            </a:r>
            <a:endParaRPr lang="da-DK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84066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happens if the rules not are kept? </a:t>
            </a:r>
            <a:endParaRPr lang="da-DK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752" y="1628800"/>
            <a:ext cx="8229600" cy="4525963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“</a:t>
            </a:r>
            <a:r>
              <a:rPr lang="en-GB" dirty="0"/>
              <a:t>The MA is entitled, in whole or in part, to terminate this Grant Contract and/or to demand repayment of amounts already paid to the LP from the co-financing, in full or in </a:t>
            </a:r>
            <a:r>
              <a:rPr lang="en-GB" dirty="0" smtClean="0"/>
              <a:t>part..”  </a:t>
            </a:r>
          </a:p>
          <a:p>
            <a:pPr marL="0" indent="0">
              <a:buNone/>
            </a:pPr>
            <a:r>
              <a:rPr lang="en-GB" i="1" dirty="0"/>
              <a:t> </a:t>
            </a:r>
            <a:r>
              <a:rPr lang="en-GB" i="1" dirty="0" smtClean="0"/>
              <a:t>    Programme Manual </a:t>
            </a:r>
            <a:endParaRPr lang="da-DK" i="1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877272"/>
            <a:ext cx="611949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6932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EU regulation overrules</a:t>
            </a:r>
            <a:endParaRPr lang="en-GB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>
                <a:latin typeface="Calibri" panose="020F0502020204030204" pitchFamily="34" charset="0"/>
              </a:rPr>
              <a:t>The foundation of the </a:t>
            </a:r>
            <a:r>
              <a:rPr lang="en-GB" sz="2000" dirty="0" err="1" smtClean="0">
                <a:latin typeface="Calibri" panose="020F0502020204030204" pitchFamily="34" charset="0"/>
              </a:rPr>
              <a:t>Interreg</a:t>
            </a:r>
            <a:r>
              <a:rPr lang="en-GB" sz="2000" dirty="0" smtClean="0">
                <a:latin typeface="Calibri" panose="020F0502020204030204" pitchFamily="34" charset="0"/>
              </a:rPr>
              <a:t> Programmes </a:t>
            </a:r>
          </a:p>
          <a:p>
            <a:pPr>
              <a:buFontTx/>
              <a:buChar char="-"/>
            </a:pPr>
            <a:r>
              <a:rPr lang="en-GB" sz="2000" b="1" dirty="0" smtClean="0">
                <a:latin typeface="Calibri" panose="020F0502020204030204" pitchFamily="34" charset="0"/>
              </a:rPr>
              <a:t>Regulations and delegated acts </a:t>
            </a:r>
            <a:r>
              <a:rPr lang="en-GB" sz="2000" dirty="0" smtClean="0">
                <a:latin typeface="Calibri" panose="020F0502020204030204" pitchFamily="34" charset="0"/>
              </a:rPr>
              <a:t>from the Commission</a:t>
            </a:r>
          </a:p>
          <a:p>
            <a:r>
              <a:rPr lang="en-GB" sz="2000" b="1" dirty="0" smtClean="0">
                <a:latin typeface="Calibri" panose="020F0502020204030204" pitchFamily="34" charset="0"/>
              </a:rPr>
              <a:t>Programme specific </a:t>
            </a:r>
            <a:r>
              <a:rPr lang="en-GB" sz="2000" dirty="0" smtClean="0">
                <a:latin typeface="Calibri" panose="020F0502020204030204" pitchFamily="34" charset="0"/>
              </a:rPr>
              <a:t>rules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Calibri" panose="020F0502020204030204" pitchFamily="34" charset="0"/>
              </a:rPr>
              <a:t>Where regulations open more options</a:t>
            </a:r>
          </a:p>
          <a:p>
            <a:r>
              <a:rPr lang="en-GB" sz="2000" b="1" dirty="0" smtClean="0">
                <a:latin typeface="Calibri" panose="020F0502020204030204" pitchFamily="34" charset="0"/>
              </a:rPr>
              <a:t>National rules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Calibri" panose="020F0502020204030204" pitchFamily="34" charset="0"/>
              </a:rPr>
              <a:t>Where no EU-regulation exist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/>
              <a:t>	</a:t>
            </a:r>
            <a:endParaRPr lang="en-GB" sz="2000" dirty="0" smtClean="0"/>
          </a:p>
          <a:p>
            <a:pPr marL="0" indent="0">
              <a:buNone/>
            </a:pPr>
            <a:endParaRPr lang="en-GB" sz="2000" dirty="0" smtClean="0"/>
          </a:p>
        </p:txBody>
      </p:sp>
      <p:graphicFrame>
        <p:nvGraphicFramePr>
          <p:cNvPr id="7" name="Platshållare för innehåll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177799"/>
              </p:ext>
            </p:extLst>
          </p:nvPr>
        </p:nvGraphicFramePr>
        <p:xfrm>
          <a:off x="3815408" y="3645024"/>
          <a:ext cx="5328592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61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State aid?</a:t>
            </a:r>
            <a:endParaRPr lang="da-DK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i="1" dirty="0" smtClean="0"/>
              <a:t>“Any aid granted by a Member State…which distorts competition by favouring certain </a:t>
            </a:r>
            <a:r>
              <a:rPr lang="en-GB" i="1" u="sng" dirty="0" smtClean="0"/>
              <a:t>undertakings</a:t>
            </a:r>
            <a:r>
              <a:rPr lang="en-GB" i="1" dirty="0" smtClean="0"/>
              <a:t> or the production of certain goods shall…be incompatible with the internal market”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rgbClr val="3399FF"/>
                </a:solidFill>
              </a:rPr>
              <a:t>EU Treaty, Article 107</a:t>
            </a:r>
          </a:p>
          <a:p>
            <a:endParaRPr lang="da-D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021287"/>
            <a:ext cx="61214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5859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33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an undertaking?</a:t>
            </a:r>
            <a:endParaRPr lang="da-DK" b="1" dirty="0">
              <a:solidFill>
                <a:srgbClr val="33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6646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Undertakings are entities engaged in an </a:t>
            </a:r>
            <a:r>
              <a:rPr lang="en-GB" i="1" u="sng" dirty="0" smtClean="0"/>
              <a:t>economic activity</a:t>
            </a:r>
            <a:r>
              <a:rPr lang="en-GB" i="1" dirty="0" smtClean="0"/>
              <a:t>,</a:t>
            </a:r>
            <a:r>
              <a:rPr lang="en-GB" dirty="0" smtClean="0"/>
              <a:t> regardless their legal status and the way they are financed:</a:t>
            </a:r>
          </a:p>
          <a:p>
            <a:r>
              <a:rPr lang="en-GB" sz="2800" dirty="0" smtClean="0"/>
              <a:t>Charities, clubs or associations, public bodies, universities, social enterprises, private firms…</a:t>
            </a:r>
          </a:p>
          <a:p>
            <a:r>
              <a:rPr lang="en-GB" sz="2800" dirty="0" smtClean="0"/>
              <a:t>It does not matter whether the entity aims to generate profits</a:t>
            </a:r>
          </a:p>
          <a:p>
            <a:r>
              <a:rPr lang="en-GB" sz="2800" dirty="0" smtClean="0"/>
              <a:t>An undertaking can be engaged in economic and non-economic activities at the same time</a:t>
            </a:r>
            <a:endParaRPr lang="da-DK" sz="28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877272"/>
            <a:ext cx="611949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9834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3399FF"/>
                </a:solidFill>
              </a:rPr>
              <a:t>What is an economic activity?</a:t>
            </a:r>
            <a:endParaRPr lang="da-DK" b="1" dirty="0">
              <a:solidFill>
                <a:srgbClr val="33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 smtClean="0"/>
              <a:t>‘any activity consisting in offering goods or services </a:t>
            </a:r>
            <a:r>
              <a:rPr lang="en-GB" i="1" dirty="0"/>
              <a:t>o</a:t>
            </a:r>
            <a:r>
              <a:rPr lang="en-GB" i="1" dirty="0" smtClean="0"/>
              <a:t>n a given market’</a:t>
            </a:r>
            <a:endParaRPr lang="en-GB" dirty="0" smtClean="0"/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r>
              <a:rPr lang="en-GB" dirty="0" smtClean="0"/>
              <a:t>Also the case where the activity could, in principle, be carried out by a private body!</a:t>
            </a:r>
            <a:endParaRPr lang="da-DK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877272"/>
            <a:ext cx="611949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0469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any of the project’s activities/products/services have the character of direct aid to SMEs? </a:t>
            </a:r>
            <a:endParaRPr lang="da-DK" sz="32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Identify the flows of resources from the Programme through the Project to SMEs </a:t>
            </a:r>
            <a:r>
              <a:rPr lang="en-GB" sz="2400" dirty="0" smtClean="0"/>
              <a:t>(end beneficiaries)</a:t>
            </a:r>
            <a:r>
              <a:rPr lang="en-GB" dirty="0" smtClean="0"/>
              <a:t> if not negligible then State aid</a:t>
            </a:r>
          </a:p>
          <a:p>
            <a:endParaRPr lang="en-GB" dirty="0"/>
          </a:p>
          <a:p>
            <a:r>
              <a:rPr lang="en-GB" dirty="0" smtClean="0"/>
              <a:t>Is the aid given to individual SMEs or has it a broad character </a:t>
            </a:r>
            <a:r>
              <a:rPr lang="en-GB" sz="2400" dirty="0" smtClean="0"/>
              <a:t>( e.g. a tool that can be downloaded by all from the project web site) </a:t>
            </a:r>
            <a:endParaRPr lang="da-DK" sz="24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877272"/>
            <a:ext cx="611949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5064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Which State aid tool to use?</a:t>
            </a:r>
            <a:br>
              <a:rPr lang="en-GB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 main stream options </a:t>
            </a:r>
            <a:r>
              <a:rPr lang="en-GB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da-DK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De </a:t>
            </a:r>
            <a:r>
              <a:rPr lang="en-GB" b="1" dirty="0" err="1" smtClean="0"/>
              <a:t>minimis</a:t>
            </a:r>
            <a:r>
              <a:rPr lang="en-GB" b="1" dirty="0" smtClean="0"/>
              <a:t> </a:t>
            </a:r>
            <a:r>
              <a:rPr lang="en-GB" dirty="0" smtClean="0"/>
              <a:t>has a maximum threshold of EUR 200.000 and a grant rate of 100% </a:t>
            </a:r>
            <a:r>
              <a:rPr lang="en-GB" sz="2800" dirty="0" smtClean="0"/>
              <a:t>(However: all kind of national public support has to be included, SME within agriculture, fishery and transport sectors not included) 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2" y="5997971"/>
            <a:ext cx="611949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1392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</a:t>
            </a:r>
            <a:r>
              <a:rPr lang="en-GB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minimis</a:t>
            </a:r>
            <a:r>
              <a:rPr lang="en-GB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does not cover all economic activities!</a:t>
            </a:r>
            <a:endParaRPr lang="da-DK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Export activities excluded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Transport restricted</a:t>
            </a:r>
          </a:p>
          <a:p>
            <a:endParaRPr lang="en-GB" dirty="0"/>
          </a:p>
          <a:p>
            <a:r>
              <a:rPr lang="en-GB" dirty="0" smtClean="0"/>
              <a:t>Specific rules for agriculture, fishery and aquaculture (e.g. food processing on farm)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34631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Self-declaration 1</a:t>
            </a:r>
            <a:endParaRPr lang="da-DK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24" y="2132856"/>
            <a:ext cx="8934476" cy="237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5949280"/>
            <a:ext cx="611949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9657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PP2_template">
  <a:themeElements>
    <a:clrScheme name="NPP2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PP2_templat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9" charset="-52"/>
            <a:ea typeface="ＭＳ Ｐゴシック" pitchFamily="29" charset="-128"/>
            <a:cs typeface="ＭＳ Ｐゴシック" pitchFamily="2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9" charset="-52"/>
            <a:ea typeface="ＭＳ Ｐゴシック" pitchFamily="29" charset="-128"/>
            <a:cs typeface="ＭＳ Ｐゴシック" pitchFamily="29" charset="-128"/>
          </a:defRPr>
        </a:defPPr>
      </a:lstStyle>
    </a:lnDef>
  </a:objectDefaults>
  <a:extraClrSchemeLst>
    <a:extraClrScheme>
      <a:clrScheme name="NPP2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PP2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PP2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PP2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PP2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PP2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PP2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PP2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PP2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PP2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PP2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PP2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400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NPP2_template</vt:lpstr>
      <vt:lpstr>Rules and regulations,  State aid</vt:lpstr>
      <vt:lpstr>EU regulation overrules</vt:lpstr>
      <vt:lpstr>What is State aid?</vt:lpstr>
      <vt:lpstr>What is an undertaking?</vt:lpstr>
      <vt:lpstr>What is an economic activity?</vt:lpstr>
      <vt:lpstr>Can any of the project’s activities/products/services have the character of direct aid to SMEs? </vt:lpstr>
      <vt:lpstr>Which State aid tool to use? Two main stream options  </vt:lpstr>
      <vt:lpstr>De minimis does not cover all economic activities!</vt:lpstr>
      <vt:lpstr>Self-declaration 1</vt:lpstr>
      <vt:lpstr>PowerPoint Presentation</vt:lpstr>
      <vt:lpstr>What happens if the rules not are kept?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 Partner responsibilities in relation to State Aid rules</dc:title>
  <dc:creator>Ole Damsgaard</dc:creator>
  <cp:lastModifiedBy>Ole Damsgaard</cp:lastModifiedBy>
  <cp:revision>22</cp:revision>
  <dcterms:created xsi:type="dcterms:W3CDTF">2015-03-16T13:58:08Z</dcterms:created>
  <dcterms:modified xsi:type="dcterms:W3CDTF">2015-09-27T14:45:39Z</dcterms:modified>
</cp:coreProperties>
</file>