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1" r:id="rId10"/>
    <p:sldId id="259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60"/>
            <p14:sldId id="262"/>
            <p14:sldId id="263"/>
            <p14:sldId id="264"/>
            <p14:sldId id="265"/>
            <p14:sldId id="261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www.interreg-npa.nu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Welcome address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Ole Damsgaard, </a:t>
            </a:r>
            <a:r>
              <a:rPr lang="da-DK" sz="3200" b="1" dirty="0">
                <a:solidFill>
                  <a:srgbClr val="00A6EB"/>
                </a:solidFill>
              </a:rPr>
              <a:t>Joint Secretariat </a:t>
            </a:r>
          </a:p>
          <a:p>
            <a:pPr algn="l"/>
            <a:r>
              <a:rPr lang="da-DK" sz="3200" b="1" dirty="0">
                <a:solidFill>
                  <a:srgbClr val="00A6EB"/>
                </a:solidFill>
              </a:rPr>
              <a:t>April </a:t>
            </a:r>
            <a:r>
              <a:rPr lang="da-DK" sz="3200" b="1" dirty="0" smtClean="0">
                <a:solidFill>
                  <a:srgbClr val="00A6EB"/>
                </a:solidFill>
              </a:rPr>
              <a:t>20th,2016 </a:t>
            </a:r>
            <a:r>
              <a:rPr lang="da-DK" sz="3200" b="1" dirty="0">
                <a:solidFill>
                  <a:srgbClr val="00A6EB"/>
                </a:solidFill>
              </a:rPr>
              <a:t>– Faroe Islands</a:t>
            </a:r>
            <a:endParaRPr lang="en-GB" sz="3200" b="1" dirty="0">
              <a:solidFill>
                <a:srgbClr val="00A6EB"/>
              </a:solidFill>
            </a:endParaRPr>
          </a:p>
          <a:p>
            <a:pPr algn="l"/>
            <a:endParaRPr lang="da-DK" sz="3200" b="1" dirty="0" smtClean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expect from to day?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2708920"/>
            <a:ext cx="6480175" cy="309721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</a:rPr>
              <a:t>Part 1:</a:t>
            </a:r>
          </a:p>
          <a:p>
            <a:r>
              <a:rPr lang="sv-SE" dirty="0">
                <a:latin typeface="Calibri" panose="020F0502020204030204" pitchFamily="34" charset="0"/>
              </a:rPr>
              <a:t>Some basic information about the NPA</a:t>
            </a:r>
          </a:p>
          <a:p>
            <a:r>
              <a:rPr lang="sv-SE" dirty="0">
                <a:latin typeface="Calibri" panose="020F0502020204030204" pitchFamily="34" charset="0"/>
              </a:rPr>
              <a:t>The PM, information requirements, major and minor changes </a:t>
            </a:r>
          </a:p>
          <a:p>
            <a:r>
              <a:rPr lang="sv-SE" dirty="0" smtClean="0">
                <a:latin typeface="Calibri" panose="020F0502020204030204" pitchFamily="34" charset="0"/>
              </a:rPr>
              <a:t>Eligibility rules &amp; state aid</a:t>
            </a:r>
            <a:endParaRPr lang="sv-SE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80175" cy="745512"/>
          </a:xfrm>
        </p:spPr>
        <p:txBody>
          <a:bodyPr/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from to day?</a:t>
            </a:r>
            <a:b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2420888"/>
            <a:ext cx="6480175" cy="309721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</a:rPr>
              <a:t>Part 2:</a:t>
            </a:r>
          </a:p>
          <a:p>
            <a:r>
              <a:rPr lang="sv-SE" dirty="0">
                <a:latin typeface="Calibri" panose="020F0502020204030204" pitchFamily="34" charset="0"/>
              </a:rPr>
              <a:t>eMS</a:t>
            </a:r>
          </a:p>
          <a:p>
            <a:r>
              <a:rPr lang="sv-SE" dirty="0">
                <a:latin typeface="Calibri" panose="020F0502020204030204" pitchFamily="34" charset="0"/>
              </a:rPr>
              <a:t>Progress &amp; financial reporting</a:t>
            </a:r>
          </a:p>
          <a:p>
            <a:r>
              <a:rPr lang="sv-SE" dirty="0">
                <a:latin typeface="Calibri" panose="020F0502020204030204" pitchFamily="34" charset="0"/>
              </a:rPr>
              <a:t>How to submit a complete progress report</a:t>
            </a:r>
          </a:p>
          <a:p>
            <a:r>
              <a:rPr lang="sv-SE" dirty="0">
                <a:latin typeface="Calibri" panose="020F0502020204030204" pitchFamily="34" charset="0"/>
              </a:rPr>
              <a:t>Q &amp; A</a:t>
            </a:r>
          </a:p>
          <a:p>
            <a:r>
              <a:rPr lang="sv-SE" dirty="0">
                <a:latin typeface="Calibri" panose="020F0502020204030204" pitchFamily="34" charset="0"/>
              </a:rPr>
              <a:t>Project clinic</a:t>
            </a:r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564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6480175" cy="7455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programme status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40" y="2348880"/>
            <a:ext cx="6480175" cy="3097213"/>
          </a:xfrm>
        </p:spPr>
        <p:txBody>
          <a:bodyPr/>
          <a:lstStyle/>
          <a:p>
            <a:r>
              <a:rPr lang="en-GB" dirty="0" smtClean="0"/>
              <a:t>Approved by EU-Commission December 2014</a:t>
            </a:r>
          </a:p>
          <a:p>
            <a:r>
              <a:rPr lang="en-GB" dirty="0" smtClean="0"/>
              <a:t>Thematic concentration, focus on results, Arctic dimension, administrative simplification</a:t>
            </a:r>
          </a:p>
          <a:p>
            <a:r>
              <a:rPr lang="en-GB" dirty="0" smtClean="0"/>
              <a:t>3 calls have been completed </a:t>
            </a:r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Call opens 1</a:t>
            </a:r>
            <a:r>
              <a:rPr lang="en-GB" baseline="30000" dirty="0" smtClean="0"/>
              <a:t>st</a:t>
            </a:r>
            <a:r>
              <a:rPr lang="en-GB" dirty="0" smtClean="0"/>
              <a:t> May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886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175" cy="7455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Thematic concentration &amp; focus on results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59632" y="2420888"/>
            <a:ext cx="6480175" cy="3097213"/>
          </a:xfrm>
        </p:spPr>
        <p:txBody>
          <a:bodyPr/>
          <a:lstStyle/>
          <a:p>
            <a:r>
              <a:rPr lang="en-GB" dirty="0" smtClean="0"/>
              <a:t>4 out of 11 themes have been selected</a:t>
            </a:r>
          </a:p>
          <a:p>
            <a:r>
              <a:rPr lang="en-GB" dirty="0" smtClean="0"/>
              <a:t>The 4 themes are operationalised as 6 Programme Specific Objectives </a:t>
            </a:r>
          </a:p>
          <a:p>
            <a:r>
              <a:rPr lang="en-GB" dirty="0" smtClean="0"/>
              <a:t>For each PSO result indicators , baseline values and targets have been defined</a:t>
            </a:r>
          </a:p>
          <a:p>
            <a:r>
              <a:rPr lang="en-GB" dirty="0" smtClean="0"/>
              <a:t>For each PSO output indicators have been defined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26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175" cy="7455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Arctic Dimension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2348880"/>
            <a:ext cx="6480175" cy="3097213"/>
          </a:xfrm>
        </p:spPr>
        <p:txBody>
          <a:bodyPr/>
          <a:lstStyle/>
          <a:p>
            <a:r>
              <a:rPr lang="en-GB" dirty="0" smtClean="0"/>
              <a:t>A cross cutting theme/effort; addressing themes of specific significance for the Arctic territories</a:t>
            </a:r>
          </a:p>
          <a:p>
            <a:r>
              <a:rPr lang="en-GB" dirty="0" smtClean="0"/>
              <a:t>Foster changes of importance for people living in the </a:t>
            </a:r>
            <a:r>
              <a:rPr lang="en-GB" dirty="0"/>
              <a:t>A</a:t>
            </a:r>
            <a:r>
              <a:rPr lang="en-GB" dirty="0" smtClean="0"/>
              <a:t>rctic area</a:t>
            </a:r>
          </a:p>
          <a:p>
            <a:r>
              <a:rPr lang="en-GB" dirty="0" smtClean="0"/>
              <a:t>Cooperation with other programmes covering the Arctic area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374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Simplification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Harmonisation of rules and procedures</a:t>
            </a:r>
          </a:p>
          <a:p>
            <a:r>
              <a:rPr lang="en-GB" dirty="0" smtClean="0"/>
              <a:t>Electronic monitoring/administration -&gt; </a:t>
            </a:r>
            <a:r>
              <a:rPr lang="en-GB" dirty="0" err="1" smtClean="0"/>
              <a:t>eMS</a:t>
            </a:r>
            <a:endParaRPr lang="en-GB" dirty="0" smtClean="0"/>
          </a:p>
          <a:p>
            <a:r>
              <a:rPr lang="en-GB" dirty="0" smtClean="0"/>
              <a:t>Simplified cost options; flat rate options, simplified methods, lump sums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992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  <a:r>
              <a:rPr lang="sv-SE" dirty="0"/>
              <a:t/>
            </a:r>
            <a:br>
              <a:rPr lang="sv-SE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endParaRPr lang="en-US" sz="2000" dirty="0" smtClean="0"/>
          </a:p>
          <a:p>
            <a:r>
              <a:rPr lang="en-GB" dirty="0" smtClean="0"/>
              <a:t>SECURE</a:t>
            </a:r>
          </a:p>
          <a:p>
            <a:r>
              <a:rPr lang="en-GB" dirty="0" err="1" smtClean="0"/>
              <a:t>WaterPro</a:t>
            </a:r>
            <a:endParaRPr lang="en-GB" dirty="0" smtClean="0"/>
          </a:p>
          <a:p>
            <a:r>
              <a:rPr lang="en-GB" dirty="0" err="1" smtClean="0"/>
              <a:t>BuSK</a:t>
            </a:r>
            <a:endParaRPr lang="en-GB" dirty="0" smtClean="0"/>
          </a:p>
          <a:p>
            <a:r>
              <a:rPr lang="en-GB" dirty="0" smtClean="0"/>
              <a:t>e-Lighthouse</a:t>
            </a:r>
          </a:p>
          <a:p>
            <a:r>
              <a:rPr lang="en-GB" dirty="0"/>
              <a:t>ASCENT</a:t>
            </a:r>
          </a:p>
        </p:txBody>
      </p:sp>
    </p:spTree>
    <p:extLst>
      <p:ext uri="{BB962C8B-B14F-4D97-AF65-F5344CB8AC3E}">
        <p14:creationId xmlns:p14="http://schemas.microsoft.com/office/powerpoint/2010/main" val="224628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Ole Damsgaard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ole.damsgaard</a:t>
            </a:r>
            <a:r>
              <a:rPr lang="en-GB" dirty="0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@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interreg-npa.eu</a:t>
            </a:r>
            <a:endParaRPr lang="en-GB" dirty="0">
              <a:solidFill>
                <a:srgbClr val="00A6EB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218</Words>
  <Application>Microsoft Office PowerPoint</Application>
  <PresentationFormat>Skærmshow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9</vt:i4>
      </vt:variant>
    </vt:vector>
  </HeadingPairs>
  <TitlesOfParts>
    <vt:vector size="11" baseType="lpstr">
      <vt:lpstr>NPA PPT template</vt:lpstr>
      <vt:lpstr>1_Office-tema</vt:lpstr>
      <vt:lpstr>PowerPoint-præsentation</vt:lpstr>
      <vt:lpstr>What to expect from to day?</vt:lpstr>
      <vt:lpstr>What to expect from to day? </vt:lpstr>
      <vt:lpstr>Current programme status</vt:lpstr>
      <vt:lpstr>Thematic concentration &amp; focus on results</vt:lpstr>
      <vt:lpstr>The Arctic Dimension</vt:lpstr>
      <vt:lpstr>Simplification</vt:lpstr>
      <vt:lpstr> Project introductions 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2015-09-22T08:11:51Z</dcterms:created>
  <dcterms:modified xsi:type="dcterms:W3CDTF">2016-04-20T07:20:33Z</dcterms:modified>
</cp:coreProperties>
</file>