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64" r:id="rId3"/>
    <p:sldId id="265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90" d="100"/>
          <a:sy n="90" d="100"/>
        </p:scale>
        <p:origin x="-49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F3E4B0-7E87-49DF-A0F2-CA1E161F6104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400C45-4F50-46A5-A8CE-A8052B88E6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02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400C45-4F50-46A5-A8CE-A8052B88E6D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835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75E7A-C447-47C1-8CAC-0CB74A8C7195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E56AC-210D-4338-BA72-73712BDA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168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75E7A-C447-47C1-8CAC-0CB74A8C7195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E56AC-210D-4338-BA72-73712BDA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5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75E7A-C447-47C1-8CAC-0CB74A8C7195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E56AC-210D-4338-BA72-73712BDA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395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75E7A-C447-47C1-8CAC-0CB74A8C7195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E56AC-210D-4338-BA72-73712BDA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066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75E7A-C447-47C1-8CAC-0CB74A8C7195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E56AC-210D-4338-BA72-73712BDA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0102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75E7A-C447-47C1-8CAC-0CB74A8C7195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E56AC-210D-4338-BA72-73712BDA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531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75E7A-C447-47C1-8CAC-0CB74A8C7195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E56AC-210D-4338-BA72-73712BDA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630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75E7A-C447-47C1-8CAC-0CB74A8C7195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E56AC-210D-4338-BA72-73712BDA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00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75E7A-C447-47C1-8CAC-0CB74A8C7195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E56AC-210D-4338-BA72-73712BDA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3781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75E7A-C447-47C1-8CAC-0CB74A8C7195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E56AC-210D-4338-BA72-73712BDA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409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75E7A-C447-47C1-8CAC-0CB74A8C7195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E56AC-210D-4338-BA72-73712BDA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902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75E7A-C447-47C1-8CAC-0CB74A8C7195}" type="datetimeFigureOut">
              <a:rPr lang="en-GB" smtClean="0"/>
              <a:t>13/09/2017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8E56AC-210D-4338-BA72-73712BDA02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95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136" y="328504"/>
            <a:ext cx="3309804" cy="310049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275291" y="1514593"/>
            <a:ext cx="86417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accent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Renewable Community Empowerment in Northern Territories </a:t>
            </a:r>
            <a:endParaRPr lang="en-GB" sz="2400" b="1" dirty="0">
              <a:solidFill>
                <a:schemeClr val="accent2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"/>
            <a:ext cx="144263" cy="68580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008" y="2459584"/>
            <a:ext cx="2483425" cy="1741332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864" y="2997673"/>
            <a:ext cx="2483425" cy="1741332"/>
          </a:xfrm>
          <a:prstGeom prst="rect">
            <a:avLst/>
          </a:prstGeom>
        </p:spPr>
      </p:pic>
      <p:pic>
        <p:nvPicPr>
          <p:cNvPr id="1026" name="Picture 2" descr="https://commonspace.scot/public/artarticle/5e/2b/2b33_1cdc.jpg?c=24e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813" y="3535762"/>
            <a:ext cx="2483425" cy="1741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4889539"/>
              </p:ext>
            </p:extLst>
          </p:nvPr>
        </p:nvGraphicFramePr>
        <p:xfrm>
          <a:off x="144263" y="6399346"/>
          <a:ext cx="12047737" cy="140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47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800" kern="100" dirty="0">
                          <a:effectLst/>
                        </a:rPr>
                        <a:t> </a:t>
                      </a:r>
                      <a:endParaRPr lang="en-GB" sz="800" kern="100" dirty="0">
                        <a:solidFill>
                          <a:srgbClr val="262626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41433" y="6104587"/>
            <a:ext cx="1944098" cy="72667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558773" y="6104586"/>
            <a:ext cx="2222930" cy="726679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6475" y="4739005"/>
            <a:ext cx="3285554" cy="1553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436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44263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698" y="142018"/>
            <a:ext cx="1250067" cy="121061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27347" y="562659"/>
            <a:ext cx="86417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Renewable Community Empowerment in Northern Territories </a:t>
            </a:r>
            <a:endParaRPr lang="en-GB" b="1" dirty="0">
              <a:solidFill>
                <a:schemeClr val="accent2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44263" y="6399346"/>
          <a:ext cx="12047737" cy="140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47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800" kern="100" dirty="0">
                          <a:effectLst/>
                        </a:rPr>
                        <a:t> </a:t>
                      </a:r>
                      <a:endParaRPr lang="en-GB" sz="800" kern="100" dirty="0">
                        <a:solidFill>
                          <a:srgbClr val="262626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6848" y="6104586"/>
            <a:ext cx="1944098" cy="72667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56945" y="6104586"/>
            <a:ext cx="2222930" cy="72667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xmlns="" id="{AB6FFE9D-1DAA-49F3-874A-03425A9D108B}"/>
              </a:ext>
            </a:extLst>
          </p:cNvPr>
          <p:cNvSpPr txBox="1">
            <a:spLocks/>
          </p:cNvSpPr>
          <p:nvPr/>
        </p:nvSpPr>
        <p:spPr>
          <a:xfrm>
            <a:off x="838200" y="1116419"/>
            <a:ext cx="10515600" cy="57426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800" b="1"/>
              <a:t>RECENT – Policy Influencing Best Practice  </a:t>
            </a:r>
            <a:endParaRPr lang="en-GB" sz="28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D9D4273C-DBFF-42AE-9262-FB0CB269116A}"/>
              </a:ext>
            </a:extLst>
          </p:cNvPr>
          <p:cNvSpPr/>
          <p:nvPr/>
        </p:nvSpPr>
        <p:spPr>
          <a:xfrm>
            <a:off x="1743740" y="1826903"/>
            <a:ext cx="944171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Previous Experience of NPP Projects as Lead Partner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Steep Learning Curve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Benefits of communication and stakeholder involvement – lessons learned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Integration with RCP’s, Scottish RAG and Secretariat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Brussels – key decision made in previous projects </a:t>
            </a:r>
          </a:p>
        </p:txBody>
      </p:sp>
    </p:spTree>
    <p:extLst>
      <p:ext uri="{BB962C8B-B14F-4D97-AF65-F5344CB8AC3E}">
        <p14:creationId xmlns:p14="http://schemas.microsoft.com/office/powerpoint/2010/main" val="1835807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44263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698" y="142018"/>
            <a:ext cx="1250067" cy="121061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27347" y="562659"/>
            <a:ext cx="86417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Renewable Community Empowerment in Northern Territories </a:t>
            </a:r>
            <a:endParaRPr lang="en-GB" b="1" dirty="0">
              <a:solidFill>
                <a:schemeClr val="accent2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44263" y="6399346"/>
          <a:ext cx="12047737" cy="140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47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800" kern="100" dirty="0">
                          <a:effectLst/>
                        </a:rPr>
                        <a:t> </a:t>
                      </a:r>
                      <a:endParaRPr lang="en-GB" sz="800" kern="100" dirty="0">
                        <a:solidFill>
                          <a:srgbClr val="262626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6848" y="6104586"/>
            <a:ext cx="1944098" cy="72667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56945" y="6104586"/>
            <a:ext cx="2222930" cy="72667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xmlns="" id="{AB6FFE9D-1DAA-49F3-874A-03425A9D108B}"/>
              </a:ext>
            </a:extLst>
          </p:cNvPr>
          <p:cNvSpPr txBox="1">
            <a:spLocks/>
          </p:cNvSpPr>
          <p:nvPr/>
        </p:nvSpPr>
        <p:spPr>
          <a:xfrm>
            <a:off x="910331" y="1773273"/>
            <a:ext cx="10515600" cy="57426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28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B36293C-A9C2-496A-9FBC-B2195BCBC7C8}"/>
              </a:ext>
            </a:extLst>
          </p:cNvPr>
          <p:cNvSpPr/>
          <p:nvPr/>
        </p:nvSpPr>
        <p:spPr>
          <a:xfrm>
            <a:off x="2297833" y="931990"/>
            <a:ext cx="7259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RECENT – Policy Influencing </a:t>
            </a:r>
            <a:endParaRPr lang="en-GB" sz="28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87539646-26F3-4736-BC78-2CD702574E3E}"/>
              </a:ext>
            </a:extLst>
          </p:cNvPr>
          <p:cNvSpPr/>
          <p:nvPr/>
        </p:nvSpPr>
        <p:spPr>
          <a:xfrm>
            <a:off x="1327347" y="1585451"/>
            <a:ext cx="956039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Developing relationships with key Policy Influencers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SMALLEST – Regional Parliamentary workshops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WARES Final Conference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Scottish Government Hydro Nation 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Ongoing communication post project </a:t>
            </a:r>
          </a:p>
        </p:txBody>
      </p:sp>
    </p:spTree>
    <p:extLst>
      <p:ext uri="{BB962C8B-B14F-4D97-AF65-F5344CB8AC3E}">
        <p14:creationId xmlns:p14="http://schemas.microsoft.com/office/powerpoint/2010/main" val="1960902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44263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698" y="142018"/>
            <a:ext cx="1250067" cy="121061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27347" y="562659"/>
            <a:ext cx="86417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Renewable Community Empowerment in Northern Territories </a:t>
            </a:r>
            <a:endParaRPr lang="en-GB" b="1" dirty="0">
              <a:solidFill>
                <a:schemeClr val="accent2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44263" y="6399346"/>
          <a:ext cx="12047737" cy="140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47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800" kern="100" dirty="0">
                          <a:effectLst/>
                        </a:rPr>
                        <a:t> </a:t>
                      </a:r>
                      <a:endParaRPr lang="en-GB" sz="800" kern="100" dirty="0">
                        <a:solidFill>
                          <a:srgbClr val="262626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6848" y="6104586"/>
            <a:ext cx="1944098" cy="72667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56945" y="6104586"/>
            <a:ext cx="2222930" cy="72667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xmlns="" id="{AB6FFE9D-1DAA-49F3-874A-03425A9D108B}"/>
              </a:ext>
            </a:extLst>
          </p:cNvPr>
          <p:cNvSpPr txBox="1">
            <a:spLocks/>
          </p:cNvSpPr>
          <p:nvPr/>
        </p:nvSpPr>
        <p:spPr>
          <a:xfrm>
            <a:off x="838200" y="1116419"/>
            <a:ext cx="10515600" cy="57426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28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B86C0CC-4D5B-439C-9061-8E73D5F342C5}"/>
              </a:ext>
            </a:extLst>
          </p:cNvPr>
          <p:cNvSpPr/>
          <p:nvPr/>
        </p:nvSpPr>
        <p:spPr>
          <a:xfrm>
            <a:off x="2225702" y="1226751"/>
            <a:ext cx="813041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RECENT – Policy Influencing </a:t>
            </a:r>
            <a:endParaRPr lang="en-GB" sz="28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C76179F-AFEA-49BF-8A0C-405C16E341ED}"/>
              </a:ext>
            </a:extLst>
          </p:cNvPr>
          <p:cNvSpPr/>
          <p:nvPr/>
        </p:nvSpPr>
        <p:spPr>
          <a:xfrm>
            <a:off x="1327347" y="1906392"/>
            <a:ext cx="952849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RECENT – Project Concept was a challenge but also hugely important for the Policy side of the project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What is RECENT going to offer that hasn’t already been done?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Pre-application stage vital for Policy Influencing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If the project doesn’t fit with regional, national policy, should we be putting in an application…..? </a:t>
            </a:r>
          </a:p>
        </p:txBody>
      </p:sp>
    </p:spTree>
    <p:extLst>
      <p:ext uri="{BB962C8B-B14F-4D97-AF65-F5344CB8AC3E}">
        <p14:creationId xmlns:p14="http://schemas.microsoft.com/office/powerpoint/2010/main" val="808350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44263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698" y="142018"/>
            <a:ext cx="1250067" cy="121061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27347" y="562659"/>
            <a:ext cx="86417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Renewable Community Empowerment in Northern Territories </a:t>
            </a:r>
            <a:endParaRPr lang="en-GB" b="1" dirty="0">
              <a:solidFill>
                <a:schemeClr val="accent2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44263" y="6399346"/>
          <a:ext cx="12047737" cy="140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47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800" kern="100" dirty="0">
                          <a:effectLst/>
                        </a:rPr>
                        <a:t> </a:t>
                      </a:r>
                      <a:endParaRPr lang="en-GB" sz="800" kern="100" dirty="0">
                        <a:solidFill>
                          <a:srgbClr val="262626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6848" y="6104586"/>
            <a:ext cx="1944098" cy="72667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56945" y="6104586"/>
            <a:ext cx="2222930" cy="72667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xmlns="" id="{AB6FFE9D-1DAA-49F3-874A-03425A9D108B}"/>
              </a:ext>
            </a:extLst>
          </p:cNvPr>
          <p:cNvSpPr txBox="1">
            <a:spLocks/>
          </p:cNvSpPr>
          <p:nvPr/>
        </p:nvSpPr>
        <p:spPr>
          <a:xfrm>
            <a:off x="838200" y="1116419"/>
            <a:ext cx="10515600" cy="57426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28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196301E-FAEA-4F38-965E-BC49EA33D92A}"/>
              </a:ext>
            </a:extLst>
          </p:cNvPr>
          <p:cNvSpPr/>
          <p:nvPr/>
        </p:nvSpPr>
        <p:spPr>
          <a:xfrm>
            <a:off x="2088268" y="1116419"/>
            <a:ext cx="73853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RECENT – Policy Influencing </a:t>
            </a:r>
            <a:endParaRPr lang="en-GB" sz="2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91CBCF10-EADF-4AD7-A65F-106B62ACF3EF}"/>
              </a:ext>
            </a:extLst>
          </p:cNvPr>
          <p:cNvSpPr/>
          <p:nvPr/>
        </p:nvSpPr>
        <p:spPr>
          <a:xfrm>
            <a:off x="1531765" y="2200940"/>
            <a:ext cx="923901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Policy Roadshows around the regions to hear the views of the communities and residents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Understand key issues and challenges from the pilot projects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Engagement with local, regional and national governments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Links to MEP’s, EC Directorates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RECENT Virtual Learning Campus, Mentoring Programme all link in to Policy Influencing Programme </a:t>
            </a:r>
          </a:p>
        </p:txBody>
      </p:sp>
    </p:spTree>
    <p:extLst>
      <p:ext uri="{BB962C8B-B14F-4D97-AF65-F5344CB8AC3E}">
        <p14:creationId xmlns:p14="http://schemas.microsoft.com/office/powerpoint/2010/main" val="3473530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44263" cy="6858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698" y="142018"/>
            <a:ext cx="1250067" cy="121061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327347" y="562659"/>
            <a:ext cx="864172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2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Renewable Community Empowerment in Northern Territories </a:t>
            </a:r>
            <a:endParaRPr lang="en-GB" b="1" dirty="0">
              <a:solidFill>
                <a:schemeClr val="accent2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44263" y="6399346"/>
          <a:ext cx="12047737" cy="1402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4773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en-US" sz="800" kern="100" dirty="0">
                          <a:effectLst/>
                        </a:rPr>
                        <a:t> </a:t>
                      </a:r>
                      <a:endParaRPr lang="en-GB" sz="800" kern="100" dirty="0">
                        <a:solidFill>
                          <a:srgbClr val="262626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6848" y="6104586"/>
            <a:ext cx="1944098" cy="72667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56945" y="6104586"/>
            <a:ext cx="2222930" cy="726679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xmlns="" id="{AB6FFE9D-1DAA-49F3-874A-03425A9D108B}"/>
              </a:ext>
            </a:extLst>
          </p:cNvPr>
          <p:cNvSpPr txBox="1">
            <a:spLocks/>
          </p:cNvSpPr>
          <p:nvPr/>
        </p:nvSpPr>
        <p:spPr>
          <a:xfrm>
            <a:off x="838200" y="1116419"/>
            <a:ext cx="10515600" cy="57426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2800" b="1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EF6C857-DDCC-415A-B6A2-8E37B60D302D}"/>
              </a:ext>
            </a:extLst>
          </p:cNvPr>
          <p:cNvSpPr/>
          <p:nvPr/>
        </p:nvSpPr>
        <p:spPr>
          <a:xfrm>
            <a:off x="2088267" y="1339117"/>
            <a:ext cx="76936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RECENT – Policy Influencing Final Thoughts </a:t>
            </a:r>
            <a:endParaRPr lang="en-GB" sz="28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21CC19F-36EB-48BB-B4AB-C321D28CCDCE}"/>
              </a:ext>
            </a:extLst>
          </p:cNvPr>
          <p:cNvSpPr/>
          <p:nvPr/>
        </p:nvSpPr>
        <p:spPr>
          <a:xfrm>
            <a:off x="1137684" y="1875116"/>
            <a:ext cx="1029231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Really work on your relationships with public agencies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Understand regional policies and goals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Build on previous project credibility and relationships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More integrated process – RECENT invited and included in some policy meetings in the regions’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 err="1"/>
              <a:t>Liase</a:t>
            </a:r>
            <a:r>
              <a:rPr lang="en-GB" sz="2800" dirty="0"/>
              <a:t> with Policy Influencers throughout the whole project lifecycle, not just at the end of the project like in SMALLEST and WARES.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800" dirty="0"/>
              <a:t>Be agile, thinking 3 years ahead and be close to stakeholders </a:t>
            </a:r>
          </a:p>
        </p:txBody>
      </p:sp>
    </p:spTree>
    <p:extLst>
      <p:ext uri="{BB962C8B-B14F-4D97-AF65-F5344CB8AC3E}">
        <p14:creationId xmlns:p14="http://schemas.microsoft.com/office/powerpoint/2010/main" val="3564529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</TotalTime>
  <Words>297</Words>
  <Application>Microsoft Office PowerPoint</Application>
  <PresentationFormat>Custom</PresentationFormat>
  <Paragraphs>47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Kernohan</dc:creator>
  <cp:lastModifiedBy>Kirsti Mijnhijmer</cp:lastModifiedBy>
  <cp:revision>34</cp:revision>
  <dcterms:created xsi:type="dcterms:W3CDTF">2015-11-13T11:45:59Z</dcterms:created>
  <dcterms:modified xsi:type="dcterms:W3CDTF">2017-09-13T08:45:36Z</dcterms:modified>
</cp:coreProperties>
</file>