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handoutMasterIdLst>
    <p:handoutMasterId r:id="rId10"/>
  </p:handoutMasterIdLst>
  <p:sldIdLst>
    <p:sldId id="256" r:id="rId3"/>
    <p:sldId id="260" r:id="rId4"/>
    <p:sldId id="262" r:id="rId5"/>
    <p:sldId id="263" r:id="rId6"/>
    <p:sldId id="264" r:id="rId7"/>
    <p:sldId id="261" r:id="rId8"/>
    <p:sldId id="259" r:id="rId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60"/>
            <p14:sldId id="262"/>
            <p14:sldId id="263"/>
            <p14:sldId id="264"/>
            <p14:sldId id="261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77FD-2AA1-4028-87C3-3C3A9D677931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AAB9B-0926-4C1A-A6C2-7AF03FDC21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75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Welcome address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68758" y="3933056"/>
            <a:ext cx="735171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Ole Damsgaard, </a:t>
            </a:r>
            <a:r>
              <a:rPr lang="da-DK" sz="3200" b="1" dirty="0">
                <a:solidFill>
                  <a:srgbClr val="00A6EB"/>
                </a:solidFill>
              </a:rPr>
              <a:t>Joint Secretariat 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September 20th</a:t>
            </a:r>
            <a:r>
              <a:rPr lang="da-DK" sz="3200" b="1" dirty="0">
                <a:solidFill>
                  <a:srgbClr val="00A6EB"/>
                </a:solidFill>
              </a:rPr>
              <a:t>, 2017 – </a:t>
            </a:r>
            <a:r>
              <a:rPr lang="da-DK" sz="3200" b="1" dirty="0" smtClean="0">
                <a:solidFill>
                  <a:srgbClr val="00A6EB"/>
                </a:solidFill>
              </a:rPr>
              <a:t>Galway, Ireland </a:t>
            </a:r>
            <a:endParaRPr lang="en-US" sz="3200" b="1" dirty="0">
              <a:solidFill>
                <a:srgbClr val="00A6EB"/>
              </a:solidFill>
            </a:endParaRPr>
          </a:p>
          <a:p>
            <a:pPr algn="l"/>
            <a:endParaRPr lang="da-DK" sz="3200" b="1" dirty="0" smtClean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480175" cy="745512"/>
          </a:xfrm>
        </p:spPr>
        <p:txBody>
          <a:bodyPr/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 from 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2204864"/>
            <a:ext cx="7272808" cy="3097213"/>
          </a:xfrm>
        </p:spPr>
        <p:txBody>
          <a:bodyPr/>
          <a:lstStyle/>
          <a:p>
            <a:r>
              <a:rPr lang="sv-SE" b="1" dirty="0" smtClean="0">
                <a:latin typeface="Calibri" panose="020F0502020204030204" pitchFamily="34" charset="0"/>
              </a:rPr>
              <a:t>Part 1: </a:t>
            </a:r>
            <a:r>
              <a:rPr lang="sv-SE" b="1">
                <a:latin typeface="Calibri" panose="020F0502020204030204" pitchFamily="34" charset="0"/>
              </a:rPr>
              <a:t>P</a:t>
            </a:r>
            <a:r>
              <a:rPr lang="sv-SE" b="1" smtClean="0">
                <a:latin typeface="Calibri" panose="020F0502020204030204" pitchFamily="34" charset="0"/>
              </a:rPr>
              <a:t>roject Implementation Q &amp; A</a:t>
            </a:r>
            <a:endParaRPr lang="sv-SE" b="1" dirty="0" smtClean="0">
              <a:latin typeface="Calibri" panose="020F0502020204030204" pitchFamily="34" charset="0"/>
            </a:endParaRPr>
          </a:p>
          <a:p>
            <a:r>
              <a:rPr lang="sv-SE" b="1" dirty="0" smtClean="0">
                <a:latin typeface="Calibri" panose="020F0502020204030204" pitchFamily="34" charset="0"/>
              </a:rPr>
              <a:t>Part </a:t>
            </a:r>
            <a:r>
              <a:rPr lang="sv-SE" b="1" dirty="0">
                <a:latin typeface="Calibri" panose="020F0502020204030204" pitchFamily="34" charset="0"/>
              </a:rPr>
              <a:t>2</a:t>
            </a:r>
            <a:r>
              <a:rPr lang="sv-SE" b="1" dirty="0" smtClean="0">
                <a:latin typeface="Calibri" panose="020F0502020204030204" pitchFamily="34" charset="0"/>
              </a:rPr>
              <a:t>: Communications updates</a:t>
            </a:r>
          </a:p>
          <a:p>
            <a:r>
              <a:rPr lang="sv-SE" b="1" dirty="0" smtClean="0">
                <a:latin typeface="Calibri" panose="020F0502020204030204" pitchFamily="34" charset="0"/>
              </a:rPr>
              <a:t>Part 3</a:t>
            </a:r>
            <a:r>
              <a:rPr lang="da-DK" b="1" dirty="0" smtClean="0">
                <a:latin typeface="Calibri" panose="020F0502020204030204" pitchFamily="34" charset="0"/>
              </a:rPr>
              <a:t>: Peer review of project mesageing</a:t>
            </a:r>
          </a:p>
          <a:p>
            <a:r>
              <a:rPr lang="da-DK" b="1" dirty="0">
                <a:latin typeface="Calibri" panose="020F0502020204030204" pitchFamily="34" charset="0"/>
              </a:rPr>
              <a:t>Part 4</a:t>
            </a:r>
            <a:r>
              <a:rPr lang="da-DK" b="1" dirty="0" smtClean="0">
                <a:latin typeface="Calibri" panose="020F0502020204030204" pitchFamily="34" charset="0"/>
              </a:rPr>
              <a:t>: Project closure</a:t>
            </a:r>
          </a:p>
          <a:p>
            <a:r>
              <a:rPr lang="da-DK" b="1" dirty="0" smtClean="0">
                <a:latin typeface="Calibri" panose="020F0502020204030204" pitchFamily="34" charset="0"/>
              </a:rPr>
              <a:t>NPA Annual conference dinner</a:t>
            </a:r>
            <a:endParaRPr lang="en-GB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6480175" cy="74551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programme status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59632" y="2204864"/>
            <a:ext cx="6480175" cy="3097213"/>
          </a:xfrm>
        </p:spPr>
        <p:txBody>
          <a:bodyPr/>
          <a:lstStyle/>
          <a:p>
            <a:r>
              <a:rPr lang="en-GB" dirty="0" smtClean="0"/>
              <a:t>Approved by EU-Commission December 2014</a:t>
            </a:r>
          </a:p>
          <a:p>
            <a:r>
              <a:rPr lang="en-GB" dirty="0" smtClean="0"/>
              <a:t>Thematic concentration, focus on results, Arctic dimension, administrative simplification</a:t>
            </a:r>
          </a:p>
          <a:p>
            <a:r>
              <a:rPr lang="en-GB" dirty="0" smtClean="0"/>
              <a:t>4 calls have been completed -&gt; 35 funded main projects</a:t>
            </a:r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Call </a:t>
            </a:r>
            <a:r>
              <a:rPr lang="en-GB" smtClean="0"/>
              <a:t>opens October 1</a:t>
            </a:r>
            <a:r>
              <a:rPr lang="en-GB" baseline="30000" smtClean="0"/>
              <a:t>st</a:t>
            </a:r>
            <a:r>
              <a:rPr lang="en-GB" smtClean="0"/>
              <a:t>.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Call in 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886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80175" cy="74551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Thematic concentration &amp; focus on results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59632" y="2420888"/>
            <a:ext cx="6480175" cy="3097213"/>
          </a:xfrm>
        </p:spPr>
        <p:txBody>
          <a:bodyPr/>
          <a:lstStyle/>
          <a:p>
            <a:r>
              <a:rPr lang="en-GB" dirty="0" smtClean="0"/>
              <a:t>6 Programme Specific Objectives </a:t>
            </a:r>
          </a:p>
          <a:p>
            <a:r>
              <a:rPr lang="en-GB" dirty="0" smtClean="0"/>
              <a:t>Indicators , baseline values and targets have been defined</a:t>
            </a:r>
          </a:p>
          <a:p>
            <a:r>
              <a:rPr lang="en-GB" dirty="0" smtClean="0"/>
              <a:t>Impact evaluation 2018 where results from 1</a:t>
            </a:r>
            <a:r>
              <a:rPr lang="en-GB" baseline="30000" dirty="0" smtClean="0"/>
              <a:t>st</a:t>
            </a:r>
            <a:r>
              <a:rPr lang="en-GB" dirty="0" smtClean="0"/>
              <a:t> &amp; 2</a:t>
            </a:r>
            <a:r>
              <a:rPr lang="en-GB" baseline="30000" dirty="0" smtClean="0"/>
              <a:t>nd</a:t>
            </a:r>
            <a:r>
              <a:rPr lang="en-GB" dirty="0" smtClean="0"/>
              <a:t> Call project will be included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26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80175" cy="74551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across programmes pivotal 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2708920"/>
            <a:ext cx="6480175" cy="3097213"/>
          </a:xfrm>
        </p:spPr>
        <p:txBody>
          <a:bodyPr/>
          <a:lstStyle/>
          <a:p>
            <a:r>
              <a:rPr lang="en-GB" dirty="0" smtClean="0"/>
              <a:t>In specific in relation to Arctic and macro regional and sea basin strategies </a:t>
            </a:r>
          </a:p>
          <a:p>
            <a:r>
              <a:rPr lang="en-GB" dirty="0" smtClean="0"/>
              <a:t>Clustering initiatives</a:t>
            </a:r>
          </a:p>
          <a:p>
            <a:r>
              <a:rPr lang="en-GB" dirty="0" smtClean="0"/>
              <a:t>Communication initiatives, dissemination of  project results and outputs across programme areas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37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6480175" cy="745512"/>
          </a:xfrm>
        </p:spPr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Post-2020 programming is around the corner </a:t>
            </a:r>
            <a:r>
              <a:rPr lang="sv-SE" dirty="0"/>
              <a:t/>
            </a:r>
            <a:br>
              <a:rPr lang="sv-SE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9632" y="2492896"/>
            <a:ext cx="6480175" cy="3097213"/>
          </a:xfrm>
        </p:spPr>
        <p:txBody>
          <a:bodyPr/>
          <a:lstStyle/>
          <a:p>
            <a:r>
              <a:rPr lang="en-GB" sz="2400" dirty="0" smtClean="0"/>
              <a:t>May 2018 Future Multiannual Financial Framework beyond 2020</a:t>
            </a:r>
          </a:p>
          <a:p>
            <a:r>
              <a:rPr lang="en-GB" sz="2400" dirty="0" smtClean="0"/>
              <a:t>Negotiations on formal post 2020 framework </a:t>
            </a:r>
          </a:p>
          <a:p>
            <a:r>
              <a:rPr lang="en-GB" sz="2400" dirty="0" smtClean="0"/>
              <a:t>June 2019 European Parliament elections</a:t>
            </a:r>
          </a:p>
          <a:p>
            <a:r>
              <a:rPr lang="en-GB" sz="2400" dirty="0" smtClean="0"/>
              <a:t>Brexit makes future conditions more uncertain than usual, extension of programme period?</a:t>
            </a:r>
          </a:p>
          <a:p>
            <a:r>
              <a:rPr lang="en-GB" sz="2400" dirty="0" smtClean="0"/>
              <a:t>Need for profiling transnational programmes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628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Ole Damsgaard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ole.damsgaard</a:t>
            </a:r>
            <a:r>
              <a:rPr lang="en-GB" dirty="0" smtClean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@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interreg-npa.eu</a:t>
            </a:r>
            <a:endParaRPr lang="en-GB" dirty="0">
              <a:solidFill>
                <a:srgbClr val="00A6EB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202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NPA PPT template</vt:lpstr>
      <vt:lpstr>1_Office-tema</vt:lpstr>
      <vt:lpstr>PowerPoint Presentation</vt:lpstr>
      <vt:lpstr>What to expect from today? </vt:lpstr>
      <vt:lpstr>Current programme status</vt:lpstr>
      <vt:lpstr>Thematic concentration &amp; focus on results</vt:lpstr>
      <vt:lpstr>Cooperation across programmes pivotal </vt:lpstr>
      <vt:lpstr> Post-2020 programming is around the corner  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2015-09-22T08:11:51Z</dcterms:created>
  <dcterms:modified xsi:type="dcterms:W3CDTF">2017-09-15T13:46:47Z</dcterms:modified>
</cp:coreProperties>
</file>