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21"/>
  </p:notesMasterIdLst>
  <p:sldIdLst>
    <p:sldId id="303" r:id="rId3"/>
    <p:sldId id="260" r:id="rId4"/>
    <p:sldId id="265" r:id="rId5"/>
    <p:sldId id="288" r:id="rId6"/>
    <p:sldId id="304" r:id="rId7"/>
    <p:sldId id="307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93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303"/>
            <p14:sldId id="260"/>
            <p14:sldId id="265"/>
            <p14:sldId id="288"/>
            <p14:sldId id="304"/>
            <p14:sldId id="307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42FF-FE06-4DEE-BCB1-68499F07D8E3}" type="datetimeFigureOut">
              <a:rPr lang="da-DK" smtClean="0"/>
              <a:t>02-10-2018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259-AAB6-4F5B-945E-A54BE400C7E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CAD0-067C-41AB-A08A-1FDAE23F7EC3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NPA 2014-2020 eMS application</a:t>
            </a:r>
            <a:r>
              <a:rPr lang="sv-SE" sz="4000" b="1" dirty="0">
                <a:solidFill>
                  <a:srgbClr val="00A6EB"/>
                </a:solidFill>
              </a:rPr>
              <a:t> </a:t>
            </a:r>
            <a:r>
              <a:rPr lang="sv-SE" sz="4000" b="1" dirty="0" smtClean="0">
                <a:solidFill>
                  <a:srgbClr val="00A6EB"/>
                </a:solidFill>
              </a:rPr>
              <a:t>– </a:t>
            </a:r>
          </a:p>
          <a:p>
            <a:r>
              <a:rPr lang="sv-SE" sz="4000" b="1" dirty="0" smtClean="0">
                <a:solidFill>
                  <a:srgbClr val="00A6EB"/>
                </a:solidFill>
              </a:rPr>
              <a:t>Budget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Christopher Parker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24th October, </a:t>
            </a:r>
            <a:r>
              <a:rPr lang="da-DK" sz="3200" b="1" dirty="0" smtClean="0">
                <a:solidFill>
                  <a:srgbClr val="00A6EB"/>
                </a:solidFill>
              </a:rPr>
              <a:t>2018 – 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Travel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lvl="0"/>
            <a:r>
              <a:rPr lang="en-GB" sz="1800" dirty="0"/>
              <a:t>Please make a new line for each cost category, e.g. flights, accommodation, daily allowances. </a:t>
            </a:r>
            <a:endParaRPr lang="en-GB" sz="1800" dirty="0" smtClean="0"/>
          </a:p>
          <a:p>
            <a:pPr lvl="0"/>
            <a:r>
              <a:rPr lang="en-GB" sz="1800" dirty="0" smtClean="0"/>
              <a:t>Then </a:t>
            </a:r>
            <a:r>
              <a:rPr lang="en-GB" sz="1800" dirty="0"/>
              <a:t>describe a relevant unit, e.g. number of people travelling, the number of units and the price per unit. </a:t>
            </a:r>
            <a:endParaRPr lang="en-GB" sz="1800" dirty="0" smtClean="0"/>
          </a:p>
          <a:p>
            <a:pPr lvl="0"/>
            <a:r>
              <a:rPr lang="en-GB" sz="1800" dirty="0" smtClean="0"/>
              <a:t>Please </a:t>
            </a:r>
            <a:r>
              <a:rPr lang="en-GB" sz="1800" dirty="0"/>
              <a:t>use the comments box to provide details, e.g. purpose, and location.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6101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External expertise and services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lvl="0"/>
            <a:r>
              <a:rPr lang="en-GB" sz="1800" dirty="0"/>
              <a:t>P</a:t>
            </a:r>
            <a:r>
              <a:rPr lang="en-GB" sz="1800" dirty="0" smtClean="0"/>
              <a:t>lease </a:t>
            </a:r>
            <a:r>
              <a:rPr lang="en-GB" sz="1800" dirty="0"/>
              <a:t>make a new line for each category of service, e.g. external consultant, meeting venues and catering, First Level Controller, etc. </a:t>
            </a:r>
            <a:endParaRPr lang="en-GB" sz="1800" dirty="0" smtClean="0"/>
          </a:p>
          <a:p>
            <a:pPr lvl="0"/>
            <a:r>
              <a:rPr lang="en-GB" sz="1800" dirty="0" smtClean="0"/>
              <a:t>Then </a:t>
            </a:r>
            <a:r>
              <a:rPr lang="en-GB" sz="1800" dirty="0"/>
              <a:t>describe a relevant unit, e.g. daily rate, the number of units and the price per unit.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217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Equipment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lvl="0"/>
            <a:r>
              <a:rPr lang="en-GB" sz="1800" dirty="0" smtClean="0"/>
              <a:t>Please </a:t>
            </a:r>
            <a:r>
              <a:rPr lang="en-GB" sz="1800" dirty="0"/>
              <a:t>make a new line for each category of equipment, e.g. laptop computers. </a:t>
            </a:r>
            <a:endParaRPr lang="en-GB" sz="1800" dirty="0" smtClean="0"/>
          </a:p>
          <a:p>
            <a:pPr lvl="0"/>
            <a:r>
              <a:rPr lang="en-GB" sz="1800" dirty="0" smtClean="0"/>
              <a:t>Then </a:t>
            </a:r>
            <a:r>
              <a:rPr lang="en-GB" sz="1800" dirty="0"/>
              <a:t>describe a relevant unit, e.g. a device, the number of units and the price per unit. </a:t>
            </a:r>
            <a:endParaRPr lang="en-GB" sz="1800" dirty="0" smtClean="0"/>
          </a:p>
          <a:p>
            <a:pPr lvl="0"/>
            <a:r>
              <a:rPr lang="en-GB" sz="1800" dirty="0" smtClean="0"/>
              <a:t>Please </a:t>
            </a:r>
            <a:r>
              <a:rPr lang="en-GB" sz="1800" dirty="0"/>
              <a:t>use the comment box to specify if the equipment is purchased, rented or leased.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1841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Contribution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955290"/>
            <a:ext cx="7956000" cy="39939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3284984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524328" y="4365104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Contribution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955290"/>
            <a:ext cx="7956000" cy="39939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617740" y="4725144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76056" y="5373216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Contribution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060848"/>
            <a:ext cx="6696471" cy="3097213"/>
          </a:xfrm>
        </p:spPr>
        <p:txBody>
          <a:bodyPr/>
          <a:lstStyle/>
          <a:p>
            <a:r>
              <a:rPr lang="da-DK" dirty="0" smtClean="0"/>
              <a:t>Enter one or multiple sources of match funding (partner name is pre-filled). </a:t>
            </a:r>
            <a:br>
              <a:rPr lang="da-DK" dirty="0" smtClean="0"/>
            </a:br>
            <a:r>
              <a:rPr lang="en-GB" sz="2000" b="1" dirty="0" smtClean="0"/>
              <a:t>Note</a:t>
            </a:r>
            <a:r>
              <a:rPr lang="en-GB" sz="2000" dirty="0"/>
              <a:t>: </a:t>
            </a:r>
            <a:r>
              <a:rPr lang="en-GB" sz="2000" dirty="0" smtClean="0"/>
              <a:t>switching between sources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da-DK" sz="2000" dirty="0" smtClean="0"/>
              <a:t>change to application.</a:t>
            </a:r>
          </a:p>
          <a:p>
            <a:r>
              <a:rPr lang="da-DK" dirty="0" smtClean="0"/>
              <a:t>Select if the source is public/private</a:t>
            </a:r>
          </a:p>
          <a:p>
            <a:r>
              <a:rPr lang="da-DK" dirty="0" smtClean="0"/>
              <a:t>Enter the amount in Euros (match target)</a:t>
            </a:r>
          </a:p>
          <a:p>
            <a:r>
              <a:rPr lang="da-DK" dirty="0" smtClean="0"/>
              <a:t>In case of in-kind contribution, select Yes under in-kind and describe the source</a:t>
            </a:r>
          </a:p>
          <a:p>
            <a:r>
              <a:rPr lang="da-DK" dirty="0" smtClean="0"/>
              <a:t>Support with match funding commitment</a:t>
            </a:r>
            <a:r>
              <a:rPr lang="en-GB" dirty="0" smtClean="0"/>
              <a:t>. 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724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the budget: Project budget breakdown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696471" cy="309721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2243322"/>
            <a:ext cx="7956000" cy="370595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3933056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the budget: Project budget overview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696471" cy="309721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2243322"/>
            <a:ext cx="7956000" cy="370595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084168" y="3429000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0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4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Workflow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060848"/>
            <a:ext cx="75127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779365"/>
            <a:ext cx="61150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i="1" dirty="0" smtClean="0"/>
              <a:t>Project summary</a:t>
            </a:r>
            <a:endParaRPr lang="en-GB" i="1" dirty="0" smtClean="0"/>
          </a:p>
          <a:p>
            <a:r>
              <a:rPr lang="en-GB" i="1" dirty="0" smtClean="0"/>
              <a:t>Partners</a:t>
            </a:r>
          </a:p>
          <a:p>
            <a:r>
              <a:rPr lang="en-GB" i="1" dirty="0" smtClean="0"/>
              <a:t>Project description</a:t>
            </a:r>
          </a:p>
          <a:p>
            <a:r>
              <a:rPr lang="en-GB" i="1" dirty="0" smtClean="0"/>
              <a:t>Work plan</a:t>
            </a:r>
          </a:p>
          <a:p>
            <a:r>
              <a:rPr lang="en-GB" dirty="0" smtClean="0"/>
              <a:t>Project budget</a:t>
            </a:r>
          </a:p>
          <a:p>
            <a:r>
              <a:rPr lang="en-GB" i="1" dirty="0" smtClean="0"/>
              <a:t>Attachments</a:t>
            </a:r>
            <a:endParaRPr lang="en-GB" i="1" dirty="0"/>
          </a:p>
        </p:txBody>
      </p:sp>
      <p:sp>
        <p:nvSpPr>
          <p:cNvPr id="4" name="Oval 3"/>
          <p:cNvSpPr/>
          <p:nvPr/>
        </p:nvSpPr>
        <p:spPr>
          <a:xfrm>
            <a:off x="1187624" y="4689140"/>
            <a:ext cx="3384376" cy="612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Inserting budget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480175" cy="3097213"/>
          </a:xfrm>
        </p:spPr>
        <p:txBody>
          <a:bodyPr/>
          <a:lstStyle/>
          <a:p>
            <a:r>
              <a:rPr lang="en-GB" dirty="0" smtClean="0"/>
              <a:t>Each partner should define </a:t>
            </a:r>
            <a:r>
              <a:rPr lang="en-GB" b="1" dirty="0" smtClean="0"/>
              <a:t>both</a:t>
            </a:r>
            <a:r>
              <a:rPr lang="en-GB" dirty="0" smtClean="0"/>
              <a:t> their budget and match-funding (contribution)</a:t>
            </a:r>
          </a:p>
          <a:p>
            <a:r>
              <a:rPr lang="en-GB" dirty="0" smtClean="0"/>
              <a:t>Costs and finance should be in balance!</a:t>
            </a:r>
          </a:p>
          <a:p>
            <a:r>
              <a:rPr lang="en-GB" dirty="0" smtClean="0"/>
              <a:t>Check this in the tab “Project budget overview”</a:t>
            </a:r>
          </a:p>
          <a:p>
            <a:r>
              <a:rPr lang="en-GB" dirty="0" smtClean="0"/>
              <a:t>All costs must be entered per period and work package. </a:t>
            </a:r>
            <a:r>
              <a:rPr lang="en-GB" b="1" dirty="0" smtClean="0"/>
              <a:t>Note: </a:t>
            </a:r>
            <a:r>
              <a:rPr lang="en-GB" dirty="0" smtClean="0"/>
              <a:t>periods should be set up in order to enter the budget!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2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budget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916832"/>
            <a:ext cx="7956000" cy="3960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3284984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524328" y="4077072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budget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16016" y="3284984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524328" y="4077072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955290"/>
            <a:ext cx="7956000" cy="43540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619672" y="3179068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67744" y="3717032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budget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480175" cy="3097213"/>
          </a:xfrm>
        </p:spPr>
        <p:txBody>
          <a:bodyPr/>
          <a:lstStyle/>
          <a:p>
            <a:r>
              <a:rPr lang="en-GB" dirty="0" smtClean="0"/>
              <a:t>For consistency, perhaps only by LP</a:t>
            </a:r>
            <a:endParaRPr lang="da-DK" dirty="0" smtClean="0"/>
          </a:p>
          <a:p>
            <a:r>
              <a:rPr lang="da-DK" dirty="0" smtClean="0"/>
              <a:t>Enter the budget per WP or per period</a:t>
            </a:r>
          </a:p>
          <a:p>
            <a:r>
              <a:rPr lang="da-DK" dirty="0" smtClean="0"/>
              <a:t>Specify each budget line by clicking +</a:t>
            </a:r>
          </a:p>
          <a:p>
            <a:r>
              <a:rPr lang="da-DK" dirty="0" smtClean="0"/>
              <a:t>Don’t use the line Infrastructure &amp; Works</a:t>
            </a:r>
          </a:p>
          <a:p>
            <a:r>
              <a:rPr lang="en-GB" dirty="0" smtClean="0"/>
              <a:t>Enter any in-kind costs under </a:t>
            </a:r>
            <a:r>
              <a:rPr lang="en-GB" dirty="0"/>
              <a:t>the relevant cost category, e.g. staff costs. </a:t>
            </a:r>
            <a:r>
              <a:rPr lang="en-GB" dirty="0" smtClean="0"/>
              <a:t>Indicate clearly </a:t>
            </a:r>
            <a:r>
              <a:rPr lang="en-GB" dirty="0"/>
              <a:t>that the costs are </a:t>
            </a:r>
            <a:r>
              <a:rPr lang="en-GB" dirty="0" smtClean="0"/>
              <a:t>in-kind. 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6016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Staff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480175" cy="3097213"/>
          </a:xfrm>
        </p:spPr>
        <p:txBody>
          <a:bodyPr/>
          <a:lstStyle/>
          <a:p>
            <a:pPr lvl="0"/>
            <a:r>
              <a:rPr lang="en-GB" sz="1800" b="1" dirty="0"/>
              <a:t>Please make a new line for each staff function. </a:t>
            </a:r>
          </a:p>
          <a:p>
            <a:pPr lvl="0"/>
            <a:r>
              <a:rPr lang="en-GB" sz="1800" dirty="0"/>
              <a:t>For </a:t>
            </a:r>
            <a:r>
              <a:rPr lang="en-GB" sz="1800" b="1" dirty="0"/>
              <a:t>fulltime staff</a:t>
            </a:r>
            <a:r>
              <a:rPr lang="en-GB" sz="1800" dirty="0"/>
              <a:t> and </a:t>
            </a:r>
            <a:r>
              <a:rPr lang="en-GB" sz="1800" b="1" dirty="0"/>
              <a:t>part time staff with a fixed percentage</a:t>
            </a:r>
            <a:r>
              <a:rPr lang="en-GB" sz="1800" dirty="0"/>
              <a:t>, please select </a:t>
            </a:r>
            <a:r>
              <a:rPr lang="en-GB" sz="1800" dirty="0" smtClean="0"/>
              <a:t>the unit </a:t>
            </a:r>
            <a:r>
              <a:rPr lang="en-GB" sz="1800" dirty="0"/>
              <a:t>type </a:t>
            </a:r>
            <a:r>
              <a:rPr lang="en-GB" sz="1800" b="1" dirty="0"/>
              <a:t>month</a:t>
            </a:r>
            <a:r>
              <a:rPr lang="en-GB" sz="1800" dirty="0"/>
              <a:t>. Enter </a:t>
            </a:r>
            <a:r>
              <a:rPr lang="en-GB" sz="1800" dirty="0" smtClean="0"/>
              <a:t>number </a:t>
            </a:r>
            <a:r>
              <a:rPr lang="en-GB" sz="1800" dirty="0"/>
              <a:t>of months for each period under “Unit</a:t>
            </a:r>
            <a:r>
              <a:rPr lang="en-GB" sz="1800" dirty="0" smtClean="0"/>
              <a:t>”, i.e. 6 months. Enter monthly amount.</a:t>
            </a:r>
          </a:p>
          <a:p>
            <a:pPr lvl="0"/>
            <a:r>
              <a:rPr lang="en-GB" sz="1800" dirty="0" smtClean="0"/>
              <a:t>For </a:t>
            </a:r>
            <a:r>
              <a:rPr lang="en-GB" sz="1800" b="1" dirty="0"/>
              <a:t>part time staff with flexible number of hours</a:t>
            </a:r>
            <a:r>
              <a:rPr lang="en-GB" sz="1800" dirty="0"/>
              <a:t> or staff contracted on an </a:t>
            </a:r>
            <a:r>
              <a:rPr lang="en-GB" sz="1800" b="1" dirty="0"/>
              <a:t>hourly basis</a:t>
            </a:r>
            <a:r>
              <a:rPr lang="en-GB" sz="1800" dirty="0"/>
              <a:t>, please select the unit type </a:t>
            </a:r>
            <a:r>
              <a:rPr lang="en-GB" sz="1800" b="1" dirty="0"/>
              <a:t>hour</a:t>
            </a:r>
            <a:r>
              <a:rPr lang="en-GB" sz="1800" dirty="0"/>
              <a:t>. </a:t>
            </a:r>
            <a:endParaRPr lang="en-GB" sz="1800" dirty="0" smtClean="0"/>
          </a:p>
          <a:p>
            <a:pPr lvl="0"/>
            <a:r>
              <a:rPr lang="en-GB" sz="1800" dirty="0" smtClean="0"/>
              <a:t>Enter number of hours for each period under “Unit”, e.g. 860. </a:t>
            </a:r>
          </a:p>
          <a:p>
            <a:pPr lvl="0"/>
            <a:r>
              <a:rPr lang="en-GB" sz="1800" dirty="0" smtClean="0"/>
              <a:t>Then enter the hourly rate calculated according to the instructions in </a:t>
            </a:r>
            <a:r>
              <a:rPr lang="en-GB" sz="1800" dirty="0"/>
              <a:t>the fact sheet. </a:t>
            </a:r>
            <a:r>
              <a:rPr lang="en-GB" sz="1800" b="1" dirty="0"/>
              <a:t>Note</a:t>
            </a:r>
            <a:r>
              <a:rPr lang="en-GB" sz="1800" dirty="0"/>
              <a:t>: </a:t>
            </a:r>
            <a:r>
              <a:rPr lang="en-GB" sz="1800" dirty="0" smtClean="0"/>
              <a:t>you need to use the standard </a:t>
            </a:r>
            <a:r>
              <a:rPr lang="en-GB" sz="1800" dirty="0"/>
              <a:t>1720 </a:t>
            </a:r>
            <a:r>
              <a:rPr lang="en-GB" sz="1800" dirty="0" smtClean="0"/>
              <a:t>hours</a:t>
            </a:r>
            <a:r>
              <a:rPr lang="en-GB" sz="1800" dirty="0"/>
              <a:t>.</a:t>
            </a:r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22794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Office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lvl="0"/>
            <a:r>
              <a:rPr lang="en-GB" sz="1800" dirty="0"/>
              <a:t>If using the 15% flat rate, no specification is needed. </a:t>
            </a:r>
            <a:r>
              <a:rPr lang="en-GB" sz="1800" dirty="0" smtClean="0"/>
              <a:t>Simply tick the tick box and accept that existing sub budget lines will be hidden. Click “</a:t>
            </a:r>
            <a:r>
              <a:rPr lang="en-GB" sz="1800" b="1" dirty="0" smtClean="0"/>
              <a:t>recalculate</a:t>
            </a:r>
            <a:r>
              <a:rPr lang="en-GB" sz="1800" dirty="0" smtClean="0"/>
              <a:t>” if changing the staff costs.</a:t>
            </a:r>
          </a:p>
          <a:p>
            <a:pPr lvl="0"/>
            <a:r>
              <a:rPr lang="en-GB" sz="1800" dirty="0" smtClean="0"/>
              <a:t>If </a:t>
            </a:r>
            <a:r>
              <a:rPr lang="en-GB" sz="1800" dirty="0"/>
              <a:t>using direct costs, please select from the cost </a:t>
            </a:r>
            <a:r>
              <a:rPr lang="en-GB" sz="1800" dirty="0" smtClean="0"/>
              <a:t>categories in the Application Instructions to </a:t>
            </a:r>
            <a:r>
              <a:rPr lang="en-GB" sz="1800" dirty="0"/>
              <a:t>specify the costs. Then describe a relevant unit, e.g. monthly costs, the number of units and the price per unit</a:t>
            </a:r>
            <a:r>
              <a:rPr lang="en-GB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1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556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NPA PPT template</vt:lpstr>
      <vt:lpstr>1_Office-tema</vt:lpstr>
      <vt:lpstr>PowerPoint Presentation</vt:lpstr>
      <vt:lpstr>Workflow </vt:lpstr>
      <vt:lpstr>Input data</vt:lpstr>
      <vt:lpstr>Inserting budget data</vt:lpstr>
      <vt:lpstr>Define budget </vt:lpstr>
      <vt:lpstr>Define budget </vt:lpstr>
      <vt:lpstr>Define budget</vt:lpstr>
      <vt:lpstr>Specifying Staff costs</vt:lpstr>
      <vt:lpstr>Specifying Office costs</vt:lpstr>
      <vt:lpstr>Specifying Travel costs</vt:lpstr>
      <vt:lpstr>Specifying External expertise and services costs</vt:lpstr>
      <vt:lpstr>Specifying Equipment costs</vt:lpstr>
      <vt:lpstr>Define Contribution </vt:lpstr>
      <vt:lpstr>Define Contribution </vt:lpstr>
      <vt:lpstr>Define Contribution </vt:lpstr>
      <vt:lpstr>Check the budget: Project budget breakdown </vt:lpstr>
      <vt:lpstr>Check the budget: Project budget overview 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2018-10-02T13:31:20Z</dcterms:modified>
</cp:coreProperties>
</file>