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  <p:sldMasterId id="2147483650" r:id="rId2"/>
  </p:sldMasterIdLst>
  <p:sldIdLst>
    <p:sldId id="260" r:id="rId3"/>
    <p:sldId id="257" r:id="rId4"/>
    <p:sldId id="261" r:id="rId5"/>
    <p:sldId id="262" r:id="rId6"/>
    <p:sldId id="259" r:id="rId7"/>
  </p:sldIdLst>
  <p:sldSz cx="9144000" cy="6858000" type="screen4x3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B3114A8D-D2E1-4418-A028-65A385298669}">
          <p14:sldIdLst>
            <p14:sldId id="260"/>
            <p14:sldId id="257"/>
            <p14:sldId id="261"/>
            <p14:sldId id="262"/>
            <p14:sldId id="259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A6EB"/>
    <a:srgbClr val="0000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1446" y="-78"/>
      </p:cViewPr>
      <p:guideLst>
        <p:guide orient="horz" pos="1026"/>
        <p:guide orient="horz" pos="3657"/>
        <p:guide orient="horz" pos="1706"/>
        <p:guide orient="horz" pos="754"/>
        <p:guide orient="horz" pos="255"/>
        <p:guide orient="horz" pos="1480"/>
        <p:guide pos="4921"/>
        <p:guide pos="839"/>
        <p:guide pos="340"/>
        <p:guide pos="5420"/>
        <p:guide pos="2154"/>
        <p:guide pos="310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533611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 + punkt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Bildobjekt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3" y="5962359"/>
            <a:ext cx="2047967" cy="540000"/>
          </a:xfrm>
          <a:prstGeom prst="rect">
            <a:avLst/>
          </a:prstGeom>
        </p:spPr>
      </p:pic>
      <p:sp>
        <p:nvSpPr>
          <p:cNvPr id="7" name="Platshållare för rubrik 2"/>
          <p:cNvSpPr>
            <a:spLocks noGrp="1"/>
          </p:cNvSpPr>
          <p:nvPr>
            <p:ph type="title" hasCustomPrompt="1"/>
          </p:nvPr>
        </p:nvSpPr>
        <p:spPr>
          <a:xfrm>
            <a:off x="1331913" y="1603368"/>
            <a:ext cx="6480175" cy="7455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b="1"/>
            </a:lvl1pPr>
          </a:lstStyle>
          <a:p>
            <a:r>
              <a:rPr lang="sv-SE" dirty="0" smtClean="0"/>
              <a:t>Klicka här rubrik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3"/>
          </p:nvPr>
        </p:nvSpPr>
        <p:spPr>
          <a:xfrm>
            <a:off x="1331913" y="2708275"/>
            <a:ext cx="6480175" cy="3097213"/>
          </a:xfrm>
          <a:prstGeom prst="rect">
            <a:avLst/>
          </a:prstGeom>
        </p:spPr>
        <p:txBody>
          <a:bodyPr/>
          <a:lstStyle>
            <a:lvl1pPr>
              <a:buClr>
                <a:srgbClr val="00A6EB"/>
              </a:buClr>
              <a:defRPr sz="2800"/>
            </a:lvl1pPr>
          </a:lstStyle>
          <a:p>
            <a:pPr lvl="0"/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168920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+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rubrik 2"/>
          <p:cNvSpPr>
            <a:spLocks noGrp="1"/>
          </p:cNvSpPr>
          <p:nvPr>
            <p:ph type="title" hasCustomPrompt="1"/>
          </p:nvPr>
        </p:nvSpPr>
        <p:spPr>
          <a:xfrm>
            <a:off x="1331913" y="1603368"/>
            <a:ext cx="6480175" cy="7455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b="1"/>
            </a:lvl1pPr>
          </a:lstStyle>
          <a:p>
            <a:r>
              <a:rPr lang="sv-SE" dirty="0" smtClean="0"/>
              <a:t>Klicka här rubrik</a:t>
            </a:r>
            <a:endParaRPr lang="sv-SE" dirty="0"/>
          </a:p>
        </p:txBody>
      </p:sp>
      <p:pic>
        <p:nvPicPr>
          <p:cNvPr id="7" name="Bildobjekt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29209" y="2708275"/>
            <a:ext cx="6480175" cy="3097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45828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sp Rubrik + punktlista +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rubrik 2"/>
          <p:cNvSpPr>
            <a:spLocks noGrp="1"/>
          </p:cNvSpPr>
          <p:nvPr>
            <p:ph type="title" hasCustomPrompt="1"/>
          </p:nvPr>
        </p:nvSpPr>
        <p:spPr>
          <a:xfrm>
            <a:off x="1331913" y="1603367"/>
            <a:ext cx="3240087" cy="81752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>
              <a:lnSpc>
                <a:spcPts val="3840"/>
              </a:lnSpc>
              <a:defRPr sz="3200" b="1"/>
            </a:lvl1pPr>
          </a:lstStyle>
          <a:p>
            <a:r>
              <a:rPr lang="sv-SE" dirty="0" smtClean="0"/>
              <a:t>Klicka här rubrik</a:t>
            </a:r>
            <a:endParaRPr lang="sv-SE" dirty="0"/>
          </a:p>
        </p:txBody>
      </p:sp>
      <p:sp>
        <p:nvSpPr>
          <p:cNvPr id="7" name="Platshållare för text 6"/>
          <p:cNvSpPr>
            <a:spLocks noGrp="1"/>
          </p:cNvSpPr>
          <p:nvPr>
            <p:ph type="body" sz="quarter" idx="10"/>
          </p:nvPr>
        </p:nvSpPr>
        <p:spPr>
          <a:xfrm>
            <a:off x="1331913" y="2708275"/>
            <a:ext cx="3240087" cy="3097213"/>
          </a:xfrm>
          <a:prstGeom prst="rect">
            <a:avLst/>
          </a:prstGeom>
        </p:spPr>
        <p:txBody>
          <a:bodyPr/>
          <a:lstStyle>
            <a:lvl1pPr marL="457200" indent="-457200">
              <a:buClr>
                <a:srgbClr val="00A6EB"/>
              </a:buClr>
              <a:buFont typeface="Arial" panose="020B0604020202020204" pitchFamily="34" charset="0"/>
              <a:buChar char="•"/>
              <a:defRPr sz="2800"/>
            </a:lvl1pPr>
          </a:lstStyle>
          <a:p>
            <a:pPr lvl="0"/>
            <a:endParaRPr lang="sv-SE" dirty="0"/>
          </a:p>
        </p:txBody>
      </p:sp>
      <p:pic>
        <p:nvPicPr>
          <p:cNvPr id="10" name="Bildobjekt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32363" y="1628774"/>
            <a:ext cx="2879726" cy="4176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5715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p 6"/>
          <p:cNvGrpSpPr/>
          <p:nvPr/>
        </p:nvGrpSpPr>
        <p:grpSpPr>
          <a:xfrm>
            <a:off x="0" y="0"/>
            <a:ext cx="9144000" cy="1260000"/>
            <a:chOff x="0" y="0"/>
            <a:chExt cx="9144000" cy="1260000"/>
          </a:xfrm>
        </p:grpSpPr>
        <p:sp>
          <p:nvSpPr>
            <p:cNvPr id="8" name="Rektangel 7"/>
            <p:cNvSpPr/>
            <p:nvPr userDrawn="1"/>
          </p:nvSpPr>
          <p:spPr>
            <a:xfrm>
              <a:off x="0" y="0"/>
              <a:ext cx="9144000" cy="1260000"/>
            </a:xfrm>
            <a:prstGeom prst="rect">
              <a:avLst/>
            </a:prstGeom>
            <a:solidFill>
              <a:srgbClr val="00A6E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9" name="textruta 8"/>
            <p:cNvSpPr txBox="1"/>
            <p:nvPr userDrawn="1"/>
          </p:nvSpPr>
          <p:spPr>
            <a:xfrm>
              <a:off x="5652120" y="332656"/>
              <a:ext cx="295232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sv-SE" sz="2000" dirty="0" smtClean="0">
                  <a:solidFill>
                    <a:srgbClr val="FFFFFF"/>
                  </a:solidFill>
                </a:rPr>
                <a:t>www.interreg-npa.eu</a:t>
              </a:r>
              <a:endParaRPr lang="sv-SE" sz="2000" dirty="0">
                <a:solidFill>
                  <a:srgbClr val="FFFFFF"/>
                </a:solidFill>
              </a:endParaRPr>
            </a:p>
          </p:txBody>
        </p:sp>
        <p:pic>
          <p:nvPicPr>
            <p:cNvPr id="10" name="Bildobjekt 9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9557" y="394881"/>
              <a:ext cx="2880315" cy="668099"/>
            </a:xfrm>
            <a:prstGeom prst="rect">
              <a:avLst/>
            </a:prstGeom>
          </p:spPr>
        </p:pic>
      </p:grpSp>
      <p:pic>
        <p:nvPicPr>
          <p:cNvPr id="11" name="Bildobjekt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3" y="5962359"/>
            <a:ext cx="2047967" cy="540000"/>
          </a:xfrm>
          <a:prstGeom prst="rect">
            <a:avLst/>
          </a:prstGeom>
        </p:spPr>
      </p:pic>
      <p:pic>
        <p:nvPicPr>
          <p:cNvPr id="12" name="Bildobjekt 1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1251751"/>
            <a:ext cx="9144001" cy="56062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Bildobjekt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943" y="6114759"/>
            <a:ext cx="2047967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2650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objekt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3" y="5962359"/>
            <a:ext cx="2047967" cy="540000"/>
          </a:xfrm>
          <a:prstGeom prst="rect">
            <a:avLst/>
          </a:prstGeom>
        </p:spPr>
      </p:pic>
      <p:pic>
        <p:nvPicPr>
          <p:cNvPr id="2" name="Bildobjekt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50" y="412100"/>
            <a:ext cx="2879725" cy="662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63342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000" kern="1200">
          <a:solidFill>
            <a:srgbClr val="00A6EB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2"/>
          <p:cNvSpPr txBox="1"/>
          <p:nvPr/>
        </p:nvSpPr>
        <p:spPr>
          <a:xfrm>
            <a:off x="1331144" y="2498120"/>
            <a:ext cx="73453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4000" b="1" dirty="0" smtClean="0">
                <a:solidFill>
                  <a:srgbClr val="00A6EB"/>
                </a:solidFill>
              </a:rPr>
              <a:t>What to expect from today</a:t>
            </a:r>
            <a:endParaRPr lang="sv-SE" sz="4000" b="1" dirty="0">
              <a:solidFill>
                <a:srgbClr val="00A6EB"/>
              </a:solidFill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1324742" y="3933056"/>
            <a:ext cx="7351714" cy="74551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a-DK" sz="3200" b="1" dirty="0" smtClean="0">
                <a:solidFill>
                  <a:srgbClr val="00A6EB"/>
                </a:solidFill>
              </a:rPr>
              <a:t>Kirsti Mijnhijmer, Joint </a:t>
            </a:r>
            <a:r>
              <a:rPr lang="da-DK" sz="3200" b="1" dirty="0">
                <a:solidFill>
                  <a:srgbClr val="00A6EB"/>
                </a:solidFill>
              </a:rPr>
              <a:t>Secretariat </a:t>
            </a:r>
            <a:endParaRPr lang="da-DK" sz="3200" b="1" dirty="0" smtClean="0">
              <a:solidFill>
                <a:srgbClr val="00A6EB"/>
              </a:solidFill>
            </a:endParaRPr>
          </a:p>
          <a:p>
            <a:pPr algn="l"/>
            <a:r>
              <a:rPr lang="da-DK" sz="2800" b="1" dirty="0" smtClean="0">
                <a:solidFill>
                  <a:srgbClr val="00A6EB"/>
                </a:solidFill>
              </a:rPr>
              <a:t>18th January 2018 -</a:t>
            </a:r>
            <a:r>
              <a:rPr lang="en-GB" sz="2800" b="1" dirty="0" smtClean="0">
                <a:solidFill>
                  <a:srgbClr val="00A6EB"/>
                </a:solidFill>
              </a:rPr>
              <a:t> Copenhagen, Denmark</a:t>
            </a:r>
            <a:endParaRPr lang="da-DK" sz="2800" b="1" dirty="0">
              <a:solidFill>
                <a:srgbClr val="00A6E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1039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to expect from today?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331913" y="2564905"/>
            <a:ext cx="6480175" cy="3240584"/>
          </a:xfrm>
        </p:spPr>
        <p:txBody>
          <a:bodyPr/>
          <a:lstStyle/>
          <a:p>
            <a:r>
              <a:rPr lang="en-US" dirty="0">
                <a:latin typeface="Calibri" panose="020F0502020204030204" pitchFamily="34" charset="0"/>
              </a:rPr>
              <a:t>General overview of NPA </a:t>
            </a:r>
            <a:r>
              <a:rPr lang="en-US" dirty="0" smtClean="0">
                <a:latin typeface="Calibri" panose="020F0502020204030204" pitchFamily="34" charset="0"/>
              </a:rPr>
              <a:t>2014 – 2020</a:t>
            </a:r>
          </a:p>
          <a:p>
            <a:r>
              <a:rPr lang="en-US" dirty="0" smtClean="0">
                <a:latin typeface="Calibri" panose="020F0502020204030204" pitchFamily="34" charset="0"/>
              </a:rPr>
              <a:t>5th  </a:t>
            </a:r>
            <a:r>
              <a:rPr lang="en-US" dirty="0">
                <a:latin typeface="Calibri" panose="020F0502020204030204" pitchFamily="34" charset="0"/>
              </a:rPr>
              <a:t>Call information </a:t>
            </a:r>
          </a:p>
          <a:p>
            <a:r>
              <a:rPr lang="en-US" dirty="0" smtClean="0">
                <a:latin typeface="Calibri" panose="020F0502020204030204" pitchFamily="34" charset="0"/>
              </a:rPr>
              <a:t>Results </a:t>
            </a:r>
            <a:r>
              <a:rPr lang="en-US" dirty="0">
                <a:latin typeface="Calibri" panose="020F0502020204030204" pitchFamily="34" charset="0"/>
              </a:rPr>
              <a:t>focus </a:t>
            </a:r>
          </a:p>
          <a:p>
            <a:r>
              <a:rPr lang="en-US" dirty="0">
                <a:latin typeface="Calibri" panose="020F0502020204030204" pitchFamily="34" charset="0"/>
              </a:rPr>
              <a:t>Project </a:t>
            </a:r>
            <a:r>
              <a:rPr lang="en-US" dirty="0" smtClean="0">
                <a:latin typeface="Calibri" panose="020F0502020204030204" pitchFamily="34" charset="0"/>
              </a:rPr>
              <a:t>partnership</a:t>
            </a:r>
          </a:p>
          <a:p>
            <a:r>
              <a:rPr lang="en-US" dirty="0">
                <a:latin typeface="Calibri" panose="020F0502020204030204" pitchFamily="34" charset="0"/>
              </a:rPr>
              <a:t>State aid</a:t>
            </a:r>
          </a:p>
          <a:p>
            <a:r>
              <a:rPr lang="en-US" dirty="0">
                <a:latin typeface="Calibri" panose="020F0502020204030204" pitchFamily="34" charset="0"/>
              </a:rPr>
              <a:t>Eligibility rules</a:t>
            </a:r>
          </a:p>
          <a:p>
            <a:endParaRPr lang="en-US" dirty="0">
              <a:latin typeface="Calibri" panose="020F0502020204030204" pitchFamily="34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348527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to expect from today?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331913" y="2348881"/>
            <a:ext cx="6480175" cy="3456608"/>
          </a:xfrm>
        </p:spPr>
        <p:txBody>
          <a:bodyPr/>
          <a:lstStyle/>
          <a:p>
            <a:r>
              <a:rPr lang="en-US" dirty="0" smtClean="0">
                <a:latin typeface="Calibri" panose="020F0502020204030204" pitchFamily="34" charset="0"/>
              </a:rPr>
              <a:t>Introduction </a:t>
            </a:r>
            <a:r>
              <a:rPr lang="en-US" dirty="0">
                <a:latin typeface="Calibri" panose="020F0502020204030204" pitchFamily="34" charset="0"/>
              </a:rPr>
              <a:t>to online eMS application </a:t>
            </a:r>
          </a:p>
          <a:p>
            <a:r>
              <a:rPr lang="en-US" dirty="0" smtClean="0">
                <a:latin typeface="Calibri" panose="020F0502020204030204" pitchFamily="34" charset="0"/>
              </a:rPr>
              <a:t>eMS application</a:t>
            </a:r>
            <a:r>
              <a:rPr lang="en-US" dirty="0">
                <a:latin typeface="Calibri" panose="020F0502020204030204" pitchFamily="34" charset="0"/>
              </a:rPr>
              <a:t>, project budget, partner budget breakdown and Eligibility rules and flat rates  </a:t>
            </a:r>
          </a:p>
          <a:p>
            <a:r>
              <a:rPr lang="en-US" dirty="0" smtClean="0">
                <a:latin typeface="Calibri" panose="020F0502020204030204" pitchFamily="34" charset="0"/>
              </a:rPr>
              <a:t>General </a:t>
            </a:r>
            <a:r>
              <a:rPr lang="en-US" dirty="0">
                <a:latin typeface="Calibri" panose="020F0502020204030204" pitchFamily="34" charset="0"/>
              </a:rPr>
              <a:t>wrap-up and final questions </a:t>
            </a:r>
          </a:p>
          <a:p>
            <a:r>
              <a:rPr lang="en-US" dirty="0">
                <a:latin typeface="Calibri" panose="020F0502020204030204" pitchFamily="34" charset="0"/>
              </a:rPr>
              <a:t>Project clinic by appointment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229577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to expect from today?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331913" y="2348881"/>
            <a:ext cx="6480175" cy="3456608"/>
          </a:xfrm>
        </p:spPr>
        <p:txBody>
          <a:bodyPr/>
          <a:lstStyle/>
          <a:p>
            <a:r>
              <a:rPr lang="en-GB" dirty="0" smtClean="0"/>
              <a:t>House keeping</a:t>
            </a:r>
          </a:p>
          <a:p>
            <a:pPr lvl="1"/>
            <a:r>
              <a:rPr lang="da-DK" dirty="0" smtClean="0"/>
              <a:t>Wifi</a:t>
            </a:r>
            <a:endParaRPr lang="en-GB" dirty="0" smtClean="0"/>
          </a:p>
          <a:p>
            <a:pPr lvl="1"/>
            <a:r>
              <a:rPr lang="en-GB" dirty="0" smtClean="0"/>
              <a:t>Fire </a:t>
            </a:r>
            <a:r>
              <a:rPr lang="en-GB" dirty="0" smtClean="0"/>
              <a:t>exit and meeting point</a:t>
            </a:r>
          </a:p>
          <a:p>
            <a:pPr lvl="1"/>
            <a:r>
              <a:rPr lang="en-GB" dirty="0" smtClean="0"/>
              <a:t>Toilets</a:t>
            </a:r>
          </a:p>
          <a:p>
            <a:pPr lvl="1"/>
            <a:r>
              <a:rPr lang="en-GB" dirty="0" smtClean="0"/>
              <a:t>Refreshment breaks in adjacent area</a:t>
            </a:r>
          </a:p>
          <a:p>
            <a:pPr marL="457200" lvl="1" indent="0">
              <a:buNone/>
            </a:pPr>
            <a:endParaRPr lang="en-GB" dirty="0" smtClean="0"/>
          </a:p>
          <a:p>
            <a:pPr marL="457200" lvl="1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601534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1913" y="1603367"/>
            <a:ext cx="3384103" cy="817521"/>
          </a:xfrm>
        </p:spPr>
        <p:txBody>
          <a:bodyPr/>
          <a:lstStyle/>
          <a:p>
            <a:r>
              <a:rPr lang="da-DK" dirty="0" smtClean="0"/>
              <a:t>Thank you for listening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331913" y="2708275"/>
            <a:ext cx="3672135" cy="3097213"/>
          </a:xfrm>
        </p:spPr>
        <p:txBody>
          <a:bodyPr/>
          <a:lstStyle/>
          <a:p>
            <a:pPr marL="0" indent="0">
              <a:buNone/>
            </a:pPr>
            <a:r>
              <a:rPr lang="da-DK" dirty="0" smtClean="0"/>
              <a:t>Kirsti Mijnhijmer</a:t>
            </a:r>
          </a:p>
          <a:p>
            <a:pPr marL="0" lvl="0" indent="0">
              <a:buNone/>
            </a:pPr>
            <a:r>
              <a:rPr lang="en-GB" sz="1800" dirty="0"/>
              <a:t>Email</a:t>
            </a:r>
            <a:r>
              <a:rPr lang="en-GB" sz="1800" dirty="0" smtClean="0"/>
              <a:t>: </a:t>
            </a:r>
            <a:r>
              <a:rPr lang="en-GB" sz="1800" dirty="0" smtClean="0">
                <a:solidFill>
                  <a:srgbClr val="0093D3"/>
                </a:solidFill>
              </a:rPr>
              <a:t>kirsti.mijnhijmer@interreg-npa.eu</a:t>
            </a:r>
            <a:endParaRPr lang="en-GB" sz="1800" dirty="0">
              <a:solidFill>
                <a:srgbClr val="0093D3"/>
              </a:solidFill>
            </a:endParaRPr>
          </a:p>
          <a:p>
            <a:pPr marL="0" lvl="0" indent="0">
              <a:buNone/>
            </a:pPr>
            <a:r>
              <a:rPr lang="da-DK" sz="1800" dirty="0">
                <a:solidFill>
                  <a:srgbClr val="0093D3"/>
                </a:solidFill>
              </a:rPr>
              <a:t>www.interreg-npa.eu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91757359"/>
      </p:ext>
    </p:extLst>
  </p:cSld>
  <p:clrMapOvr>
    <a:masterClrMapping/>
  </p:clrMapOvr>
</p:sld>
</file>

<file path=ppt/theme/theme1.xml><?xml version="1.0" encoding="utf-8"?>
<a:theme xmlns:a="http://schemas.openxmlformats.org/drawingml/2006/main" name="NPA PPT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NPA PPT template</Template>
  <TotalTime>0</TotalTime>
  <Words>106</Words>
  <Application>Microsoft Office PowerPoint</Application>
  <PresentationFormat>On-screen Show (4:3)</PresentationFormat>
  <Paragraphs>25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7" baseType="lpstr">
      <vt:lpstr>NPA PPT template</vt:lpstr>
      <vt:lpstr>1_Office-tema</vt:lpstr>
      <vt:lpstr>PowerPoint Presentation</vt:lpstr>
      <vt:lpstr>What to expect from today?</vt:lpstr>
      <vt:lpstr>What to expect from today?</vt:lpstr>
      <vt:lpstr>What to expect from today?</vt:lpstr>
      <vt:lpstr>Thank you for listening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2015-10-05T11:59:02Z</dcterms:created>
  <dcterms:modified xsi:type="dcterms:W3CDTF">2018-01-15T11:19:48Z</dcterms:modified>
</cp:coreProperties>
</file>