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3"/>
  </p:notesMasterIdLst>
  <p:handoutMasterIdLst>
    <p:handoutMasterId r:id="rId14"/>
  </p:handoutMasterIdLst>
  <p:sldIdLst>
    <p:sldId id="275" r:id="rId3"/>
    <p:sldId id="259" r:id="rId4"/>
    <p:sldId id="274" r:id="rId5"/>
    <p:sldId id="260" r:id="rId6"/>
    <p:sldId id="266" r:id="rId7"/>
    <p:sldId id="262" r:id="rId8"/>
    <p:sldId id="272" r:id="rId9"/>
    <p:sldId id="273" r:id="rId10"/>
    <p:sldId id="277" r:id="rId11"/>
    <p:sldId id="276" r:id="rId12"/>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9" autoAdjust="0"/>
  </p:normalViewPr>
  <p:slideViewPr>
    <p:cSldViewPr>
      <p:cViewPr varScale="1">
        <p:scale>
          <a:sx n="85" d="100"/>
          <a:sy n="85"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FF1A8-0721-4B6B-9D13-ED7269BA96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a-DK"/>
        </a:p>
      </dgm:t>
    </dgm:pt>
    <dgm:pt modelId="{7F72CA34-EB96-44ED-A42D-EFCCA88AFB14}">
      <dgm:prSet phldrT="[Text]"/>
      <dgm:spPr/>
      <dgm:t>
        <a:bodyPr/>
        <a:lstStyle/>
        <a:p>
          <a:r>
            <a:rPr lang="sv-SE" dirty="0" smtClean="0"/>
            <a:t>1</a:t>
          </a:r>
          <a:endParaRPr lang="da-DK" dirty="0"/>
        </a:p>
      </dgm:t>
    </dgm:pt>
    <dgm:pt modelId="{B3BE0B08-4862-4226-AA41-0138EA73A802}" type="parTrans" cxnId="{62A91CDD-C1E9-48EE-A902-485A8AB9117D}">
      <dgm:prSet/>
      <dgm:spPr/>
      <dgm:t>
        <a:bodyPr/>
        <a:lstStyle/>
        <a:p>
          <a:endParaRPr lang="da-DK"/>
        </a:p>
      </dgm:t>
    </dgm:pt>
    <dgm:pt modelId="{B73798DE-328F-4384-BF3D-E6C05DEE7FDF}" type="sibTrans" cxnId="{62A91CDD-C1E9-48EE-A902-485A8AB9117D}">
      <dgm:prSet/>
      <dgm:spPr/>
      <dgm:t>
        <a:bodyPr/>
        <a:lstStyle/>
        <a:p>
          <a:endParaRPr lang="da-DK"/>
        </a:p>
      </dgm:t>
    </dgm:pt>
    <dgm:pt modelId="{EC078ADB-F050-43A8-BACE-CADED0D948DA}">
      <dgm:prSet phldrT="[Text]"/>
      <dgm:spPr/>
      <dgm:t>
        <a:bodyPr/>
        <a:lstStyle/>
        <a:p>
          <a:r>
            <a:rPr lang="sv-SE" dirty="0" smtClean="0"/>
            <a:t>Programme Area specific challenges and opportunities</a:t>
          </a:r>
          <a:endParaRPr lang="da-DK" dirty="0"/>
        </a:p>
      </dgm:t>
    </dgm:pt>
    <dgm:pt modelId="{05AABFE8-9DD3-4E4C-AAA6-238414A1BB7D}" type="parTrans" cxnId="{852154C9-235F-4E77-8956-8CFE14A262D8}">
      <dgm:prSet/>
      <dgm:spPr/>
      <dgm:t>
        <a:bodyPr/>
        <a:lstStyle/>
        <a:p>
          <a:endParaRPr lang="da-DK"/>
        </a:p>
      </dgm:t>
    </dgm:pt>
    <dgm:pt modelId="{741984F7-B098-40D6-B1D3-E8351B122BDA}" type="sibTrans" cxnId="{852154C9-235F-4E77-8956-8CFE14A262D8}">
      <dgm:prSet/>
      <dgm:spPr/>
      <dgm:t>
        <a:bodyPr/>
        <a:lstStyle/>
        <a:p>
          <a:endParaRPr lang="da-DK"/>
        </a:p>
      </dgm:t>
    </dgm:pt>
    <dgm:pt modelId="{917CB384-2A85-4182-996B-7FF3A55E8E0D}">
      <dgm:prSet phldrT="[Text]"/>
      <dgm:spPr/>
      <dgm:t>
        <a:bodyPr/>
        <a:lstStyle/>
        <a:p>
          <a:r>
            <a:rPr lang="sv-SE" dirty="0" smtClean="0"/>
            <a:t>2</a:t>
          </a:r>
          <a:endParaRPr lang="da-DK" dirty="0"/>
        </a:p>
      </dgm:t>
    </dgm:pt>
    <dgm:pt modelId="{409AC1AA-4E92-45F9-8589-70657A0ACC20}" type="parTrans" cxnId="{D2684EFC-A922-403C-978F-C63E79D5B600}">
      <dgm:prSet/>
      <dgm:spPr/>
      <dgm:t>
        <a:bodyPr/>
        <a:lstStyle/>
        <a:p>
          <a:endParaRPr lang="da-DK"/>
        </a:p>
      </dgm:t>
    </dgm:pt>
    <dgm:pt modelId="{7B1E5A6B-FB78-422E-A0B0-D96A1A206BAD}" type="sibTrans" cxnId="{D2684EFC-A922-403C-978F-C63E79D5B600}">
      <dgm:prSet/>
      <dgm:spPr/>
      <dgm:t>
        <a:bodyPr/>
        <a:lstStyle/>
        <a:p>
          <a:endParaRPr lang="da-DK"/>
        </a:p>
      </dgm:t>
    </dgm:pt>
    <dgm:pt modelId="{6683A574-9268-4042-8C00-F79DBE16916E}">
      <dgm:prSet phldrT="[Text]"/>
      <dgm:spPr/>
      <dgm:t>
        <a:bodyPr/>
        <a:lstStyle/>
        <a:p>
          <a:r>
            <a:rPr lang="sv-SE" dirty="0" smtClean="0"/>
            <a:t>Selected interventions</a:t>
          </a:r>
          <a:endParaRPr lang="da-DK" dirty="0"/>
        </a:p>
      </dgm:t>
    </dgm:pt>
    <dgm:pt modelId="{CC1CC734-A98E-4B1D-9A14-7CA70C96C49A}" type="parTrans" cxnId="{C2A7972E-AC79-431E-82E2-836A8A8612CF}">
      <dgm:prSet/>
      <dgm:spPr/>
      <dgm:t>
        <a:bodyPr/>
        <a:lstStyle/>
        <a:p>
          <a:endParaRPr lang="da-DK"/>
        </a:p>
      </dgm:t>
    </dgm:pt>
    <dgm:pt modelId="{B35D76AB-1706-44A0-BCBC-8CF60EFEA98D}" type="sibTrans" cxnId="{C2A7972E-AC79-431E-82E2-836A8A8612CF}">
      <dgm:prSet/>
      <dgm:spPr/>
      <dgm:t>
        <a:bodyPr/>
        <a:lstStyle/>
        <a:p>
          <a:endParaRPr lang="da-DK"/>
        </a:p>
      </dgm:t>
    </dgm:pt>
    <dgm:pt modelId="{EEE5B498-8737-407B-8040-F38371DD6B5D}">
      <dgm:prSet phldrT="[Text]"/>
      <dgm:spPr/>
      <dgm:t>
        <a:bodyPr/>
        <a:lstStyle/>
        <a:p>
          <a:r>
            <a:rPr lang="sv-SE" dirty="0" smtClean="0"/>
            <a:t>3</a:t>
          </a:r>
          <a:endParaRPr lang="da-DK" dirty="0"/>
        </a:p>
      </dgm:t>
    </dgm:pt>
    <dgm:pt modelId="{90B9E8C3-C5BA-4069-A12E-83758EE2737F}" type="parTrans" cxnId="{6D4121A0-5105-407C-AE48-A127FFEF372D}">
      <dgm:prSet/>
      <dgm:spPr/>
      <dgm:t>
        <a:bodyPr/>
        <a:lstStyle/>
        <a:p>
          <a:endParaRPr lang="da-DK"/>
        </a:p>
      </dgm:t>
    </dgm:pt>
    <dgm:pt modelId="{682BE707-43F6-4721-80FE-E89F8BF4E69F}" type="sibTrans" cxnId="{6D4121A0-5105-407C-AE48-A127FFEF372D}">
      <dgm:prSet/>
      <dgm:spPr/>
      <dgm:t>
        <a:bodyPr/>
        <a:lstStyle/>
        <a:p>
          <a:endParaRPr lang="da-DK"/>
        </a:p>
      </dgm:t>
    </dgm:pt>
    <dgm:pt modelId="{6F12689A-8897-49F1-A900-2BF90A4A48FE}">
      <dgm:prSet phldrT="[Text]"/>
      <dgm:spPr/>
      <dgm:t>
        <a:bodyPr/>
        <a:lstStyle/>
        <a:p>
          <a:r>
            <a:rPr lang="sv-SE" dirty="0" smtClean="0"/>
            <a:t>Tangible results or solutions =&gt;</a:t>
          </a:r>
          <a:endParaRPr lang="da-DK" dirty="0"/>
        </a:p>
      </dgm:t>
    </dgm:pt>
    <dgm:pt modelId="{998C2260-121B-49B6-B45A-242BC45F12C2}" type="parTrans" cxnId="{31CD7959-378E-44E2-909A-D98433977C76}">
      <dgm:prSet/>
      <dgm:spPr/>
      <dgm:t>
        <a:bodyPr/>
        <a:lstStyle/>
        <a:p>
          <a:endParaRPr lang="da-DK"/>
        </a:p>
      </dgm:t>
    </dgm:pt>
    <dgm:pt modelId="{873A9EC9-B3B7-4305-A68D-CE45376512B6}" type="sibTrans" cxnId="{31CD7959-378E-44E2-909A-D98433977C76}">
      <dgm:prSet/>
      <dgm:spPr/>
      <dgm:t>
        <a:bodyPr/>
        <a:lstStyle/>
        <a:p>
          <a:endParaRPr lang="da-DK"/>
        </a:p>
      </dgm:t>
    </dgm:pt>
    <dgm:pt modelId="{35F5C775-FCCB-4551-BD46-08BE9BB23A4B}">
      <dgm:prSet phldrT="[Text]"/>
      <dgm:spPr/>
      <dgm:t>
        <a:bodyPr/>
        <a:lstStyle/>
        <a:p>
          <a:r>
            <a:rPr lang="sv-SE" smtClean="0"/>
            <a:t>Measurable </a:t>
          </a:r>
          <a:r>
            <a:rPr lang="sv-SE" dirty="0" smtClean="0"/>
            <a:t>changes at Programme Area level</a:t>
          </a:r>
          <a:endParaRPr lang="da-DK" dirty="0"/>
        </a:p>
      </dgm:t>
    </dgm:pt>
    <dgm:pt modelId="{B290BB62-9FE1-44EC-814C-490E44490F6D}" type="parTrans" cxnId="{B1A7E612-5FFD-4CF2-B134-C8B07C4B3757}">
      <dgm:prSet/>
      <dgm:spPr/>
      <dgm:t>
        <a:bodyPr/>
        <a:lstStyle/>
        <a:p>
          <a:endParaRPr lang="da-DK"/>
        </a:p>
      </dgm:t>
    </dgm:pt>
    <dgm:pt modelId="{83348517-DDF7-46DB-99C3-798B7F93BA06}" type="sibTrans" cxnId="{B1A7E612-5FFD-4CF2-B134-C8B07C4B3757}">
      <dgm:prSet/>
      <dgm:spPr/>
      <dgm:t>
        <a:bodyPr/>
        <a:lstStyle/>
        <a:p>
          <a:endParaRPr lang="da-DK"/>
        </a:p>
      </dgm:t>
    </dgm:pt>
    <dgm:pt modelId="{ED7A1EE5-FD9E-4860-B0AF-15AE8168B798}" type="pres">
      <dgm:prSet presAssocID="{D20FF1A8-0721-4B6B-9D13-ED7269BA9664}" presName="linearFlow" presStyleCnt="0">
        <dgm:presLayoutVars>
          <dgm:dir/>
          <dgm:animLvl val="lvl"/>
          <dgm:resizeHandles val="exact"/>
        </dgm:presLayoutVars>
      </dgm:prSet>
      <dgm:spPr/>
      <dgm:t>
        <a:bodyPr/>
        <a:lstStyle/>
        <a:p>
          <a:endParaRPr lang="da-DK"/>
        </a:p>
      </dgm:t>
    </dgm:pt>
    <dgm:pt modelId="{43D7514E-1B4A-4BAF-AB88-F650E6C9F67F}" type="pres">
      <dgm:prSet presAssocID="{7F72CA34-EB96-44ED-A42D-EFCCA88AFB14}" presName="composite" presStyleCnt="0"/>
      <dgm:spPr/>
    </dgm:pt>
    <dgm:pt modelId="{182876B5-E581-4007-BCF1-4A1AD07F37C9}" type="pres">
      <dgm:prSet presAssocID="{7F72CA34-EB96-44ED-A42D-EFCCA88AFB14}" presName="parentText" presStyleLbl="alignNode1" presStyleIdx="0" presStyleCnt="3">
        <dgm:presLayoutVars>
          <dgm:chMax val="1"/>
          <dgm:bulletEnabled val="1"/>
        </dgm:presLayoutVars>
      </dgm:prSet>
      <dgm:spPr/>
      <dgm:t>
        <a:bodyPr/>
        <a:lstStyle/>
        <a:p>
          <a:endParaRPr lang="da-DK"/>
        </a:p>
      </dgm:t>
    </dgm:pt>
    <dgm:pt modelId="{5C1B074A-641D-425F-90EA-A9BB88983CAC}" type="pres">
      <dgm:prSet presAssocID="{7F72CA34-EB96-44ED-A42D-EFCCA88AFB14}" presName="descendantText" presStyleLbl="alignAcc1" presStyleIdx="0" presStyleCnt="3">
        <dgm:presLayoutVars>
          <dgm:bulletEnabled val="1"/>
        </dgm:presLayoutVars>
      </dgm:prSet>
      <dgm:spPr/>
      <dgm:t>
        <a:bodyPr/>
        <a:lstStyle/>
        <a:p>
          <a:endParaRPr lang="da-DK"/>
        </a:p>
      </dgm:t>
    </dgm:pt>
    <dgm:pt modelId="{9A94050B-EEA7-4279-9C73-22150C8050CA}" type="pres">
      <dgm:prSet presAssocID="{B73798DE-328F-4384-BF3D-E6C05DEE7FDF}" presName="sp" presStyleCnt="0"/>
      <dgm:spPr/>
    </dgm:pt>
    <dgm:pt modelId="{F0BA320B-A164-4619-B3FC-1BA96547B237}" type="pres">
      <dgm:prSet presAssocID="{917CB384-2A85-4182-996B-7FF3A55E8E0D}" presName="composite" presStyleCnt="0"/>
      <dgm:spPr/>
    </dgm:pt>
    <dgm:pt modelId="{D31FA79F-52D8-4AEC-BCFD-0BA07BEF9790}" type="pres">
      <dgm:prSet presAssocID="{917CB384-2A85-4182-996B-7FF3A55E8E0D}" presName="parentText" presStyleLbl="alignNode1" presStyleIdx="1" presStyleCnt="3">
        <dgm:presLayoutVars>
          <dgm:chMax val="1"/>
          <dgm:bulletEnabled val="1"/>
        </dgm:presLayoutVars>
      </dgm:prSet>
      <dgm:spPr/>
      <dgm:t>
        <a:bodyPr/>
        <a:lstStyle/>
        <a:p>
          <a:endParaRPr lang="da-DK"/>
        </a:p>
      </dgm:t>
    </dgm:pt>
    <dgm:pt modelId="{56A88B19-217D-4604-989A-FF42A2595CC7}" type="pres">
      <dgm:prSet presAssocID="{917CB384-2A85-4182-996B-7FF3A55E8E0D}" presName="descendantText" presStyleLbl="alignAcc1" presStyleIdx="1" presStyleCnt="3">
        <dgm:presLayoutVars>
          <dgm:bulletEnabled val="1"/>
        </dgm:presLayoutVars>
      </dgm:prSet>
      <dgm:spPr/>
      <dgm:t>
        <a:bodyPr/>
        <a:lstStyle/>
        <a:p>
          <a:endParaRPr lang="da-DK"/>
        </a:p>
      </dgm:t>
    </dgm:pt>
    <dgm:pt modelId="{BDFBD941-8A92-4219-9418-000E1523AEAB}" type="pres">
      <dgm:prSet presAssocID="{7B1E5A6B-FB78-422E-A0B0-D96A1A206BAD}" presName="sp" presStyleCnt="0"/>
      <dgm:spPr/>
    </dgm:pt>
    <dgm:pt modelId="{6CF9E4B3-71C1-4FC3-BDDE-C2FF826C488D}" type="pres">
      <dgm:prSet presAssocID="{EEE5B498-8737-407B-8040-F38371DD6B5D}" presName="composite" presStyleCnt="0"/>
      <dgm:spPr/>
    </dgm:pt>
    <dgm:pt modelId="{CA5B973A-4D99-447A-A9D2-C6A7E2A8FDB2}" type="pres">
      <dgm:prSet presAssocID="{EEE5B498-8737-407B-8040-F38371DD6B5D}" presName="parentText" presStyleLbl="alignNode1" presStyleIdx="2" presStyleCnt="3">
        <dgm:presLayoutVars>
          <dgm:chMax val="1"/>
          <dgm:bulletEnabled val="1"/>
        </dgm:presLayoutVars>
      </dgm:prSet>
      <dgm:spPr/>
      <dgm:t>
        <a:bodyPr/>
        <a:lstStyle/>
        <a:p>
          <a:endParaRPr lang="da-DK"/>
        </a:p>
      </dgm:t>
    </dgm:pt>
    <dgm:pt modelId="{C620F6F5-CB7E-4742-A3B1-49477D02C651}" type="pres">
      <dgm:prSet presAssocID="{EEE5B498-8737-407B-8040-F38371DD6B5D}" presName="descendantText" presStyleLbl="alignAcc1" presStyleIdx="2" presStyleCnt="3" custLinFactNeighborX="-145" custLinFactNeighborY="1725">
        <dgm:presLayoutVars>
          <dgm:bulletEnabled val="1"/>
        </dgm:presLayoutVars>
      </dgm:prSet>
      <dgm:spPr/>
      <dgm:t>
        <a:bodyPr/>
        <a:lstStyle/>
        <a:p>
          <a:endParaRPr lang="da-DK"/>
        </a:p>
      </dgm:t>
    </dgm:pt>
  </dgm:ptLst>
  <dgm:cxnLst>
    <dgm:cxn modelId="{852154C9-235F-4E77-8956-8CFE14A262D8}" srcId="{7F72CA34-EB96-44ED-A42D-EFCCA88AFB14}" destId="{EC078ADB-F050-43A8-BACE-CADED0D948DA}" srcOrd="0" destOrd="0" parTransId="{05AABFE8-9DD3-4E4C-AAA6-238414A1BB7D}" sibTransId="{741984F7-B098-40D6-B1D3-E8351B122BDA}"/>
    <dgm:cxn modelId="{0050A20D-9864-4990-84BE-C38468A3CFA7}" type="presOf" srcId="{35F5C775-FCCB-4551-BD46-08BE9BB23A4B}" destId="{C620F6F5-CB7E-4742-A3B1-49477D02C651}" srcOrd="0" destOrd="1" presId="urn:microsoft.com/office/officeart/2005/8/layout/chevron2"/>
    <dgm:cxn modelId="{B1A7E612-5FFD-4CF2-B134-C8B07C4B3757}" srcId="{EEE5B498-8737-407B-8040-F38371DD6B5D}" destId="{35F5C775-FCCB-4551-BD46-08BE9BB23A4B}" srcOrd="1" destOrd="0" parTransId="{B290BB62-9FE1-44EC-814C-490E44490F6D}" sibTransId="{83348517-DDF7-46DB-99C3-798B7F93BA06}"/>
    <dgm:cxn modelId="{62A91CDD-C1E9-48EE-A902-485A8AB9117D}" srcId="{D20FF1A8-0721-4B6B-9D13-ED7269BA9664}" destId="{7F72CA34-EB96-44ED-A42D-EFCCA88AFB14}" srcOrd="0" destOrd="0" parTransId="{B3BE0B08-4862-4226-AA41-0138EA73A802}" sibTransId="{B73798DE-328F-4384-BF3D-E6C05DEE7FDF}"/>
    <dgm:cxn modelId="{512D1790-FB28-4FB2-8678-16CCC474EF21}" type="presOf" srcId="{EC078ADB-F050-43A8-BACE-CADED0D948DA}" destId="{5C1B074A-641D-425F-90EA-A9BB88983CAC}" srcOrd="0" destOrd="0" presId="urn:microsoft.com/office/officeart/2005/8/layout/chevron2"/>
    <dgm:cxn modelId="{31CD7959-378E-44E2-909A-D98433977C76}" srcId="{EEE5B498-8737-407B-8040-F38371DD6B5D}" destId="{6F12689A-8897-49F1-A900-2BF90A4A48FE}" srcOrd="0" destOrd="0" parTransId="{998C2260-121B-49B6-B45A-242BC45F12C2}" sibTransId="{873A9EC9-B3B7-4305-A68D-CE45376512B6}"/>
    <dgm:cxn modelId="{34F2C016-81CC-4FFC-A9A5-F7CC3B7CB57B}" type="presOf" srcId="{D20FF1A8-0721-4B6B-9D13-ED7269BA9664}" destId="{ED7A1EE5-FD9E-4860-B0AF-15AE8168B798}" srcOrd="0" destOrd="0" presId="urn:microsoft.com/office/officeart/2005/8/layout/chevron2"/>
    <dgm:cxn modelId="{ECB418F5-D88F-47D5-83FE-2DF840F1B671}" type="presOf" srcId="{917CB384-2A85-4182-996B-7FF3A55E8E0D}" destId="{D31FA79F-52D8-4AEC-BCFD-0BA07BEF9790}" srcOrd="0" destOrd="0" presId="urn:microsoft.com/office/officeart/2005/8/layout/chevron2"/>
    <dgm:cxn modelId="{C2A7972E-AC79-431E-82E2-836A8A8612CF}" srcId="{917CB384-2A85-4182-996B-7FF3A55E8E0D}" destId="{6683A574-9268-4042-8C00-F79DBE16916E}" srcOrd="0" destOrd="0" parTransId="{CC1CC734-A98E-4B1D-9A14-7CA70C96C49A}" sibTransId="{B35D76AB-1706-44A0-BCBC-8CF60EFEA98D}"/>
    <dgm:cxn modelId="{170F523B-3A99-4FFD-A4BF-A18DEC05636F}" type="presOf" srcId="{6F12689A-8897-49F1-A900-2BF90A4A48FE}" destId="{C620F6F5-CB7E-4742-A3B1-49477D02C651}" srcOrd="0" destOrd="0" presId="urn:microsoft.com/office/officeart/2005/8/layout/chevron2"/>
    <dgm:cxn modelId="{0627CF23-09FA-4B50-9386-D4A3834954F0}" type="presOf" srcId="{6683A574-9268-4042-8C00-F79DBE16916E}" destId="{56A88B19-217D-4604-989A-FF42A2595CC7}" srcOrd="0" destOrd="0" presId="urn:microsoft.com/office/officeart/2005/8/layout/chevron2"/>
    <dgm:cxn modelId="{761C7F2A-B95E-4250-871E-03FB61131162}" type="presOf" srcId="{7F72CA34-EB96-44ED-A42D-EFCCA88AFB14}" destId="{182876B5-E581-4007-BCF1-4A1AD07F37C9}" srcOrd="0" destOrd="0" presId="urn:microsoft.com/office/officeart/2005/8/layout/chevron2"/>
    <dgm:cxn modelId="{6E59D5FE-AF95-4AD1-91EC-F4961C2EE53E}" type="presOf" srcId="{EEE5B498-8737-407B-8040-F38371DD6B5D}" destId="{CA5B973A-4D99-447A-A9D2-C6A7E2A8FDB2}" srcOrd="0" destOrd="0" presId="urn:microsoft.com/office/officeart/2005/8/layout/chevron2"/>
    <dgm:cxn modelId="{D2684EFC-A922-403C-978F-C63E79D5B600}" srcId="{D20FF1A8-0721-4B6B-9D13-ED7269BA9664}" destId="{917CB384-2A85-4182-996B-7FF3A55E8E0D}" srcOrd="1" destOrd="0" parTransId="{409AC1AA-4E92-45F9-8589-70657A0ACC20}" sibTransId="{7B1E5A6B-FB78-422E-A0B0-D96A1A206BAD}"/>
    <dgm:cxn modelId="{6D4121A0-5105-407C-AE48-A127FFEF372D}" srcId="{D20FF1A8-0721-4B6B-9D13-ED7269BA9664}" destId="{EEE5B498-8737-407B-8040-F38371DD6B5D}" srcOrd="2" destOrd="0" parTransId="{90B9E8C3-C5BA-4069-A12E-83758EE2737F}" sibTransId="{682BE707-43F6-4721-80FE-E89F8BF4E69F}"/>
    <dgm:cxn modelId="{D8435790-577A-446E-B9AB-F45B145596C2}" type="presParOf" srcId="{ED7A1EE5-FD9E-4860-B0AF-15AE8168B798}" destId="{43D7514E-1B4A-4BAF-AB88-F650E6C9F67F}" srcOrd="0" destOrd="0" presId="urn:microsoft.com/office/officeart/2005/8/layout/chevron2"/>
    <dgm:cxn modelId="{C12E4705-1A80-49FE-8FFE-22DB4E18C337}" type="presParOf" srcId="{43D7514E-1B4A-4BAF-AB88-F650E6C9F67F}" destId="{182876B5-E581-4007-BCF1-4A1AD07F37C9}" srcOrd="0" destOrd="0" presId="urn:microsoft.com/office/officeart/2005/8/layout/chevron2"/>
    <dgm:cxn modelId="{DAA271AB-74FA-4DCF-B324-73C47604EDE4}" type="presParOf" srcId="{43D7514E-1B4A-4BAF-AB88-F650E6C9F67F}" destId="{5C1B074A-641D-425F-90EA-A9BB88983CAC}" srcOrd="1" destOrd="0" presId="urn:microsoft.com/office/officeart/2005/8/layout/chevron2"/>
    <dgm:cxn modelId="{6CA61C8F-326B-4A89-95BF-854B43BA92BB}" type="presParOf" srcId="{ED7A1EE5-FD9E-4860-B0AF-15AE8168B798}" destId="{9A94050B-EEA7-4279-9C73-22150C8050CA}" srcOrd="1" destOrd="0" presId="urn:microsoft.com/office/officeart/2005/8/layout/chevron2"/>
    <dgm:cxn modelId="{33E41029-326B-43FB-A179-F24832684F7B}" type="presParOf" srcId="{ED7A1EE5-FD9E-4860-B0AF-15AE8168B798}" destId="{F0BA320B-A164-4619-B3FC-1BA96547B237}" srcOrd="2" destOrd="0" presId="urn:microsoft.com/office/officeart/2005/8/layout/chevron2"/>
    <dgm:cxn modelId="{661250AA-3A94-42CA-89FE-ED11FA6D09F6}" type="presParOf" srcId="{F0BA320B-A164-4619-B3FC-1BA96547B237}" destId="{D31FA79F-52D8-4AEC-BCFD-0BA07BEF9790}" srcOrd="0" destOrd="0" presId="urn:microsoft.com/office/officeart/2005/8/layout/chevron2"/>
    <dgm:cxn modelId="{D8D5199D-45C9-4F90-8E08-96ACC64EC1E4}" type="presParOf" srcId="{F0BA320B-A164-4619-B3FC-1BA96547B237}" destId="{56A88B19-217D-4604-989A-FF42A2595CC7}" srcOrd="1" destOrd="0" presId="urn:microsoft.com/office/officeart/2005/8/layout/chevron2"/>
    <dgm:cxn modelId="{78992780-9E77-4001-9AAA-E41A1AC7E4ED}" type="presParOf" srcId="{ED7A1EE5-FD9E-4860-B0AF-15AE8168B798}" destId="{BDFBD941-8A92-4219-9418-000E1523AEAB}" srcOrd="3" destOrd="0" presId="urn:microsoft.com/office/officeart/2005/8/layout/chevron2"/>
    <dgm:cxn modelId="{B57398F9-F115-4C7D-888D-D343921268AC}" type="presParOf" srcId="{ED7A1EE5-FD9E-4860-B0AF-15AE8168B798}" destId="{6CF9E4B3-71C1-4FC3-BDDE-C2FF826C488D}" srcOrd="4" destOrd="0" presId="urn:microsoft.com/office/officeart/2005/8/layout/chevron2"/>
    <dgm:cxn modelId="{1E37CE3B-5713-4691-9F80-57043F49650C}" type="presParOf" srcId="{6CF9E4B3-71C1-4FC3-BDDE-C2FF826C488D}" destId="{CA5B973A-4D99-447A-A9D2-C6A7E2A8FDB2}" srcOrd="0" destOrd="0" presId="urn:microsoft.com/office/officeart/2005/8/layout/chevron2"/>
    <dgm:cxn modelId="{BAF15419-AA62-404F-9197-69A0649FE086}" type="presParOf" srcId="{6CF9E4B3-71C1-4FC3-BDDE-C2FF826C488D}" destId="{C620F6F5-CB7E-4742-A3B1-49477D02C6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876B5-E581-4007-BCF1-4A1AD07F37C9}">
      <dsp:nvSpPr>
        <dsp:cNvPr id="0" name=""/>
        <dsp:cNvSpPr/>
      </dsp:nvSpPr>
      <dsp:spPr>
        <a:xfrm rot="5400000">
          <a:off x="-172566" y="173091"/>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1</a:t>
          </a:r>
          <a:endParaRPr lang="da-DK" sz="2200" kern="1200" dirty="0"/>
        </a:p>
      </dsp:txBody>
      <dsp:txXfrm rot="-5400000">
        <a:off x="1" y="403178"/>
        <a:ext cx="805308" cy="345133"/>
      </dsp:txXfrm>
    </dsp:sp>
    <dsp:sp modelId="{5C1B074A-641D-425F-90EA-A9BB88983CAC}">
      <dsp:nvSpPr>
        <dsp:cNvPr id="0" name=""/>
        <dsp:cNvSpPr/>
      </dsp:nvSpPr>
      <dsp:spPr>
        <a:xfrm rot="5400000">
          <a:off x="3914961" y="-3109126"/>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Programme Area specific challenges and opportunities</a:t>
          </a:r>
          <a:endParaRPr lang="da-DK" sz="2100" kern="1200" dirty="0"/>
        </a:p>
      </dsp:txBody>
      <dsp:txXfrm rot="-5400000">
        <a:off x="805309" y="37030"/>
        <a:ext cx="6930587" cy="674778"/>
      </dsp:txXfrm>
    </dsp:sp>
    <dsp:sp modelId="{D31FA79F-52D8-4AEC-BCFD-0BA07BEF9790}">
      <dsp:nvSpPr>
        <dsp:cNvPr id="0" name=""/>
        <dsp:cNvSpPr/>
      </dsp:nvSpPr>
      <dsp:spPr>
        <a:xfrm rot="5400000">
          <a:off x="-172566" y="1121345"/>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2</a:t>
          </a:r>
          <a:endParaRPr lang="da-DK" sz="2200" kern="1200" dirty="0"/>
        </a:p>
      </dsp:txBody>
      <dsp:txXfrm rot="-5400000">
        <a:off x="1" y="1351432"/>
        <a:ext cx="805308" cy="345133"/>
      </dsp:txXfrm>
    </dsp:sp>
    <dsp:sp modelId="{56A88B19-217D-4604-989A-FF42A2595CC7}">
      <dsp:nvSpPr>
        <dsp:cNvPr id="0" name=""/>
        <dsp:cNvSpPr/>
      </dsp:nvSpPr>
      <dsp:spPr>
        <a:xfrm rot="5400000">
          <a:off x="3914961" y="-2160872"/>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Selected interventions</a:t>
          </a:r>
          <a:endParaRPr lang="da-DK" sz="2100" kern="1200" dirty="0"/>
        </a:p>
      </dsp:txBody>
      <dsp:txXfrm rot="-5400000">
        <a:off x="805309" y="985284"/>
        <a:ext cx="6930587" cy="674778"/>
      </dsp:txXfrm>
    </dsp:sp>
    <dsp:sp modelId="{CA5B973A-4D99-447A-A9D2-C6A7E2A8FDB2}">
      <dsp:nvSpPr>
        <dsp:cNvPr id="0" name=""/>
        <dsp:cNvSpPr/>
      </dsp:nvSpPr>
      <dsp:spPr>
        <a:xfrm rot="5400000">
          <a:off x="-172566" y="2069599"/>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3</a:t>
          </a:r>
          <a:endParaRPr lang="da-DK" sz="2200" kern="1200" dirty="0"/>
        </a:p>
      </dsp:txBody>
      <dsp:txXfrm rot="-5400000">
        <a:off x="1" y="2299686"/>
        <a:ext cx="805308" cy="345133"/>
      </dsp:txXfrm>
    </dsp:sp>
    <dsp:sp modelId="{C620F6F5-CB7E-4742-A3B1-49477D02C651}">
      <dsp:nvSpPr>
        <dsp:cNvPr id="0" name=""/>
        <dsp:cNvSpPr/>
      </dsp:nvSpPr>
      <dsp:spPr>
        <a:xfrm rot="5400000">
          <a:off x="3904858" y="-1199719"/>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Tangible results or solutions =&gt;</a:t>
          </a:r>
          <a:endParaRPr lang="da-DK" sz="2100" kern="1200" dirty="0"/>
        </a:p>
        <a:p>
          <a:pPr marL="228600" lvl="1" indent="-228600" algn="l" defTabSz="933450">
            <a:lnSpc>
              <a:spcPct val="90000"/>
            </a:lnSpc>
            <a:spcBef>
              <a:spcPct val="0"/>
            </a:spcBef>
            <a:spcAft>
              <a:spcPct val="15000"/>
            </a:spcAft>
            <a:buChar char="••"/>
          </a:pPr>
          <a:r>
            <a:rPr lang="sv-SE" sz="2100" kern="1200" smtClean="0"/>
            <a:t>Measurable </a:t>
          </a:r>
          <a:r>
            <a:rPr lang="sv-SE" sz="2100" kern="1200" dirty="0" smtClean="0"/>
            <a:t>changes at Programme Area level</a:t>
          </a:r>
          <a:endParaRPr lang="da-DK" sz="2100" kern="1200" dirty="0"/>
        </a:p>
      </dsp:txBody>
      <dsp:txXfrm rot="-5400000">
        <a:off x="795206" y="1946437"/>
        <a:ext cx="6930587" cy="6747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21BCD45-5C60-44AB-BBBA-6DCF961A0110}" type="datetimeFigureOut">
              <a:rPr lang="da-DK" smtClean="0"/>
              <a:t>16-01-2018</a:t>
            </a:fld>
            <a:endParaRPr lang="da-DK"/>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BE6609C-4F97-4B0C-89F5-B086A6928A6A}" type="slidenum">
              <a:rPr lang="da-DK" smtClean="0"/>
              <a:t>‹#›</a:t>
            </a:fld>
            <a:endParaRPr lang="da-DK"/>
          </a:p>
        </p:txBody>
      </p:sp>
    </p:spTree>
    <p:extLst>
      <p:ext uri="{BB962C8B-B14F-4D97-AF65-F5344CB8AC3E}">
        <p14:creationId xmlns:p14="http://schemas.microsoft.com/office/powerpoint/2010/main" val="241686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7D554A-2390-44F9-8133-D5AD36A47413}" type="datetimeFigureOut">
              <a:rPr lang="da-DK" smtClean="0"/>
              <a:t>16-01-2018</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CF2B7D-4657-4D78-825B-FFA6BF012574}" type="slidenum">
              <a:rPr lang="da-DK" smtClean="0"/>
              <a:t>‹#›</a:t>
            </a:fld>
            <a:endParaRPr lang="da-DK"/>
          </a:p>
        </p:txBody>
      </p:sp>
    </p:spTree>
    <p:extLst>
      <p:ext uri="{BB962C8B-B14F-4D97-AF65-F5344CB8AC3E}">
        <p14:creationId xmlns:p14="http://schemas.microsoft.com/office/powerpoint/2010/main" val="359668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 punktlista">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sp>
        <p:nvSpPr>
          <p:cNvPr id="7"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sp>
        <p:nvSpPr>
          <p:cNvPr id="3" name="Platshållare för text 2"/>
          <p:cNvSpPr>
            <a:spLocks noGrp="1"/>
          </p:cNvSpPr>
          <p:nvPr>
            <p:ph type="body" sz="quarter" idx="13"/>
          </p:nvPr>
        </p:nvSpPr>
        <p:spPr>
          <a:xfrm>
            <a:off x="1331913" y="2708275"/>
            <a:ext cx="6480175" cy="3097213"/>
          </a:xfrm>
          <a:prstGeom prst="rect">
            <a:avLst/>
          </a:prstGeom>
        </p:spPr>
        <p:txBody>
          <a:bodyPr/>
          <a:lstStyle>
            <a:lvl1pPr>
              <a:buClr>
                <a:srgbClr val="00A6EB"/>
              </a:buClr>
              <a:defRPr sz="2800"/>
            </a:lvl1pPr>
          </a:lstStyle>
          <a:p>
            <a:pPr lvl="0"/>
            <a:endParaRPr lang="sv-SE" dirty="0"/>
          </a:p>
        </p:txBody>
      </p:sp>
    </p:spTree>
    <p:extLst>
      <p:ext uri="{BB962C8B-B14F-4D97-AF65-F5344CB8AC3E}">
        <p14:creationId xmlns:p14="http://schemas.microsoft.com/office/powerpoint/2010/main" val="2836975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6"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pic>
        <p:nvPicPr>
          <p:cNvPr id="7" name="Bildobjekt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9209" y="2708275"/>
            <a:ext cx="6480175" cy="3097213"/>
          </a:xfrm>
          <a:prstGeom prst="rect">
            <a:avLst/>
          </a:prstGeom>
        </p:spPr>
      </p:pic>
    </p:spTree>
    <p:extLst>
      <p:ext uri="{BB962C8B-B14F-4D97-AF65-F5344CB8AC3E}">
        <p14:creationId xmlns:p14="http://schemas.microsoft.com/office/powerpoint/2010/main" val="3622125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 Rubrik + punktlista + Bild">
    <p:spTree>
      <p:nvGrpSpPr>
        <p:cNvPr id="1" name=""/>
        <p:cNvGrpSpPr/>
        <p:nvPr/>
      </p:nvGrpSpPr>
      <p:grpSpPr>
        <a:xfrm>
          <a:off x="0" y="0"/>
          <a:ext cx="0" cy="0"/>
          <a:chOff x="0" y="0"/>
          <a:chExt cx="0" cy="0"/>
        </a:xfrm>
      </p:grpSpPr>
      <p:sp>
        <p:nvSpPr>
          <p:cNvPr id="3" name="Platshållare för rubrik 2"/>
          <p:cNvSpPr>
            <a:spLocks noGrp="1"/>
          </p:cNvSpPr>
          <p:nvPr>
            <p:ph type="title" hasCustomPrompt="1"/>
          </p:nvPr>
        </p:nvSpPr>
        <p:spPr>
          <a:xfrm>
            <a:off x="1331913" y="1603367"/>
            <a:ext cx="3240087" cy="817521"/>
          </a:xfrm>
          <a:prstGeom prst="rect">
            <a:avLst/>
          </a:prstGeom>
        </p:spPr>
        <p:txBody>
          <a:bodyPr vert="horz" lIns="91440" tIns="45720" rIns="91440" bIns="45720" rtlCol="0" anchor="t" anchorCtr="0">
            <a:noAutofit/>
          </a:bodyPr>
          <a:lstStyle>
            <a:lvl1pPr algn="l">
              <a:lnSpc>
                <a:spcPts val="3840"/>
              </a:lnSpc>
              <a:defRPr sz="3200" b="1"/>
            </a:lvl1pPr>
          </a:lstStyle>
          <a:p>
            <a:r>
              <a:rPr lang="sv-SE" dirty="0" smtClean="0"/>
              <a:t>Klicka här rubrik</a:t>
            </a:r>
            <a:endParaRPr lang="sv-SE" dirty="0"/>
          </a:p>
        </p:txBody>
      </p:sp>
      <p:sp>
        <p:nvSpPr>
          <p:cNvPr id="7" name="Platshållare för text 6"/>
          <p:cNvSpPr>
            <a:spLocks noGrp="1"/>
          </p:cNvSpPr>
          <p:nvPr>
            <p:ph type="body" sz="quarter" idx="10"/>
          </p:nvPr>
        </p:nvSpPr>
        <p:spPr>
          <a:xfrm>
            <a:off x="1331913" y="2708275"/>
            <a:ext cx="3240087" cy="3097213"/>
          </a:xfrm>
          <a:prstGeom prst="rect">
            <a:avLst/>
          </a:prstGeom>
        </p:spPr>
        <p:txBody>
          <a:bodyPr/>
          <a:lstStyle>
            <a:lvl1pPr marL="457200" indent="-457200">
              <a:buClr>
                <a:srgbClr val="00A6EB"/>
              </a:buClr>
              <a:buFont typeface="Arial" panose="020B0604020202020204" pitchFamily="34" charset="0"/>
              <a:buChar char="•"/>
              <a:defRPr sz="2800"/>
            </a:lvl1pPr>
          </a:lstStyle>
          <a:p>
            <a:pPr lvl="0"/>
            <a:endParaRPr lang="sv-SE" dirty="0"/>
          </a:p>
        </p:txBody>
      </p:sp>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2363" y="1628774"/>
            <a:ext cx="2879726" cy="4176713"/>
          </a:xfrm>
          <a:prstGeom prst="rect">
            <a:avLst/>
          </a:prstGeom>
        </p:spPr>
      </p:pic>
    </p:spTree>
    <p:extLst>
      <p:ext uri="{BB962C8B-B14F-4D97-AF65-F5344CB8AC3E}">
        <p14:creationId xmlns:p14="http://schemas.microsoft.com/office/powerpoint/2010/main" val="7083814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37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50" y="412100"/>
            <a:ext cx="2879725" cy="662859"/>
          </a:xfrm>
          <a:prstGeom prst="rect">
            <a:avLst/>
          </a:prstGeom>
        </p:spPr>
      </p:pic>
    </p:spTree>
    <p:extLst>
      <p:ext uri="{BB962C8B-B14F-4D97-AF65-F5344CB8AC3E}">
        <p14:creationId xmlns:p14="http://schemas.microsoft.com/office/powerpoint/2010/main" val="1952283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00A6E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 6"/>
          <p:cNvGrpSpPr/>
          <p:nvPr/>
        </p:nvGrpSpPr>
        <p:grpSpPr>
          <a:xfrm>
            <a:off x="0" y="0"/>
            <a:ext cx="9144000" cy="1260000"/>
            <a:chOff x="0" y="0"/>
            <a:chExt cx="9144000" cy="1260000"/>
          </a:xfrm>
        </p:grpSpPr>
        <p:sp>
          <p:nvSpPr>
            <p:cNvPr id="8" name="Rektangel 7"/>
            <p:cNvSpPr/>
            <p:nvPr userDrawn="1"/>
          </p:nvSpPr>
          <p:spPr>
            <a:xfrm>
              <a:off x="0" y="0"/>
              <a:ext cx="9144000" cy="1260000"/>
            </a:xfrm>
            <a:prstGeom prst="rect">
              <a:avLst/>
            </a:prstGeom>
            <a:solidFill>
              <a:srgbClr val="00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textruta 8"/>
            <p:cNvSpPr txBox="1"/>
            <p:nvPr userDrawn="1"/>
          </p:nvSpPr>
          <p:spPr>
            <a:xfrm>
              <a:off x="5652120" y="332656"/>
              <a:ext cx="2952328" cy="400110"/>
            </a:xfrm>
            <a:prstGeom prst="rect">
              <a:avLst/>
            </a:prstGeom>
            <a:noFill/>
          </p:spPr>
          <p:txBody>
            <a:bodyPr wrap="square" rtlCol="0">
              <a:spAutoFit/>
            </a:bodyPr>
            <a:lstStyle/>
            <a:p>
              <a:pPr algn="r"/>
              <a:r>
                <a:rPr lang="sv-SE" sz="2000" dirty="0" smtClean="0">
                  <a:solidFill>
                    <a:srgbClr val="FFFFFF"/>
                  </a:solidFill>
                </a:rPr>
                <a:t>www.interreg-npa.eu</a:t>
              </a:r>
              <a:endParaRPr lang="sv-SE" sz="2000" dirty="0">
                <a:solidFill>
                  <a:srgbClr val="FFFFFF"/>
                </a:solidFill>
              </a:endParaRP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7" y="394881"/>
              <a:ext cx="2880315" cy="668099"/>
            </a:xfrm>
            <a:prstGeom prst="rect">
              <a:avLst/>
            </a:prstGeom>
          </p:spPr>
        </p:pic>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12" name="Bildobjekt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1251751"/>
            <a:ext cx="9144001" cy="5606249"/>
          </a:xfrm>
          <a:prstGeom prst="rect">
            <a:avLst/>
          </a:prstGeom>
          <a:noFill/>
          <a:ln>
            <a:noFill/>
          </a:ln>
        </p:spPr>
      </p:pic>
      <p:pic>
        <p:nvPicPr>
          <p:cNvPr id="15" name="Bildobjekt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43" y="6114759"/>
            <a:ext cx="2047967" cy="540000"/>
          </a:xfrm>
          <a:prstGeom prst="rect">
            <a:avLst/>
          </a:prstGeom>
        </p:spPr>
      </p:pic>
    </p:spTree>
    <p:extLst>
      <p:ext uri="{BB962C8B-B14F-4D97-AF65-F5344CB8AC3E}">
        <p14:creationId xmlns:p14="http://schemas.microsoft.com/office/powerpoint/2010/main" val="289297870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2"/>
          <p:cNvSpPr txBox="1"/>
          <p:nvPr/>
        </p:nvSpPr>
        <p:spPr>
          <a:xfrm>
            <a:off x="1331144" y="2498120"/>
            <a:ext cx="7345312" cy="707886"/>
          </a:xfrm>
          <a:prstGeom prst="rect">
            <a:avLst/>
          </a:prstGeom>
          <a:noFill/>
        </p:spPr>
        <p:txBody>
          <a:bodyPr wrap="square" rtlCol="0">
            <a:spAutoFit/>
          </a:bodyPr>
          <a:lstStyle/>
          <a:p>
            <a:r>
              <a:rPr lang="sv-SE" sz="4000" b="1" dirty="0" smtClean="0">
                <a:solidFill>
                  <a:srgbClr val="00A6EB"/>
                </a:solidFill>
              </a:rPr>
              <a:t>General overview</a:t>
            </a:r>
            <a:endParaRPr lang="sv-SE" sz="4000" b="1" dirty="0">
              <a:solidFill>
                <a:srgbClr val="00A6EB"/>
              </a:solidFill>
            </a:endParaRPr>
          </a:p>
        </p:txBody>
      </p:sp>
      <p:sp>
        <p:nvSpPr>
          <p:cNvPr id="5" name="Title 1"/>
          <p:cNvSpPr txBox="1">
            <a:spLocks/>
          </p:cNvSpPr>
          <p:nvPr/>
        </p:nvSpPr>
        <p:spPr>
          <a:xfrm>
            <a:off x="1331144" y="4149080"/>
            <a:ext cx="7351714" cy="745512"/>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a-DK" sz="3200" b="1" dirty="0" smtClean="0">
                <a:solidFill>
                  <a:srgbClr val="00A6EB"/>
                </a:solidFill>
              </a:rPr>
              <a:t>Kirsti Mijnhijmer, Joint </a:t>
            </a:r>
            <a:r>
              <a:rPr lang="da-DK" sz="3200" b="1" dirty="0">
                <a:solidFill>
                  <a:srgbClr val="00A6EB"/>
                </a:solidFill>
              </a:rPr>
              <a:t>Secretariat </a:t>
            </a:r>
            <a:endParaRPr lang="da-DK" sz="3200" b="1" dirty="0" smtClean="0">
              <a:solidFill>
                <a:srgbClr val="00A6EB"/>
              </a:solidFill>
            </a:endParaRPr>
          </a:p>
          <a:p>
            <a:pPr algn="l"/>
            <a:r>
              <a:rPr lang="da-DK" sz="2800" b="1" dirty="0" smtClean="0">
                <a:solidFill>
                  <a:srgbClr val="00A6EB"/>
                </a:solidFill>
              </a:rPr>
              <a:t>18th January 2018 -</a:t>
            </a:r>
            <a:r>
              <a:rPr lang="en-GB" sz="2800" b="1" dirty="0" smtClean="0">
                <a:solidFill>
                  <a:srgbClr val="00A6EB"/>
                </a:solidFill>
              </a:rPr>
              <a:t> Copenhagen, Denmark</a:t>
            </a:r>
            <a:endParaRPr lang="da-DK" sz="2800" b="1" dirty="0">
              <a:solidFill>
                <a:srgbClr val="00A6EB"/>
              </a:solidFill>
            </a:endParaRPr>
          </a:p>
        </p:txBody>
      </p:sp>
    </p:spTree>
    <p:extLst>
      <p:ext uri="{BB962C8B-B14F-4D97-AF65-F5344CB8AC3E}">
        <p14:creationId xmlns:p14="http://schemas.microsoft.com/office/powerpoint/2010/main" val="3661926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7"/>
            <a:ext cx="3384103" cy="817521"/>
          </a:xfrm>
        </p:spPr>
        <p:txBody>
          <a:bodyPr/>
          <a:lstStyle/>
          <a:p>
            <a:r>
              <a:rPr lang="da-DK" dirty="0" smtClean="0"/>
              <a:t>Thank you for listening</a:t>
            </a:r>
            <a:endParaRPr lang="en-GB" dirty="0"/>
          </a:p>
        </p:txBody>
      </p:sp>
      <p:sp>
        <p:nvSpPr>
          <p:cNvPr id="3" name="Text Placeholder 2"/>
          <p:cNvSpPr>
            <a:spLocks noGrp="1"/>
          </p:cNvSpPr>
          <p:nvPr>
            <p:ph type="body" sz="quarter" idx="10"/>
          </p:nvPr>
        </p:nvSpPr>
        <p:spPr>
          <a:xfrm>
            <a:off x="1331913" y="2708275"/>
            <a:ext cx="3672135" cy="3097213"/>
          </a:xfrm>
        </p:spPr>
        <p:txBody>
          <a:bodyPr/>
          <a:lstStyle/>
          <a:p>
            <a:pPr marL="0" indent="0">
              <a:buNone/>
            </a:pPr>
            <a:r>
              <a:rPr lang="da-DK" dirty="0" smtClean="0"/>
              <a:t>Kirsti Mijnhijmer</a:t>
            </a:r>
          </a:p>
          <a:p>
            <a:pPr marL="0" lvl="0" indent="0">
              <a:buNone/>
            </a:pPr>
            <a:r>
              <a:rPr lang="en-GB" sz="1800" dirty="0"/>
              <a:t>Email</a:t>
            </a:r>
            <a:r>
              <a:rPr lang="en-GB" sz="1800" dirty="0" smtClean="0"/>
              <a:t>: </a:t>
            </a:r>
            <a:r>
              <a:rPr lang="en-GB" sz="1800" dirty="0" smtClean="0">
                <a:solidFill>
                  <a:srgbClr val="0093D3"/>
                </a:solidFill>
              </a:rPr>
              <a:t>kirsti.mijnhijmer@interreg-npa.eu</a:t>
            </a:r>
            <a:endParaRPr lang="en-GB" sz="1800" dirty="0">
              <a:solidFill>
                <a:srgbClr val="0093D3"/>
              </a:solidFill>
            </a:endParaRPr>
          </a:p>
          <a:p>
            <a:pPr marL="0" lvl="0" indent="0">
              <a:buNone/>
            </a:pPr>
            <a:r>
              <a:rPr lang="da-DK" sz="1800" dirty="0">
                <a:solidFill>
                  <a:srgbClr val="0093D3"/>
                </a:solidFill>
              </a:rPr>
              <a:t>www.interreg-npa.eu</a:t>
            </a:r>
          </a:p>
          <a:p>
            <a:endParaRPr lang="en-GB" dirty="0"/>
          </a:p>
        </p:txBody>
      </p:sp>
    </p:spTree>
    <p:extLst>
      <p:ext uri="{BB962C8B-B14F-4D97-AF65-F5344CB8AC3E}">
        <p14:creationId xmlns:p14="http://schemas.microsoft.com/office/powerpoint/2010/main" val="392114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60" t="1928" r="1243" b="2013"/>
          <a:stretch/>
        </p:blipFill>
        <p:spPr>
          <a:xfrm>
            <a:off x="1170878" y="1148576"/>
            <a:ext cx="6824546" cy="4772722"/>
          </a:xfrm>
          <a:prstGeom prst="rect">
            <a:avLst/>
          </a:prstGeom>
        </p:spPr>
      </p:pic>
    </p:spTree>
    <p:extLst>
      <p:ext uri="{BB962C8B-B14F-4D97-AF65-F5344CB8AC3E}">
        <p14:creationId xmlns:p14="http://schemas.microsoft.com/office/powerpoint/2010/main" val="127357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rPr>
              <a:t>Vision</a:t>
            </a:r>
            <a:endParaRPr lang="da-DK" b="1" dirty="0">
              <a:solidFill>
                <a:srgbClr val="00B0F0"/>
              </a:solidFill>
            </a:endParaRPr>
          </a:p>
        </p:txBody>
      </p:sp>
      <p:sp>
        <p:nvSpPr>
          <p:cNvPr id="3" name="Content Placeholder 2"/>
          <p:cNvSpPr>
            <a:spLocks noGrp="1"/>
          </p:cNvSpPr>
          <p:nvPr>
            <p:ph type="body" sz="quarter" idx="13"/>
          </p:nvPr>
        </p:nvSpPr>
        <p:spPr/>
        <p:txBody>
          <a:bodyPr/>
          <a:lstStyle/>
          <a:p>
            <a:pPr marL="0" lvl="0" indent="0">
              <a:buNone/>
            </a:pPr>
            <a:r>
              <a:rPr lang="en-US" sz="2400" kern="0" dirty="0">
                <a:solidFill>
                  <a:srgbClr val="000000"/>
                </a:solidFill>
                <a:latin typeface="Calibri" panose="020F0502020204030204" pitchFamily="34" charset="0"/>
                <a:ea typeface="ＭＳ Ｐゴシック"/>
              </a:rPr>
              <a:t>To counteract the overwhelming challenges, the Programme will help to generate vibrant, competitive and sustainable communities by harnessing innovation, expanding the capacity for entrepreneurship, and seizing the unique growth initiatives and opportunities of the Northern and Arctic regions in a resource-efficient way.</a:t>
            </a:r>
          </a:p>
          <a:p>
            <a:endParaRPr lang="da-DK" sz="2400" dirty="0"/>
          </a:p>
        </p:txBody>
      </p:sp>
    </p:spTree>
    <p:extLst>
      <p:ext uri="{BB962C8B-B14F-4D97-AF65-F5344CB8AC3E}">
        <p14:creationId xmlns:p14="http://schemas.microsoft.com/office/powerpoint/2010/main" val="1715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314405"/>
            <a:ext cx="6480175" cy="1323439"/>
          </a:xfrm>
          <a:noFill/>
        </p:spPr>
        <p:txBody>
          <a:bodyPr wrap="square" rtlCol="0">
            <a:spAutoFit/>
          </a:bodyPr>
          <a:lstStyle/>
          <a:p>
            <a:r>
              <a:rPr lang="en-GB" dirty="0">
                <a:latin typeface="+mn-lt"/>
                <a:ea typeface="+mn-ea"/>
                <a:cs typeface="+mn-cs"/>
              </a:rPr>
              <a:t>The Programme Mind-set</a:t>
            </a:r>
            <a:br>
              <a:rPr lang="en-GB" dirty="0">
                <a:latin typeface="+mn-lt"/>
                <a:ea typeface="+mn-ea"/>
                <a:cs typeface="+mn-cs"/>
              </a:rPr>
            </a:br>
            <a:r>
              <a:rPr lang="en-GB" dirty="0">
                <a:latin typeface="+mn-lt"/>
                <a:ea typeface="+mn-ea"/>
                <a:cs typeface="+mn-cs"/>
              </a:rPr>
              <a:t>= Intervention logic</a:t>
            </a:r>
            <a:endParaRPr lang="da-DK" dirty="0">
              <a:latin typeface="+mn-lt"/>
              <a:ea typeface="+mn-ea"/>
              <a:cs typeface="+mn-cs"/>
            </a:endParaRPr>
          </a:p>
        </p:txBody>
      </p:sp>
      <p:sp>
        <p:nvSpPr>
          <p:cNvPr id="5" name="Text Placeholder 4"/>
          <p:cNvSpPr>
            <a:spLocks noGrp="1"/>
          </p:cNvSpPr>
          <p:nvPr>
            <p:ph type="body" sz="quarter" idx="13"/>
          </p:nvPr>
        </p:nvSpPr>
        <p:spPr/>
        <p:txBody>
          <a:bodyPr/>
          <a:lstStyle/>
          <a:p>
            <a:endParaRPr lang="en-GB"/>
          </a:p>
        </p:txBody>
      </p:sp>
      <p:graphicFrame>
        <p:nvGraphicFramePr>
          <p:cNvPr id="4" name="Content Placeholder 3"/>
          <p:cNvGraphicFramePr>
            <a:graphicFrameLocks/>
          </p:cNvGraphicFramePr>
          <p:nvPr>
            <p:extLst>
              <p:ext uri="{D42A27DB-BD31-4B8C-83A1-F6EECF244321}">
                <p14:modId xmlns:p14="http://schemas.microsoft.com/office/powerpoint/2010/main" val="2289561470"/>
              </p:ext>
            </p:extLst>
          </p:nvPr>
        </p:nvGraphicFramePr>
        <p:xfrm>
          <a:off x="755576" y="2757264"/>
          <a:ext cx="7772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926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5" t="3122" r="7387" b="3093"/>
          <a:stretch/>
        </p:blipFill>
        <p:spPr bwMode="auto">
          <a:xfrm>
            <a:off x="356839" y="1268760"/>
            <a:ext cx="8430322" cy="458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182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For </a:t>
            </a:r>
            <a:r>
              <a:rPr lang="en-GB" dirty="0" smtClean="0"/>
              <a:t>each Priority Axis the following is defined: </a:t>
            </a:r>
            <a:r>
              <a:rPr lang="en-GB" dirty="0"/>
              <a:t/>
            </a:r>
            <a:br>
              <a:rPr lang="en-GB" dirty="0"/>
            </a:br>
            <a:endParaRPr lang="en-GB" dirty="0"/>
          </a:p>
        </p:txBody>
      </p:sp>
      <p:sp>
        <p:nvSpPr>
          <p:cNvPr id="4" name="Content Placeholder 3"/>
          <p:cNvSpPr>
            <a:spLocks noGrp="1"/>
          </p:cNvSpPr>
          <p:nvPr>
            <p:ph type="body" sz="quarter" idx="13"/>
          </p:nvPr>
        </p:nvSpPr>
        <p:spPr/>
        <p:txBody>
          <a:bodyPr>
            <a:normAutofit/>
          </a:bodyPr>
          <a:lstStyle/>
          <a:p>
            <a:r>
              <a:rPr lang="en-GB" dirty="0" smtClean="0"/>
              <a:t>Specific Objective</a:t>
            </a:r>
            <a:endParaRPr lang="en-GB" sz="2000" dirty="0" smtClean="0"/>
          </a:p>
          <a:p>
            <a:r>
              <a:rPr lang="en-GB" dirty="0" smtClean="0"/>
              <a:t>Results sought</a:t>
            </a:r>
            <a:endParaRPr lang="en-GB" sz="2000" dirty="0" smtClean="0"/>
          </a:p>
          <a:p>
            <a:r>
              <a:rPr lang="en-GB" dirty="0" smtClean="0"/>
              <a:t>Actions supported </a:t>
            </a:r>
            <a:r>
              <a:rPr lang="en-GB" sz="2800" dirty="0" smtClean="0"/>
              <a:t>(further narrowed down for the 5</a:t>
            </a:r>
            <a:r>
              <a:rPr lang="en-GB" sz="2800" baseline="30000" dirty="0" smtClean="0"/>
              <a:t>th</a:t>
            </a:r>
            <a:r>
              <a:rPr lang="en-GB" sz="2800" dirty="0" smtClean="0"/>
              <a:t> Call)</a:t>
            </a:r>
          </a:p>
          <a:p>
            <a:r>
              <a:rPr lang="en-GB" dirty="0" smtClean="0"/>
              <a:t>Main target groups and end users</a:t>
            </a:r>
          </a:p>
          <a:p>
            <a:r>
              <a:rPr lang="en-GB" dirty="0" smtClean="0"/>
              <a:t>Types of partners</a:t>
            </a:r>
            <a:endParaRPr lang="da-DK" dirty="0"/>
          </a:p>
        </p:txBody>
      </p:sp>
    </p:spTree>
    <p:extLst>
      <p:ext uri="{BB962C8B-B14F-4D97-AF65-F5344CB8AC3E}">
        <p14:creationId xmlns:p14="http://schemas.microsoft.com/office/powerpoint/2010/main" val="3403787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Approved Projects</a:t>
            </a:r>
            <a:endParaRPr lang="en-GB" dirty="0"/>
          </a:p>
        </p:txBody>
      </p:sp>
      <p:sp>
        <p:nvSpPr>
          <p:cNvPr id="4" name="Text Placeholder 3"/>
          <p:cNvSpPr>
            <a:spLocks noGrp="1"/>
          </p:cNvSpPr>
          <p:nvPr>
            <p:ph type="body" sz="quarter" idx="13"/>
          </p:nvPr>
        </p:nvSpPr>
        <p:spPr/>
        <p:txBody>
          <a:bodyPr/>
          <a:lstStyle/>
          <a:p>
            <a:r>
              <a:rPr lang="da-DK" dirty="0" smtClean="0"/>
              <a:t>1</a:t>
            </a:r>
            <a:r>
              <a:rPr lang="da-DK" baseline="30000" dirty="0" smtClean="0"/>
              <a:t>st</a:t>
            </a:r>
            <a:r>
              <a:rPr lang="da-DK" dirty="0" smtClean="0"/>
              <a:t> Call: 	13 projects approved</a:t>
            </a:r>
          </a:p>
          <a:p>
            <a:r>
              <a:rPr lang="da-DK" dirty="0" smtClean="0"/>
              <a:t>2</a:t>
            </a:r>
            <a:r>
              <a:rPr lang="da-DK" baseline="30000" dirty="0" smtClean="0"/>
              <a:t>nd</a:t>
            </a:r>
            <a:r>
              <a:rPr lang="da-DK" dirty="0" smtClean="0"/>
              <a:t> Call: 	7 projects approved</a:t>
            </a:r>
          </a:p>
          <a:p>
            <a:r>
              <a:rPr lang="en-GB" dirty="0" smtClean="0"/>
              <a:t>3</a:t>
            </a:r>
            <a:r>
              <a:rPr lang="en-GB" baseline="30000" dirty="0" smtClean="0"/>
              <a:t>rd</a:t>
            </a:r>
            <a:r>
              <a:rPr lang="en-GB" dirty="0" smtClean="0"/>
              <a:t> Call: 	5 projects approved</a:t>
            </a:r>
          </a:p>
          <a:p>
            <a:r>
              <a:rPr lang="en-GB" dirty="0" smtClean="0"/>
              <a:t>4</a:t>
            </a:r>
            <a:r>
              <a:rPr lang="en-GB" baseline="30000" dirty="0" smtClean="0"/>
              <a:t>th</a:t>
            </a:r>
            <a:r>
              <a:rPr lang="en-GB" dirty="0" smtClean="0"/>
              <a:t> Call: 	10 projects approved</a:t>
            </a:r>
          </a:p>
          <a:p>
            <a:r>
              <a:rPr lang="da-DK" b="1" dirty="0" smtClean="0"/>
              <a:t>Total	35 main projects</a:t>
            </a:r>
          </a:p>
          <a:p>
            <a:r>
              <a:rPr lang="da-DK" dirty="0" smtClean="0"/>
              <a:t>Preparatory call: 43 projects approved</a:t>
            </a:r>
          </a:p>
          <a:p>
            <a:endParaRPr lang="en-GB" dirty="0"/>
          </a:p>
        </p:txBody>
      </p:sp>
    </p:spTree>
    <p:extLst>
      <p:ext uri="{BB962C8B-B14F-4D97-AF65-F5344CB8AC3E}">
        <p14:creationId xmlns:p14="http://schemas.microsoft.com/office/powerpoint/2010/main" val="268339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1" y="1052736"/>
            <a:ext cx="6480175" cy="745512"/>
          </a:xfrm>
        </p:spPr>
        <p:txBody>
          <a:bodyPr/>
          <a:lstStyle/>
          <a:p>
            <a:r>
              <a:rPr lang="da-DK" dirty="0"/>
              <a:t>Distribution of funding </a:t>
            </a:r>
            <a:endParaRPr lang="en-GB" dirty="0"/>
          </a:p>
        </p:txBody>
      </p:sp>
      <p:sp>
        <p:nvSpPr>
          <p:cNvPr id="4" name="Text Placeholder 3"/>
          <p:cNvSpPr>
            <a:spLocks noGrp="1"/>
          </p:cNvSpPr>
          <p:nvPr>
            <p:ph type="body" sz="quarter" idx="13"/>
          </p:nvPr>
        </p:nvSpPr>
        <p:spPr/>
        <p:txBody>
          <a:bodyPr/>
          <a:lstStyle/>
          <a:p>
            <a:pPr marL="0" indent="0">
              <a:buNone/>
            </a:pP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44" y="1844824"/>
            <a:ext cx="7700732"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439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NMS funding </a:t>
            </a:r>
            <a:endParaRPr lang="en-GB" dirty="0"/>
          </a:p>
        </p:txBody>
      </p:sp>
      <p:sp>
        <p:nvSpPr>
          <p:cNvPr id="4" name="Text Placeholder 3"/>
          <p:cNvSpPr>
            <a:spLocks noGrp="1"/>
          </p:cNvSpPr>
          <p:nvPr>
            <p:ph type="body" sz="quarter" idx="13"/>
          </p:nvPr>
        </p:nvSpPr>
        <p:spPr>
          <a:xfrm>
            <a:off x="1331913" y="2708275"/>
            <a:ext cx="6840487" cy="3097213"/>
          </a:xfrm>
        </p:spPr>
        <p:txBody>
          <a:bodyPr/>
          <a:lstStyle/>
          <a:p>
            <a:r>
              <a:rPr lang="da-DK" b="1" dirty="0"/>
              <a:t>Iceland: </a:t>
            </a:r>
            <a:r>
              <a:rPr lang="da-DK" dirty="0"/>
              <a:t>e</a:t>
            </a:r>
            <a:r>
              <a:rPr lang="da-DK" dirty="0" smtClean="0"/>
              <a:t>xtra </a:t>
            </a:r>
            <a:r>
              <a:rPr lang="da-DK" dirty="0"/>
              <a:t>allocation of </a:t>
            </a:r>
            <a:r>
              <a:rPr lang="da-DK" dirty="0" smtClean="0"/>
              <a:t>1.122.794 EUR (after last call -4.660 EUR)</a:t>
            </a:r>
          </a:p>
          <a:p>
            <a:r>
              <a:rPr lang="da-DK" b="1" dirty="0"/>
              <a:t>Faroes: </a:t>
            </a:r>
            <a:r>
              <a:rPr lang="da-DK" dirty="0"/>
              <a:t>extra allocation of </a:t>
            </a:r>
            <a:r>
              <a:rPr lang="da-DK" dirty="0" smtClean="0"/>
              <a:t>33.855 EUR (after last call +2.209 EUR)</a:t>
            </a:r>
            <a:endParaRPr lang="da-DK" dirty="0"/>
          </a:p>
          <a:p>
            <a:r>
              <a:rPr lang="da-DK" b="1" dirty="0"/>
              <a:t>Greenland: </a:t>
            </a:r>
            <a:r>
              <a:rPr lang="da-DK" dirty="0"/>
              <a:t>extra allocation of </a:t>
            </a:r>
            <a:r>
              <a:rPr lang="da-DK" dirty="0" smtClean="0"/>
              <a:t>49.249 EUR (after last call -46.422 EUR) </a:t>
            </a:r>
            <a:endParaRPr lang="da-DK" dirty="0"/>
          </a:p>
          <a:p>
            <a:r>
              <a:rPr lang="da-DK" dirty="0" smtClean="0"/>
              <a:t>MC can decide to use ERDF 20</a:t>
            </a:r>
            <a:r>
              <a:rPr lang="da-DK" smtClean="0"/>
              <a:t>% source  </a:t>
            </a:r>
            <a:endParaRPr lang="en-GB" dirty="0"/>
          </a:p>
        </p:txBody>
      </p:sp>
    </p:spTree>
    <p:extLst>
      <p:ext uri="{BB962C8B-B14F-4D97-AF65-F5344CB8AC3E}">
        <p14:creationId xmlns:p14="http://schemas.microsoft.com/office/powerpoint/2010/main" val="3503054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P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194</Words>
  <Application>Microsoft Office PowerPoint</Application>
  <PresentationFormat>On-screen Show (4:3)</PresentationFormat>
  <Paragraphs>36</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1_Office-tema</vt:lpstr>
      <vt:lpstr>NPA PPT template</vt:lpstr>
      <vt:lpstr>PowerPoint Presentation</vt:lpstr>
      <vt:lpstr>PowerPoint Presentation</vt:lpstr>
      <vt:lpstr>Vision</vt:lpstr>
      <vt:lpstr>The Programme Mind-set = Intervention logic</vt:lpstr>
      <vt:lpstr>PowerPoint Presentation</vt:lpstr>
      <vt:lpstr>For each Priority Axis the following is defined:  </vt:lpstr>
      <vt:lpstr>Approved Projects</vt:lpstr>
      <vt:lpstr>Distribution of funding </vt:lpstr>
      <vt:lpstr>NMS funding </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 Damsgaard</dc:creator>
  <cp:lastModifiedBy>Kirsti Mijnhijmer</cp:lastModifiedBy>
  <cp:revision>63</cp:revision>
  <cp:lastPrinted>2018-01-16T15:47:56Z</cp:lastPrinted>
  <dcterms:created xsi:type="dcterms:W3CDTF">2014-09-09T10:17:03Z</dcterms:created>
  <dcterms:modified xsi:type="dcterms:W3CDTF">2018-01-16T16:26:33Z</dcterms:modified>
</cp:coreProperties>
</file>