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2">
  <p:sldMasterIdLst>
    <p:sldMasterId id="2147483648" r:id="rId1"/>
    <p:sldMasterId id="2147483650" r:id="rId2"/>
  </p:sldMasterIdLst>
  <p:notesMasterIdLst>
    <p:notesMasterId r:id="rId20"/>
  </p:notesMasterIdLst>
  <p:handoutMasterIdLst>
    <p:handoutMasterId r:id="rId21"/>
  </p:handoutMasterIdLst>
  <p:sldIdLst>
    <p:sldId id="256" r:id="rId3"/>
    <p:sldId id="265" r:id="rId4"/>
    <p:sldId id="257" r:id="rId5"/>
    <p:sldId id="264" r:id="rId6"/>
    <p:sldId id="266" r:id="rId7"/>
    <p:sldId id="267" r:id="rId8"/>
    <p:sldId id="263" r:id="rId9"/>
    <p:sldId id="262" r:id="rId10"/>
    <p:sldId id="268" r:id="rId11"/>
    <p:sldId id="261" r:id="rId12"/>
    <p:sldId id="272" r:id="rId13"/>
    <p:sldId id="260" r:id="rId14"/>
    <p:sldId id="273" r:id="rId15"/>
    <p:sldId id="274" r:id="rId16"/>
    <p:sldId id="271" r:id="rId17"/>
    <p:sldId id="275" r:id="rId18"/>
    <p:sldId id="276" r:id="rId19"/>
  </p:sldIdLst>
  <p:sldSz cx="9144000" cy="6858000" type="screen4x3"/>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A6E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701" autoAdjust="0"/>
  </p:normalViewPr>
  <p:slideViewPr>
    <p:cSldViewPr>
      <p:cViewPr varScale="1">
        <p:scale>
          <a:sx n="85" d="100"/>
          <a:sy n="85" d="100"/>
        </p:scale>
        <p:origin x="-1326" y="-84"/>
      </p:cViewPr>
      <p:guideLst>
        <p:guide orient="horz" pos="1026"/>
        <p:guide orient="horz" pos="3657"/>
        <p:guide orient="horz" pos="1706"/>
        <p:guide orient="horz" pos="754"/>
        <p:guide orient="horz" pos="255"/>
        <p:guide orient="horz" pos="1480"/>
        <p:guide pos="4921"/>
        <p:guide pos="839"/>
        <p:guide pos="340"/>
        <p:guide pos="5420"/>
        <p:guide pos="2154"/>
        <p:guide pos="3107"/>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3" d="100"/>
          <a:sy n="63" d="100"/>
        </p:scale>
        <p:origin x="-3330"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819F76B0-619D-4DDD-873C-6A750A8A9787}" type="datetimeFigureOut">
              <a:rPr lang="en-GB" smtClean="0"/>
              <a:t>15/01/2018</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DA6E1E86-A8D5-46AC-A69D-101BD08E2D53}" type="slidenum">
              <a:rPr lang="en-GB" smtClean="0"/>
              <a:t>‹#›</a:t>
            </a:fld>
            <a:endParaRPr lang="en-GB"/>
          </a:p>
        </p:txBody>
      </p:sp>
    </p:spTree>
    <p:extLst>
      <p:ext uri="{BB962C8B-B14F-4D97-AF65-F5344CB8AC3E}">
        <p14:creationId xmlns:p14="http://schemas.microsoft.com/office/powerpoint/2010/main" val="2660719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9FB2A3DC-2488-498C-A114-28B3E09FB930}" type="datetimeFigureOut">
              <a:rPr lang="da-DK" smtClean="0"/>
              <a:t>15-01-2018</a:t>
            </a:fld>
            <a:endParaRPr lang="da-DK"/>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F812D370-F505-4F97-BBD0-FC17E9C2C75D}" type="slidenum">
              <a:rPr lang="da-DK" smtClean="0"/>
              <a:t>‹#›</a:t>
            </a:fld>
            <a:endParaRPr lang="da-DK"/>
          </a:p>
        </p:txBody>
      </p:sp>
    </p:spTree>
    <p:extLst>
      <p:ext uri="{BB962C8B-B14F-4D97-AF65-F5344CB8AC3E}">
        <p14:creationId xmlns:p14="http://schemas.microsoft.com/office/powerpoint/2010/main" val="3643540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12D370-F505-4F97-BBD0-FC17E9C2C75D}" type="slidenum">
              <a:rPr lang="da-DK" smtClean="0"/>
              <a:t>1</a:t>
            </a:fld>
            <a:endParaRPr lang="da-DK"/>
          </a:p>
        </p:txBody>
      </p:sp>
    </p:spTree>
    <p:extLst>
      <p:ext uri="{BB962C8B-B14F-4D97-AF65-F5344CB8AC3E}">
        <p14:creationId xmlns:p14="http://schemas.microsoft.com/office/powerpoint/2010/main" val="3207422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Innovative: </a:t>
            </a:r>
            <a:r>
              <a:rPr lang="en-US" dirty="0"/>
              <a:t>the outputs go beyond existing practice in the sector/</a:t>
            </a:r>
            <a:r>
              <a:rPr lang="en-US" dirty="0" err="1"/>
              <a:t>programme</a:t>
            </a:r>
            <a:r>
              <a:rPr lang="en-US" dirty="0"/>
              <a:t> area/participating countries, or adapt or transfer already developed solutions. </a:t>
            </a:r>
          </a:p>
          <a:p>
            <a:endParaRPr lang="en-US" dirty="0"/>
          </a:p>
          <a:p>
            <a:r>
              <a:rPr lang="en-US" b="1" dirty="0"/>
              <a:t>Relevant: </a:t>
            </a:r>
            <a:r>
              <a:rPr lang="en-US" dirty="0"/>
              <a:t>the development of the outputs is based on target group demands. Also, the outputs take into account the current situation in each partner area</a:t>
            </a:r>
          </a:p>
          <a:p>
            <a:endParaRPr lang="en-US" dirty="0"/>
          </a:p>
          <a:p>
            <a:r>
              <a:rPr lang="en-US" b="1" dirty="0"/>
              <a:t>Viable: </a:t>
            </a:r>
            <a:r>
              <a:rPr lang="en-US" dirty="0"/>
              <a:t>the outputs are supported by appropriate marketing plans and realistic delivery/provision models that allow the project output to become durable and </a:t>
            </a:r>
            <a:r>
              <a:rPr lang="en-US" dirty="0" err="1"/>
              <a:t>selfsustaining</a:t>
            </a:r>
            <a:r>
              <a:rPr lang="en-US" dirty="0"/>
              <a:t> when the project support ends. Also, the outputs are applicable and replicable, e.g. transferable to other areas than the partner areas</a:t>
            </a:r>
            <a:endParaRPr lang="da-DK" dirty="0"/>
          </a:p>
          <a:p>
            <a:endParaRPr lang="da-DK" dirty="0"/>
          </a:p>
        </p:txBody>
      </p:sp>
      <p:sp>
        <p:nvSpPr>
          <p:cNvPr id="4" name="Slide Number Placeholder 3"/>
          <p:cNvSpPr>
            <a:spLocks noGrp="1"/>
          </p:cNvSpPr>
          <p:nvPr>
            <p:ph type="sldNum" sz="quarter" idx="10"/>
          </p:nvPr>
        </p:nvSpPr>
        <p:spPr/>
        <p:txBody>
          <a:bodyPr/>
          <a:lstStyle/>
          <a:p>
            <a:fld id="{F812D370-F505-4F97-BBD0-FC17E9C2C75D}" type="slidenum">
              <a:rPr lang="da-DK" smtClean="0"/>
              <a:t>10</a:t>
            </a:fld>
            <a:endParaRPr lang="da-DK"/>
          </a:p>
        </p:txBody>
      </p:sp>
    </p:spTree>
    <p:extLst>
      <p:ext uri="{BB962C8B-B14F-4D97-AF65-F5344CB8AC3E}">
        <p14:creationId xmlns:p14="http://schemas.microsoft.com/office/powerpoint/2010/main" val="391138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F812D370-F505-4F97-BBD0-FC17E9C2C75D}" type="slidenum">
              <a:rPr lang="da-DK" smtClean="0"/>
              <a:t>11</a:t>
            </a:fld>
            <a:endParaRPr lang="da-DK"/>
          </a:p>
        </p:txBody>
      </p:sp>
    </p:spTree>
    <p:extLst>
      <p:ext uri="{BB962C8B-B14F-4D97-AF65-F5344CB8AC3E}">
        <p14:creationId xmlns:p14="http://schemas.microsoft.com/office/powerpoint/2010/main" val="178615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F812D370-F505-4F97-BBD0-FC17E9C2C75D}" type="slidenum">
              <a:rPr lang="da-DK" smtClean="0"/>
              <a:t>12</a:t>
            </a:fld>
            <a:endParaRPr lang="da-DK"/>
          </a:p>
        </p:txBody>
      </p:sp>
    </p:spTree>
    <p:extLst>
      <p:ext uri="{BB962C8B-B14F-4D97-AF65-F5344CB8AC3E}">
        <p14:creationId xmlns:p14="http://schemas.microsoft.com/office/powerpoint/2010/main" val="466177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F812D370-F505-4F97-BBD0-FC17E9C2C75D}" type="slidenum">
              <a:rPr lang="da-DK" smtClean="0"/>
              <a:t>13</a:t>
            </a:fld>
            <a:endParaRPr lang="da-DK"/>
          </a:p>
        </p:txBody>
      </p:sp>
    </p:spTree>
    <p:extLst>
      <p:ext uri="{BB962C8B-B14F-4D97-AF65-F5344CB8AC3E}">
        <p14:creationId xmlns:p14="http://schemas.microsoft.com/office/powerpoint/2010/main" val="3899903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mentioned earlier in this presentation, intended programme results are at the heart of 2014- 2020 programming. The targets presented here have been devised from a baseline of  what is the current position, and where are we going to. Our programme baseline was established through qualitative and </a:t>
            </a:r>
            <a:r>
              <a:rPr lang="en-GB" dirty="0" err="1"/>
              <a:t>quantative</a:t>
            </a:r>
            <a:r>
              <a:rPr lang="en-GB" dirty="0"/>
              <a:t> terms, and we will be assisted by regional panels made up of a sample of 3 regions defined on a NUTS3 Level, so in Scotland this would be on the level of i.e. Shetland Islands, or Dumfries and Galloway.  Progress towards </a:t>
            </a:r>
          </a:p>
          <a:p>
            <a:endParaRPr lang="en-GB" dirty="0"/>
          </a:p>
          <a:p>
            <a:r>
              <a:rPr lang="en-GB" dirty="0"/>
              <a:t>Projects don’t need to worry about the numbers their step </a:t>
            </a:r>
          </a:p>
          <a:p>
            <a:endParaRPr lang="en-GB" dirty="0"/>
          </a:p>
          <a:p>
            <a:r>
              <a:rPr lang="en-GB" dirty="0"/>
              <a:t>No statistics. </a:t>
            </a:r>
          </a:p>
          <a:p>
            <a:endParaRPr lang="en-GB" dirty="0"/>
          </a:p>
          <a:p>
            <a:endParaRPr lang="da-DK" dirty="0"/>
          </a:p>
        </p:txBody>
      </p:sp>
      <p:sp>
        <p:nvSpPr>
          <p:cNvPr id="4" name="Slide Number Placeholder 3"/>
          <p:cNvSpPr>
            <a:spLocks noGrp="1"/>
          </p:cNvSpPr>
          <p:nvPr>
            <p:ph type="sldNum" sz="quarter" idx="10"/>
          </p:nvPr>
        </p:nvSpPr>
        <p:spPr/>
        <p:txBody>
          <a:bodyPr/>
          <a:lstStyle/>
          <a:p>
            <a:fld id="{F812D370-F505-4F97-BBD0-FC17E9C2C75D}" type="slidenum">
              <a:rPr lang="da-DK" smtClean="0"/>
              <a:t>14</a:t>
            </a:fld>
            <a:endParaRPr lang="da-DK"/>
          </a:p>
        </p:txBody>
      </p:sp>
    </p:spTree>
    <p:extLst>
      <p:ext uri="{BB962C8B-B14F-4D97-AF65-F5344CB8AC3E}">
        <p14:creationId xmlns:p14="http://schemas.microsoft.com/office/powerpoint/2010/main" val="619595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Project level contributions have a variety of ways to measure the output achievement. </a:t>
            </a:r>
          </a:p>
          <a:p>
            <a:endParaRPr lang="en-GB" dirty="0"/>
          </a:p>
          <a:p>
            <a:r>
              <a:rPr lang="en-US" dirty="0"/>
              <a:t>Within the Programme output indicators there are two different types:</a:t>
            </a:r>
          </a:p>
          <a:p>
            <a:endParaRPr lang="en-US" dirty="0"/>
          </a:p>
          <a:p>
            <a:r>
              <a:rPr lang="en-US" b="1" dirty="0"/>
              <a:t>Common Output indicators </a:t>
            </a:r>
            <a:r>
              <a:rPr lang="en-US" dirty="0"/>
              <a:t>are collected at project level and reported to the European Commission at difference time intervals during the </a:t>
            </a:r>
            <a:r>
              <a:rPr lang="en-US" dirty="0" err="1"/>
              <a:t>programme’s</a:t>
            </a:r>
            <a:r>
              <a:rPr lang="en-US" dirty="0"/>
              <a:t> implementation for European wide statistical and implementation purposes.  </a:t>
            </a:r>
            <a:r>
              <a:rPr lang="en-US" b="1" dirty="0"/>
              <a:t>THE PROGRAMME HAS ONLY ESTABLISHED TARGETS FOR THE COMMON INDICATORS SINCE THESE ARE REPORTED TO THE COMMISSION, in the case of P3 common indicator the </a:t>
            </a:r>
            <a:r>
              <a:rPr lang="en-US" b="1" dirty="0" err="1"/>
              <a:t>programme</a:t>
            </a:r>
            <a:r>
              <a:rPr lang="en-US" b="1" dirty="0"/>
              <a:t> aims to have 250 houses with in an improved energy consumption classification, this works out at around 23 per expected project. </a:t>
            </a:r>
          </a:p>
          <a:p>
            <a:endParaRPr lang="en-US" b="1" dirty="0"/>
          </a:p>
          <a:p>
            <a:r>
              <a:rPr lang="en-US" b="1" dirty="0"/>
              <a:t> Specific Output indicators </a:t>
            </a:r>
            <a:r>
              <a:rPr lang="en-US" dirty="0"/>
              <a:t>are collected at project level and designed to demonstrate a project’s progress towards its outputs. Made up by the Programme. It isn’t. If in doubt the Specific ones have been designed to be more product/ orientated, thus maybe 1</a:t>
            </a:r>
            <a:r>
              <a:rPr lang="en-US" baseline="30000" dirty="0"/>
              <a:t>st</a:t>
            </a:r>
            <a:r>
              <a:rPr lang="en-US" dirty="0"/>
              <a:t> option is to choose a specific. </a:t>
            </a:r>
          </a:p>
          <a:p>
            <a:endParaRPr lang="en-US" dirty="0"/>
          </a:p>
          <a:p>
            <a:r>
              <a:rPr lang="en-US" dirty="0"/>
              <a:t>In the manual their a definition for each indicator so the project should read. </a:t>
            </a:r>
          </a:p>
          <a:p>
            <a:r>
              <a:rPr lang="en-GB" dirty="0" smtClean="0"/>
              <a:t>. </a:t>
            </a:r>
            <a:endParaRPr lang="da-DK" dirty="0"/>
          </a:p>
          <a:p>
            <a:endParaRPr lang="da-DK" dirty="0"/>
          </a:p>
        </p:txBody>
      </p:sp>
      <p:sp>
        <p:nvSpPr>
          <p:cNvPr id="4" name="Slide Number Placeholder 3"/>
          <p:cNvSpPr>
            <a:spLocks noGrp="1"/>
          </p:cNvSpPr>
          <p:nvPr>
            <p:ph type="sldNum" sz="quarter" idx="10"/>
          </p:nvPr>
        </p:nvSpPr>
        <p:spPr/>
        <p:txBody>
          <a:bodyPr/>
          <a:lstStyle/>
          <a:p>
            <a:fld id="{F812D370-F505-4F97-BBD0-FC17E9C2C75D}" type="slidenum">
              <a:rPr lang="da-DK" smtClean="0"/>
              <a:t>15</a:t>
            </a:fld>
            <a:endParaRPr lang="da-DK"/>
          </a:p>
        </p:txBody>
      </p:sp>
    </p:spTree>
    <p:extLst>
      <p:ext uri="{BB962C8B-B14F-4D97-AF65-F5344CB8AC3E}">
        <p14:creationId xmlns:p14="http://schemas.microsoft.com/office/powerpoint/2010/main" val="18421701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 of double counting: development of a remote toxin testing solution for fishermen of the NPA. It is only 1 solution, even if it is implemented in Faroes, Scotland, and Iceland it is not 3 different products it is 1. </a:t>
            </a:r>
          </a:p>
          <a:p>
            <a:endParaRPr lang="en-GB" dirty="0"/>
          </a:p>
          <a:p>
            <a:r>
              <a:rPr lang="en-GB" dirty="0"/>
              <a:t>We are generally looking for 1 or two high quality products or services per project. </a:t>
            </a:r>
            <a:endParaRPr lang="da-DK" dirty="0"/>
          </a:p>
          <a:p>
            <a:endParaRPr lang="da-DK" dirty="0"/>
          </a:p>
        </p:txBody>
      </p:sp>
      <p:sp>
        <p:nvSpPr>
          <p:cNvPr id="4" name="Slide Number Placeholder 3"/>
          <p:cNvSpPr>
            <a:spLocks noGrp="1"/>
          </p:cNvSpPr>
          <p:nvPr>
            <p:ph type="sldNum" sz="quarter" idx="10"/>
          </p:nvPr>
        </p:nvSpPr>
        <p:spPr/>
        <p:txBody>
          <a:bodyPr/>
          <a:lstStyle/>
          <a:p>
            <a:fld id="{F812D370-F505-4F97-BBD0-FC17E9C2C75D}" type="slidenum">
              <a:rPr lang="da-DK" smtClean="0"/>
              <a:t>16</a:t>
            </a:fld>
            <a:endParaRPr lang="da-DK"/>
          </a:p>
        </p:txBody>
      </p:sp>
    </p:spTree>
    <p:extLst>
      <p:ext uri="{BB962C8B-B14F-4D97-AF65-F5344CB8AC3E}">
        <p14:creationId xmlns:p14="http://schemas.microsoft.com/office/powerpoint/2010/main" val="316341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example of a intended change could be i.e. improved conditions for start ups in remote and sparsely populated areas.</a:t>
            </a:r>
          </a:p>
          <a:p>
            <a:endParaRPr lang="en-GB" dirty="0"/>
          </a:p>
          <a:p>
            <a:r>
              <a:rPr lang="en-GB" dirty="0"/>
              <a:t>An example of output: assistance given to an enterprise through a match making service designed to connect traditional and creative industries, so the output is classed as the product or service, in this example the output is a web portal which acts as a match maker service. </a:t>
            </a:r>
          </a:p>
          <a:p>
            <a:endParaRPr lang="en-GB" dirty="0"/>
          </a:p>
          <a:p>
            <a:r>
              <a:rPr lang="en-GB" dirty="0"/>
              <a:t>What we man by results that contribute to change is that we now have baselines which we measure from, and to at the end of the programme period   basically where we are at  and where we want to get to, an intended programme results are at the core of the 2014- 2020 programming . </a:t>
            </a:r>
          </a:p>
          <a:p>
            <a:endParaRPr lang="en-GB" dirty="0"/>
          </a:p>
          <a:p>
            <a:endParaRPr lang="en-GB" dirty="0"/>
          </a:p>
          <a:p>
            <a:r>
              <a:rPr lang="en-GB" dirty="0"/>
              <a:t>Result orientation- is a step change  on a meta level for the programme. Previously we were focused more on quantified out puts now we look for projects to fit </a:t>
            </a:r>
            <a:r>
              <a:rPr lang="en-GB" dirty="0" err="1"/>
              <a:t>hollistically</a:t>
            </a:r>
            <a:r>
              <a:rPr lang="en-GB" dirty="0"/>
              <a:t> into the wider programme picture. </a:t>
            </a:r>
          </a:p>
          <a:p>
            <a:endParaRPr lang="da-DK" dirty="0"/>
          </a:p>
        </p:txBody>
      </p:sp>
      <p:sp>
        <p:nvSpPr>
          <p:cNvPr id="4" name="Slide Number Placeholder 3"/>
          <p:cNvSpPr>
            <a:spLocks noGrp="1"/>
          </p:cNvSpPr>
          <p:nvPr>
            <p:ph type="sldNum" sz="quarter" idx="10"/>
          </p:nvPr>
        </p:nvSpPr>
        <p:spPr/>
        <p:txBody>
          <a:bodyPr/>
          <a:lstStyle/>
          <a:p>
            <a:fld id="{F812D370-F505-4F97-BBD0-FC17E9C2C75D}" type="slidenum">
              <a:rPr lang="da-DK" smtClean="0"/>
              <a:t>2</a:t>
            </a:fld>
            <a:endParaRPr lang="da-DK"/>
          </a:p>
        </p:txBody>
      </p:sp>
    </p:spTree>
    <p:extLst>
      <p:ext uri="{BB962C8B-B14F-4D97-AF65-F5344CB8AC3E}">
        <p14:creationId xmlns:p14="http://schemas.microsoft.com/office/powerpoint/2010/main" val="2360632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going beyond outputs and to do this the programme has applied an intervention logic to create change. The logic and its application will be explained a bit more on the next slide. </a:t>
            </a:r>
          </a:p>
          <a:p>
            <a:endParaRPr lang="en-GB" dirty="0"/>
          </a:p>
          <a:p>
            <a:r>
              <a:rPr lang="en-GB" dirty="0"/>
              <a:t>But to take this slide we look at 1 + 2 + 3 </a:t>
            </a:r>
          </a:p>
          <a:p>
            <a:endParaRPr lang="en-GB" dirty="0"/>
          </a:p>
          <a:p>
            <a:endParaRPr lang="en-GB" dirty="0"/>
          </a:p>
          <a:p>
            <a:r>
              <a:rPr lang="en-GB" dirty="0"/>
              <a:t>Example of a specific challenge: Long internal distances, while an opportunity could be un spoilt environment. </a:t>
            </a:r>
          </a:p>
          <a:p>
            <a:endParaRPr lang="en-GB" dirty="0"/>
          </a:p>
          <a:p>
            <a:r>
              <a:rPr lang="en-GB" dirty="0"/>
              <a:t>When looking at the intervention needed it should meet a strength, weakness, opportunity or threat for the NPA area, the intervention needs to make a step change and this is a funded project i.e. a telemedicine project which develops a remote dialysis  service.</a:t>
            </a:r>
          </a:p>
          <a:p>
            <a:endParaRPr lang="en-GB" dirty="0"/>
          </a:p>
          <a:p>
            <a:r>
              <a:rPr lang="en-GB" dirty="0"/>
              <a:t>Your project needs to have results or solutions i.e. products and services where we can measure at a higher level, for instance a project may contribute to an increased awareness  among health professionals towards  the use of eHealth technologies</a:t>
            </a:r>
            <a:endParaRPr lang="da-DK" dirty="0"/>
          </a:p>
        </p:txBody>
      </p:sp>
      <p:sp>
        <p:nvSpPr>
          <p:cNvPr id="4" name="Slide Number Placeholder 3"/>
          <p:cNvSpPr>
            <a:spLocks noGrp="1"/>
          </p:cNvSpPr>
          <p:nvPr>
            <p:ph type="sldNum" sz="quarter" idx="10"/>
          </p:nvPr>
        </p:nvSpPr>
        <p:spPr/>
        <p:txBody>
          <a:bodyPr/>
          <a:lstStyle/>
          <a:p>
            <a:fld id="{F812D370-F505-4F97-BBD0-FC17E9C2C75D}" type="slidenum">
              <a:rPr lang="da-DK" smtClean="0"/>
              <a:t>3</a:t>
            </a:fld>
            <a:endParaRPr lang="da-DK"/>
          </a:p>
        </p:txBody>
      </p:sp>
    </p:spTree>
    <p:extLst>
      <p:ext uri="{BB962C8B-B14F-4D97-AF65-F5344CB8AC3E}">
        <p14:creationId xmlns:p14="http://schemas.microsoft.com/office/powerpoint/2010/main" val="675338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Break down the logic a bit further one can view the logic like an inverted triangle going from our programme vision,  secondly how the programme choose the thematic objectives, and within these the specific objectives. The results sought are able to be captured though project reporting on designed common or specific output indicators. </a:t>
            </a:r>
          </a:p>
          <a:p>
            <a:endParaRPr lang="en-GB" dirty="0"/>
          </a:p>
          <a:p>
            <a:r>
              <a:rPr lang="en-GB" dirty="0"/>
              <a:t>Programme Vision in our programme strategy.</a:t>
            </a:r>
          </a:p>
          <a:p>
            <a:r>
              <a:rPr lang="en-GB" dirty="0"/>
              <a:t> Officially the vision is: </a:t>
            </a:r>
            <a:r>
              <a:rPr lang="en-GB" i="1" dirty="0"/>
              <a:t>The NPA 2014- 2020 aims to expand regions</a:t>
            </a:r>
            <a:r>
              <a:rPr lang="da-DK" i="1" dirty="0"/>
              <a:t>’ horizons, building on concrete outcomes and enabling the NPA area to be a first class region in which to live, study, work, visit and invest.. </a:t>
            </a:r>
            <a:r>
              <a:rPr lang="en-GB" i="1" dirty="0"/>
              <a:t> To counteract the overwhelming challenges the Programme will help generate vibrant competitive and sustainable communities by harnessing innovation, expanding the capacity for entrepreneurship, and seizing the unique growth initiatives and opportunities of the Northern and Arctic regions in a resource- efficient way. </a:t>
            </a:r>
          </a:p>
          <a:p>
            <a:endParaRPr lang="en-GB" i="1" dirty="0"/>
          </a:p>
          <a:p>
            <a:r>
              <a:rPr lang="en-GB" dirty="0"/>
              <a:t>Thematic objectives: P1  Innovation (30%)  P2 Entrepreneurship (30%), P3 Renewables and Energy Efficiency (20%), P4 Natural and Cultural Heritage (20%).</a:t>
            </a:r>
          </a:p>
          <a:p>
            <a:endParaRPr lang="en-GB" dirty="0"/>
          </a:p>
          <a:p>
            <a:r>
              <a:rPr lang="en-GB" dirty="0"/>
              <a:t>Specific objectives: 1.1 Increase innovation and transfer of R &amp; D.</a:t>
            </a:r>
          </a:p>
          <a:p>
            <a:r>
              <a:rPr lang="en-GB" dirty="0"/>
              <a:t>1.2- Increased innovation in public service provision</a:t>
            </a:r>
          </a:p>
          <a:p>
            <a:r>
              <a:rPr lang="en-GB" dirty="0"/>
              <a:t>2.1- Improved support systems for SMEs</a:t>
            </a:r>
          </a:p>
          <a:p>
            <a:r>
              <a:rPr lang="en-GB" dirty="0"/>
              <a:t>2.2- Greater Market reach</a:t>
            </a:r>
          </a:p>
          <a:p>
            <a:r>
              <a:rPr lang="en-GB" dirty="0"/>
              <a:t>3- Increased use of energy efficiency and renewable energy solutions.</a:t>
            </a:r>
          </a:p>
          <a:p>
            <a:r>
              <a:rPr lang="en-GB" dirty="0"/>
              <a:t>4- Increased capacity for sustainable environmental management.</a:t>
            </a:r>
          </a:p>
          <a:p>
            <a:endParaRPr lang="da-DK" dirty="0"/>
          </a:p>
        </p:txBody>
      </p:sp>
      <p:sp>
        <p:nvSpPr>
          <p:cNvPr id="4" name="Slide Number Placeholder 3"/>
          <p:cNvSpPr>
            <a:spLocks noGrp="1"/>
          </p:cNvSpPr>
          <p:nvPr>
            <p:ph type="sldNum" sz="quarter" idx="10"/>
          </p:nvPr>
        </p:nvSpPr>
        <p:spPr/>
        <p:txBody>
          <a:bodyPr/>
          <a:lstStyle/>
          <a:p>
            <a:fld id="{F812D370-F505-4F97-BBD0-FC17E9C2C75D}" type="slidenum">
              <a:rPr lang="da-DK" smtClean="0"/>
              <a:t>4</a:t>
            </a:fld>
            <a:endParaRPr lang="da-DK"/>
          </a:p>
        </p:txBody>
      </p:sp>
    </p:spTree>
    <p:extLst>
      <p:ext uri="{BB962C8B-B14F-4D97-AF65-F5344CB8AC3E}">
        <p14:creationId xmlns:p14="http://schemas.microsoft.com/office/powerpoint/2010/main" val="486637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Following on from </a:t>
            </a:r>
          </a:p>
          <a:p>
            <a:endParaRPr lang="en-GB" dirty="0"/>
          </a:p>
          <a:p>
            <a:r>
              <a:rPr lang="en-GB" dirty="0"/>
              <a:t>Result indicator example: From P1 (Innovation)- Degree of transnational collaboration between SMEs and R &amp; D</a:t>
            </a:r>
          </a:p>
          <a:p>
            <a:endParaRPr lang="en-GB" dirty="0"/>
          </a:p>
          <a:p>
            <a:r>
              <a:rPr lang="en-GB" dirty="0"/>
              <a:t>Actions supported: From P1 (Innovation)-  Transfer and development of models or solutions enabling R &amp; D support for SME demand-.driven innovation.</a:t>
            </a:r>
          </a:p>
          <a:p>
            <a:endParaRPr lang="en-GB" dirty="0"/>
          </a:p>
          <a:p>
            <a:r>
              <a:rPr lang="en-GB" dirty="0"/>
              <a:t>Output indicators quantified (the likely number of achievements the project will achieve), this would be part of the project application and quantified in the implementation WPs.</a:t>
            </a:r>
          </a:p>
          <a:p>
            <a:endParaRPr lang="en-GB" dirty="0"/>
          </a:p>
          <a:p>
            <a:r>
              <a:rPr lang="en-GB" dirty="0"/>
              <a:t>Performance Framework- reporting of what we need to deliver to EC. </a:t>
            </a:r>
          </a:p>
          <a:p>
            <a:endParaRPr lang="da-DK" dirty="0"/>
          </a:p>
        </p:txBody>
      </p:sp>
      <p:sp>
        <p:nvSpPr>
          <p:cNvPr id="4" name="Slide Number Placeholder 3"/>
          <p:cNvSpPr>
            <a:spLocks noGrp="1"/>
          </p:cNvSpPr>
          <p:nvPr>
            <p:ph type="sldNum" sz="quarter" idx="10"/>
          </p:nvPr>
        </p:nvSpPr>
        <p:spPr/>
        <p:txBody>
          <a:bodyPr/>
          <a:lstStyle/>
          <a:p>
            <a:fld id="{F812D370-F505-4F97-BBD0-FC17E9C2C75D}" type="slidenum">
              <a:rPr lang="da-DK" smtClean="0"/>
              <a:t>5</a:t>
            </a:fld>
            <a:endParaRPr lang="da-DK"/>
          </a:p>
        </p:txBody>
      </p:sp>
    </p:spTree>
    <p:extLst>
      <p:ext uri="{BB962C8B-B14F-4D97-AF65-F5344CB8AC3E}">
        <p14:creationId xmlns:p14="http://schemas.microsoft.com/office/powerpoint/2010/main" val="2059590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can we apply programme logic through projects? </a:t>
            </a:r>
          </a:p>
          <a:p>
            <a:r>
              <a:rPr lang="en-GB" dirty="0"/>
              <a:t>A project can be seen as a practical way  to </a:t>
            </a:r>
            <a:r>
              <a:rPr lang="en-GB" dirty="0" err="1"/>
              <a:t>interprete</a:t>
            </a:r>
            <a:r>
              <a:rPr lang="en-GB" dirty="0"/>
              <a:t> the intervention logic where we use project and fit it in to the wider programme picture. </a:t>
            </a:r>
          </a:p>
          <a:p>
            <a:endParaRPr lang="en-GB" dirty="0"/>
          </a:p>
          <a:p>
            <a:r>
              <a:rPr lang="en-GB" dirty="0"/>
              <a:t>Project Result: The likely step change i.e. a project wishes to increase collaboration between the creative industries and R &amp; D. i.e. is it likely a project makes a positive impact or not. </a:t>
            </a:r>
          </a:p>
          <a:p>
            <a:endParaRPr lang="en-GB" dirty="0"/>
          </a:p>
          <a:p>
            <a:r>
              <a:rPr lang="en-GB" dirty="0"/>
              <a:t>With regards to neutral and positive-  NOT ALL PROJECTS MEEET THE RESULT INDICATOR, do you think you are neutral of positive. </a:t>
            </a:r>
          </a:p>
          <a:p>
            <a:endParaRPr lang="en-GB" dirty="0"/>
          </a:p>
          <a:p>
            <a:r>
              <a:rPr lang="en-GB" dirty="0"/>
              <a:t>Project objectives- it is possible to have three in </a:t>
            </a:r>
            <a:r>
              <a:rPr lang="en-GB" dirty="0" err="1"/>
              <a:t>eMS</a:t>
            </a:r>
            <a:r>
              <a:rPr lang="en-GB" dirty="0"/>
              <a:t> where it is possible by the end of a project to measure if objectives on a project level have been met. Could see result as an aim and objectives as more detailed break down of an aim. </a:t>
            </a:r>
          </a:p>
          <a:p>
            <a:endParaRPr lang="en-GB" dirty="0"/>
          </a:p>
          <a:p>
            <a:endParaRPr lang="en-GB" dirty="0"/>
          </a:p>
          <a:p>
            <a:r>
              <a:rPr lang="en-GB" dirty="0"/>
              <a:t>Project outputs- to achieve the result of collaboration between creative industries and R &amp; D a project could (for example either enhance or develop an online portal offering a service match making database). Or a back office umbrella type organisation providing the administrative capacity  for micro companies to engage with larger organisations.  Project really needs to define the outputs. Also need to ensure how output contributes to </a:t>
            </a:r>
            <a:r>
              <a:rPr lang="en-GB" dirty="0" err="1"/>
              <a:t>ouput</a:t>
            </a:r>
            <a:r>
              <a:rPr lang="en-GB" dirty="0"/>
              <a:t> indicator and choose the most appropriate indicator by quantifying. </a:t>
            </a:r>
          </a:p>
          <a:p>
            <a:r>
              <a:rPr lang="en-GB" dirty="0"/>
              <a:t>A clear project can should project logic as well as how they fit with the programme overall. </a:t>
            </a:r>
          </a:p>
          <a:p>
            <a:endParaRPr lang="da-DK" dirty="0"/>
          </a:p>
        </p:txBody>
      </p:sp>
      <p:sp>
        <p:nvSpPr>
          <p:cNvPr id="4" name="Slide Number Placeholder 3"/>
          <p:cNvSpPr>
            <a:spLocks noGrp="1"/>
          </p:cNvSpPr>
          <p:nvPr>
            <p:ph type="sldNum" sz="quarter" idx="10"/>
          </p:nvPr>
        </p:nvSpPr>
        <p:spPr/>
        <p:txBody>
          <a:bodyPr/>
          <a:lstStyle/>
          <a:p>
            <a:fld id="{F812D370-F505-4F97-BBD0-FC17E9C2C75D}" type="slidenum">
              <a:rPr lang="da-DK" smtClean="0"/>
              <a:t>6</a:t>
            </a:fld>
            <a:endParaRPr lang="da-DK"/>
          </a:p>
        </p:txBody>
      </p:sp>
    </p:spTree>
    <p:extLst>
      <p:ext uri="{BB962C8B-B14F-4D97-AF65-F5344CB8AC3E}">
        <p14:creationId xmlns:p14="http://schemas.microsoft.com/office/powerpoint/2010/main" val="3784850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Deliverable- in </a:t>
            </a:r>
            <a:r>
              <a:rPr lang="en-GB" dirty="0" err="1"/>
              <a:t>eMS</a:t>
            </a:r>
            <a:r>
              <a:rPr lang="en-GB" dirty="0"/>
              <a:t> these are part of the </a:t>
            </a:r>
            <a:r>
              <a:rPr lang="en-GB" dirty="0" err="1"/>
              <a:t>workplan</a:t>
            </a:r>
            <a:r>
              <a:rPr lang="en-GB" dirty="0"/>
              <a:t> and </a:t>
            </a:r>
            <a:r>
              <a:rPr lang="en-GB" dirty="0" err="1"/>
              <a:t>workpackage</a:t>
            </a:r>
            <a:r>
              <a:rPr lang="en-GB" dirty="0"/>
              <a:t> list,  in the implementing WPs. An example of a deliverable could be  1. </a:t>
            </a:r>
            <a:r>
              <a:rPr lang="sv-SE" dirty="0"/>
              <a:t>Report on Mentoring in Internationalisation , or  Skills Development Survey . </a:t>
            </a:r>
          </a:p>
          <a:p>
            <a:endParaRPr lang="sv-SE" dirty="0"/>
          </a:p>
          <a:p>
            <a:r>
              <a:rPr lang="sv-SE" dirty="0"/>
              <a:t>Budget and spending target. It is important to achieve spending thresholds at an approriate agreed rate, since the spending of a project has direct relevance to the programmes financial targets. I guess some of you are aware of something called N + 3 rule.</a:t>
            </a:r>
          </a:p>
          <a:p>
            <a:endParaRPr lang="sv-SE" dirty="0"/>
          </a:p>
          <a:p>
            <a:r>
              <a:rPr lang="sv-SE" b="1" dirty="0"/>
              <a:t>Rule in a nutshell: </a:t>
            </a:r>
            <a:r>
              <a:rPr lang="en-US" dirty="0"/>
              <a:t>At the beginning of each programming period annual financial allocations are made to each Programme. </a:t>
            </a:r>
            <a:r>
              <a:rPr lang="en-US" dirty="0" err="1"/>
              <a:t>Programmes</a:t>
            </a:r>
            <a:r>
              <a:rPr lang="en-US" dirty="0"/>
              <a:t> are then required to spend funds by the end of the second year following the year in which they are allocated. These targets are called the N+3 rule.</a:t>
            </a:r>
          </a:p>
          <a:p>
            <a:endParaRPr lang="en-US" dirty="0"/>
          </a:p>
          <a:p>
            <a:r>
              <a:rPr lang="en-US" dirty="0"/>
              <a:t>Failure to meet the annual spending targets means that money will be returned to the Commission budget and therefore lost to the Programme. </a:t>
            </a:r>
          </a:p>
          <a:p>
            <a:endParaRPr lang="en-US" dirty="0"/>
          </a:p>
          <a:p>
            <a:r>
              <a:rPr lang="en-US" dirty="0"/>
              <a:t>So project spending is IMPORTANT. </a:t>
            </a:r>
          </a:p>
          <a:p>
            <a:endParaRPr lang="da-DK" dirty="0"/>
          </a:p>
        </p:txBody>
      </p:sp>
      <p:sp>
        <p:nvSpPr>
          <p:cNvPr id="4" name="Slide Number Placeholder 3"/>
          <p:cNvSpPr>
            <a:spLocks noGrp="1"/>
          </p:cNvSpPr>
          <p:nvPr>
            <p:ph type="sldNum" sz="quarter" idx="10"/>
          </p:nvPr>
        </p:nvSpPr>
        <p:spPr/>
        <p:txBody>
          <a:bodyPr/>
          <a:lstStyle/>
          <a:p>
            <a:fld id="{F812D370-F505-4F97-BBD0-FC17E9C2C75D}" type="slidenum">
              <a:rPr lang="da-DK" smtClean="0"/>
              <a:t>7</a:t>
            </a:fld>
            <a:endParaRPr lang="da-DK"/>
          </a:p>
        </p:txBody>
      </p:sp>
    </p:spTree>
    <p:extLst>
      <p:ext uri="{BB962C8B-B14F-4D97-AF65-F5344CB8AC3E}">
        <p14:creationId xmlns:p14="http://schemas.microsoft.com/office/powerpoint/2010/main" val="3909980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NPA has a number of quality objectives, the Programme wants to ensure that developed products and services contribute to the change the programme seeks, we are looking for a certain quality standard. These quality objectives form the basis of project selection. For prospective project applicants they are defined in the Programme Manual. </a:t>
            </a:r>
          </a:p>
          <a:p>
            <a:endParaRPr lang="en-GB" dirty="0"/>
          </a:p>
          <a:p>
            <a:r>
              <a:rPr lang="en-GB" dirty="0"/>
              <a:t>Examples of quality objectives for products and services:</a:t>
            </a:r>
          </a:p>
          <a:p>
            <a:endParaRPr lang="en-GB" dirty="0"/>
          </a:p>
          <a:p>
            <a:r>
              <a:rPr lang="en-GB" dirty="0"/>
              <a:t>Concrete, Innovative, Focused, Relevant, Viable, Value for Money.</a:t>
            </a:r>
          </a:p>
          <a:p>
            <a:endParaRPr lang="en-GB" dirty="0"/>
          </a:p>
          <a:p>
            <a:r>
              <a:rPr lang="en-GB" dirty="0"/>
              <a:t>In the phase of project selection, it is one way of having a stronger basis for our intervention logic.  </a:t>
            </a:r>
          </a:p>
          <a:p>
            <a:endParaRPr lang="da-DK" dirty="0"/>
          </a:p>
        </p:txBody>
      </p:sp>
      <p:sp>
        <p:nvSpPr>
          <p:cNvPr id="4" name="Slide Number Placeholder 3"/>
          <p:cNvSpPr>
            <a:spLocks noGrp="1"/>
          </p:cNvSpPr>
          <p:nvPr>
            <p:ph type="sldNum" sz="quarter" idx="10"/>
          </p:nvPr>
        </p:nvSpPr>
        <p:spPr/>
        <p:txBody>
          <a:bodyPr/>
          <a:lstStyle/>
          <a:p>
            <a:fld id="{F812D370-F505-4F97-BBD0-FC17E9C2C75D}" type="slidenum">
              <a:rPr lang="da-DK" smtClean="0"/>
              <a:t>8</a:t>
            </a:fld>
            <a:endParaRPr lang="da-DK"/>
          </a:p>
        </p:txBody>
      </p:sp>
    </p:spTree>
    <p:extLst>
      <p:ext uri="{BB962C8B-B14F-4D97-AF65-F5344CB8AC3E}">
        <p14:creationId xmlns:p14="http://schemas.microsoft.com/office/powerpoint/2010/main" val="4200692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KM has put the quality objectives on the OUTPUTS. This is the focus. </a:t>
            </a:r>
          </a:p>
          <a:p>
            <a:r>
              <a:rPr lang="en-GB" dirty="0"/>
              <a:t>Examples of what we mean by the quality objectives:</a:t>
            </a:r>
          </a:p>
          <a:p>
            <a:endParaRPr lang="en-GB" dirty="0"/>
          </a:p>
          <a:p>
            <a:r>
              <a:rPr lang="en-US" b="1" dirty="0"/>
              <a:t>Concrete: </a:t>
            </a:r>
            <a:r>
              <a:rPr lang="en-US" dirty="0"/>
              <a:t>the outputs are </a:t>
            </a:r>
            <a:r>
              <a:rPr lang="en-US" dirty="0" err="1"/>
              <a:t>recognisable</a:t>
            </a:r>
            <a:r>
              <a:rPr lang="en-US" dirty="0"/>
              <a:t> as a tangible solution, and they contribute to increased awareness, attitude change or </a:t>
            </a:r>
            <a:r>
              <a:rPr lang="en-US" dirty="0" err="1"/>
              <a:t>behaviour</a:t>
            </a:r>
            <a:r>
              <a:rPr lang="en-US" dirty="0"/>
              <a:t> change. </a:t>
            </a:r>
          </a:p>
          <a:p>
            <a:endParaRPr lang="en-US" dirty="0"/>
          </a:p>
          <a:p>
            <a:r>
              <a:rPr lang="en-US" b="1" dirty="0"/>
              <a:t> Innovative</a:t>
            </a:r>
            <a:r>
              <a:rPr lang="en-US" dirty="0"/>
              <a:t>: the outputs go beyond existing practice in the sector/</a:t>
            </a:r>
            <a:r>
              <a:rPr lang="en-US" dirty="0" err="1"/>
              <a:t>programme</a:t>
            </a:r>
            <a:r>
              <a:rPr lang="en-US" dirty="0"/>
              <a:t> area/participating countries, or adapt or transfer already developed solutions.</a:t>
            </a:r>
          </a:p>
          <a:p>
            <a:endParaRPr lang="en-US" dirty="0"/>
          </a:p>
          <a:p>
            <a:r>
              <a:rPr lang="en-US" b="1" dirty="0"/>
              <a:t>  Focused: </a:t>
            </a:r>
            <a:r>
              <a:rPr lang="en-US" dirty="0"/>
              <a:t>the outputs contribute to the result sought for the selected specific objective. </a:t>
            </a:r>
          </a:p>
          <a:p>
            <a:r>
              <a:rPr lang="en-US" b="1" dirty="0"/>
              <a:t>Relevant: </a:t>
            </a:r>
            <a:r>
              <a:rPr lang="en-US" dirty="0"/>
              <a:t>the development of the outputs is based on target group demands. Also, the outputs take into account the current situation in each partner area. </a:t>
            </a:r>
          </a:p>
          <a:p>
            <a:endParaRPr lang="en-US" dirty="0"/>
          </a:p>
          <a:p>
            <a:r>
              <a:rPr lang="en-US" dirty="0"/>
              <a:t> </a:t>
            </a:r>
            <a:r>
              <a:rPr lang="en-US" b="1" dirty="0"/>
              <a:t>Viable: </a:t>
            </a:r>
            <a:r>
              <a:rPr lang="en-US" dirty="0"/>
              <a:t>the outputs are supported by appropriate marketing plans and realistic delivery/provision models that allow the project output to become durable and </a:t>
            </a:r>
            <a:r>
              <a:rPr lang="en-US" dirty="0" err="1"/>
              <a:t>selfsustaining</a:t>
            </a:r>
            <a:r>
              <a:rPr lang="en-US" dirty="0"/>
              <a:t> when the project support ends. Also, the outputs are applicable and replicable, e.g. transferable to other areas than the partner areas. </a:t>
            </a:r>
          </a:p>
          <a:p>
            <a:endParaRPr lang="en-US" dirty="0"/>
          </a:p>
          <a:p>
            <a:r>
              <a:rPr lang="en-US" b="1" dirty="0"/>
              <a:t> Value-for-money</a:t>
            </a:r>
            <a:r>
              <a:rPr lang="en-US" dirty="0"/>
              <a:t>: the development and implementation of the outputs is proportional to the challenge or opportunity addressed and the expected benefit/impact/return on investment. If applicable, the money generating or money saving aspect can be demonstrated</a:t>
            </a:r>
          </a:p>
          <a:p>
            <a:endParaRPr lang="da-DK" dirty="0"/>
          </a:p>
        </p:txBody>
      </p:sp>
      <p:sp>
        <p:nvSpPr>
          <p:cNvPr id="4" name="Slide Number Placeholder 3"/>
          <p:cNvSpPr>
            <a:spLocks noGrp="1"/>
          </p:cNvSpPr>
          <p:nvPr>
            <p:ph type="sldNum" sz="quarter" idx="10"/>
          </p:nvPr>
        </p:nvSpPr>
        <p:spPr/>
        <p:txBody>
          <a:bodyPr/>
          <a:lstStyle/>
          <a:p>
            <a:fld id="{F812D370-F505-4F97-BBD0-FC17E9C2C75D}" type="slidenum">
              <a:rPr lang="da-DK" smtClean="0"/>
              <a:t>9</a:t>
            </a:fld>
            <a:endParaRPr lang="da-DK"/>
          </a:p>
        </p:txBody>
      </p:sp>
    </p:spTree>
    <p:extLst>
      <p:ext uri="{BB962C8B-B14F-4D97-AF65-F5344CB8AC3E}">
        <p14:creationId xmlns:p14="http://schemas.microsoft.com/office/powerpoint/2010/main" val="663143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336115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bild + punktlista">
    <p:spTree>
      <p:nvGrpSpPr>
        <p:cNvPr id="1" name=""/>
        <p:cNvGrpSpPr/>
        <p:nvPr/>
      </p:nvGrpSpPr>
      <p:grpSpPr>
        <a:xfrm>
          <a:off x="0" y="0"/>
          <a:ext cx="0" cy="0"/>
          <a:chOff x="0" y="0"/>
          <a:chExt cx="0" cy="0"/>
        </a:xfrm>
      </p:grpSpPr>
      <p:pic>
        <p:nvPicPr>
          <p:cNvPr id="15" name="Bildobjekt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3" y="5962359"/>
            <a:ext cx="2047967" cy="540000"/>
          </a:xfrm>
          <a:prstGeom prst="rect">
            <a:avLst/>
          </a:prstGeom>
        </p:spPr>
      </p:pic>
      <p:sp>
        <p:nvSpPr>
          <p:cNvPr id="7" name="Platshållare för rubrik 2"/>
          <p:cNvSpPr>
            <a:spLocks noGrp="1"/>
          </p:cNvSpPr>
          <p:nvPr>
            <p:ph type="title" hasCustomPrompt="1"/>
          </p:nvPr>
        </p:nvSpPr>
        <p:spPr>
          <a:xfrm>
            <a:off x="1331913" y="1603368"/>
            <a:ext cx="6480175" cy="745512"/>
          </a:xfrm>
          <a:prstGeom prst="rect">
            <a:avLst/>
          </a:prstGeom>
        </p:spPr>
        <p:txBody>
          <a:bodyPr vert="horz" lIns="91440" tIns="45720" rIns="91440" bIns="45720" rtlCol="0" anchor="ctr">
            <a:noAutofit/>
          </a:bodyPr>
          <a:lstStyle>
            <a:lvl1pPr algn="l">
              <a:defRPr b="1"/>
            </a:lvl1pPr>
          </a:lstStyle>
          <a:p>
            <a:r>
              <a:rPr lang="sv-SE" dirty="0" smtClean="0"/>
              <a:t>Klicka här rubrik</a:t>
            </a:r>
            <a:endParaRPr lang="sv-SE" dirty="0"/>
          </a:p>
        </p:txBody>
      </p:sp>
      <p:sp>
        <p:nvSpPr>
          <p:cNvPr id="3" name="Platshållare för text 2"/>
          <p:cNvSpPr>
            <a:spLocks noGrp="1"/>
          </p:cNvSpPr>
          <p:nvPr>
            <p:ph type="body" sz="quarter" idx="13"/>
          </p:nvPr>
        </p:nvSpPr>
        <p:spPr>
          <a:xfrm>
            <a:off x="1331913" y="2708275"/>
            <a:ext cx="6480175" cy="3097213"/>
          </a:xfrm>
          <a:prstGeom prst="rect">
            <a:avLst/>
          </a:prstGeom>
        </p:spPr>
        <p:txBody>
          <a:bodyPr/>
          <a:lstStyle>
            <a:lvl1pPr>
              <a:buClr>
                <a:srgbClr val="00A6EB"/>
              </a:buClr>
              <a:defRPr sz="2800"/>
            </a:lvl1pPr>
          </a:lstStyle>
          <a:p>
            <a:pPr lvl="0"/>
            <a:endParaRPr lang="sv-SE" dirty="0"/>
          </a:p>
        </p:txBody>
      </p:sp>
    </p:spTree>
    <p:extLst>
      <p:ext uri="{BB962C8B-B14F-4D97-AF65-F5344CB8AC3E}">
        <p14:creationId xmlns:p14="http://schemas.microsoft.com/office/powerpoint/2010/main" val="19168920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 Bild">
    <p:spTree>
      <p:nvGrpSpPr>
        <p:cNvPr id="1" name=""/>
        <p:cNvGrpSpPr/>
        <p:nvPr/>
      </p:nvGrpSpPr>
      <p:grpSpPr>
        <a:xfrm>
          <a:off x="0" y="0"/>
          <a:ext cx="0" cy="0"/>
          <a:chOff x="0" y="0"/>
          <a:chExt cx="0" cy="0"/>
        </a:xfrm>
      </p:grpSpPr>
      <p:sp>
        <p:nvSpPr>
          <p:cNvPr id="6" name="Platshållare för rubrik 2"/>
          <p:cNvSpPr>
            <a:spLocks noGrp="1"/>
          </p:cNvSpPr>
          <p:nvPr>
            <p:ph type="title" hasCustomPrompt="1"/>
          </p:nvPr>
        </p:nvSpPr>
        <p:spPr>
          <a:xfrm>
            <a:off x="1331913" y="1603368"/>
            <a:ext cx="6480175" cy="745512"/>
          </a:xfrm>
          <a:prstGeom prst="rect">
            <a:avLst/>
          </a:prstGeom>
        </p:spPr>
        <p:txBody>
          <a:bodyPr vert="horz" lIns="91440" tIns="45720" rIns="91440" bIns="45720" rtlCol="0" anchor="ctr">
            <a:noAutofit/>
          </a:bodyPr>
          <a:lstStyle>
            <a:lvl1pPr algn="l">
              <a:defRPr b="1"/>
            </a:lvl1pPr>
          </a:lstStyle>
          <a:p>
            <a:r>
              <a:rPr lang="sv-SE" dirty="0" smtClean="0"/>
              <a:t>Klicka här rubrik</a:t>
            </a:r>
            <a:endParaRPr lang="sv-SE" dirty="0"/>
          </a:p>
        </p:txBody>
      </p:sp>
      <p:pic>
        <p:nvPicPr>
          <p:cNvPr id="7" name="Bildobjekt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329209" y="2708275"/>
            <a:ext cx="6480175" cy="3097213"/>
          </a:xfrm>
          <a:prstGeom prst="rect">
            <a:avLst/>
          </a:prstGeom>
        </p:spPr>
      </p:pic>
    </p:spTree>
    <p:extLst>
      <p:ext uri="{BB962C8B-B14F-4D97-AF65-F5344CB8AC3E}">
        <p14:creationId xmlns:p14="http://schemas.microsoft.com/office/powerpoint/2010/main" val="388458283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sp Rubrik + punktlista + Bild">
    <p:spTree>
      <p:nvGrpSpPr>
        <p:cNvPr id="1" name=""/>
        <p:cNvGrpSpPr/>
        <p:nvPr/>
      </p:nvGrpSpPr>
      <p:grpSpPr>
        <a:xfrm>
          <a:off x="0" y="0"/>
          <a:ext cx="0" cy="0"/>
          <a:chOff x="0" y="0"/>
          <a:chExt cx="0" cy="0"/>
        </a:xfrm>
      </p:grpSpPr>
      <p:sp>
        <p:nvSpPr>
          <p:cNvPr id="3" name="Platshållare för rubrik 2"/>
          <p:cNvSpPr>
            <a:spLocks noGrp="1"/>
          </p:cNvSpPr>
          <p:nvPr>
            <p:ph type="title" hasCustomPrompt="1"/>
          </p:nvPr>
        </p:nvSpPr>
        <p:spPr>
          <a:xfrm>
            <a:off x="1331913" y="1603367"/>
            <a:ext cx="3240087" cy="817521"/>
          </a:xfrm>
          <a:prstGeom prst="rect">
            <a:avLst/>
          </a:prstGeom>
        </p:spPr>
        <p:txBody>
          <a:bodyPr vert="horz" lIns="91440" tIns="45720" rIns="91440" bIns="45720" rtlCol="0" anchor="t" anchorCtr="0">
            <a:noAutofit/>
          </a:bodyPr>
          <a:lstStyle>
            <a:lvl1pPr algn="l">
              <a:lnSpc>
                <a:spcPts val="3840"/>
              </a:lnSpc>
              <a:defRPr sz="3200" b="1"/>
            </a:lvl1pPr>
          </a:lstStyle>
          <a:p>
            <a:r>
              <a:rPr lang="sv-SE" dirty="0" smtClean="0"/>
              <a:t>Klicka här rubrik</a:t>
            </a:r>
            <a:endParaRPr lang="sv-SE" dirty="0"/>
          </a:p>
        </p:txBody>
      </p:sp>
      <p:sp>
        <p:nvSpPr>
          <p:cNvPr id="7" name="Platshållare för text 6"/>
          <p:cNvSpPr>
            <a:spLocks noGrp="1"/>
          </p:cNvSpPr>
          <p:nvPr>
            <p:ph type="body" sz="quarter" idx="10"/>
          </p:nvPr>
        </p:nvSpPr>
        <p:spPr>
          <a:xfrm>
            <a:off x="1331913" y="2708275"/>
            <a:ext cx="3240087" cy="3097213"/>
          </a:xfrm>
          <a:prstGeom prst="rect">
            <a:avLst/>
          </a:prstGeom>
        </p:spPr>
        <p:txBody>
          <a:bodyPr/>
          <a:lstStyle>
            <a:lvl1pPr marL="457200" indent="-457200">
              <a:buClr>
                <a:srgbClr val="00A6EB"/>
              </a:buClr>
              <a:buFont typeface="Arial" panose="020B0604020202020204" pitchFamily="34" charset="0"/>
              <a:buChar char="•"/>
              <a:defRPr sz="2800"/>
            </a:lvl1pPr>
          </a:lstStyle>
          <a:p>
            <a:pPr lvl="0"/>
            <a:endParaRPr lang="sv-SE" dirty="0"/>
          </a:p>
        </p:txBody>
      </p:sp>
      <p:pic>
        <p:nvPicPr>
          <p:cNvPr id="10" name="Bildobjekt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932363" y="1628774"/>
            <a:ext cx="2879726" cy="4176713"/>
          </a:xfrm>
          <a:prstGeom prst="rect">
            <a:avLst/>
          </a:prstGeom>
        </p:spPr>
      </p:pic>
    </p:spTree>
    <p:extLst>
      <p:ext uri="{BB962C8B-B14F-4D97-AF65-F5344CB8AC3E}">
        <p14:creationId xmlns:p14="http://schemas.microsoft.com/office/powerpoint/2010/main" val="86571513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upp 6"/>
          <p:cNvGrpSpPr/>
          <p:nvPr/>
        </p:nvGrpSpPr>
        <p:grpSpPr>
          <a:xfrm>
            <a:off x="0" y="0"/>
            <a:ext cx="9144000" cy="1260000"/>
            <a:chOff x="0" y="0"/>
            <a:chExt cx="9144000" cy="1260000"/>
          </a:xfrm>
        </p:grpSpPr>
        <p:sp>
          <p:nvSpPr>
            <p:cNvPr id="8" name="Rektangel 7"/>
            <p:cNvSpPr/>
            <p:nvPr userDrawn="1"/>
          </p:nvSpPr>
          <p:spPr>
            <a:xfrm>
              <a:off x="0" y="0"/>
              <a:ext cx="9144000" cy="1260000"/>
            </a:xfrm>
            <a:prstGeom prst="rect">
              <a:avLst/>
            </a:prstGeom>
            <a:solidFill>
              <a:srgbClr val="00A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textruta 8"/>
            <p:cNvSpPr txBox="1"/>
            <p:nvPr userDrawn="1"/>
          </p:nvSpPr>
          <p:spPr>
            <a:xfrm>
              <a:off x="5652120" y="332656"/>
              <a:ext cx="2952328" cy="400110"/>
            </a:xfrm>
            <a:prstGeom prst="rect">
              <a:avLst/>
            </a:prstGeom>
            <a:noFill/>
          </p:spPr>
          <p:txBody>
            <a:bodyPr wrap="square" rtlCol="0">
              <a:spAutoFit/>
            </a:bodyPr>
            <a:lstStyle/>
            <a:p>
              <a:pPr algn="r"/>
              <a:r>
                <a:rPr lang="sv-SE" sz="2000" dirty="0" smtClean="0">
                  <a:solidFill>
                    <a:srgbClr val="FFFFFF"/>
                  </a:solidFill>
                </a:rPr>
                <a:t>www.interreg-npa.eu</a:t>
              </a:r>
              <a:endParaRPr lang="sv-SE" sz="2000" dirty="0">
                <a:solidFill>
                  <a:srgbClr val="FFFFFF"/>
                </a:solidFill>
              </a:endParaRPr>
            </a:p>
          </p:txBody>
        </p:sp>
        <p:pic>
          <p:nvPicPr>
            <p:cNvPr id="10" name="Bildobjekt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9557" y="394881"/>
              <a:ext cx="2880315" cy="668099"/>
            </a:xfrm>
            <a:prstGeom prst="rect">
              <a:avLst/>
            </a:prstGeom>
          </p:spPr>
        </p:pic>
      </p:grpSp>
      <p:pic>
        <p:nvPicPr>
          <p:cNvPr id="11" name="Bildobjekt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3" y="5962359"/>
            <a:ext cx="2047967" cy="540000"/>
          </a:xfrm>
          <a:prstGeom prst="rect">
            <a:avLst/>
          </a:prstGeom>
        </p:spPr>
      </p:pic>
      <p:pic>
        <p:nvPicPr>
          <p:cNvPr id="12" name="Bildobjekt 1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 y="1251751"/>
            <a:ext cx="9144001" cy="5606249"/>
          </a:xfrm>
          <a:prstGeom prst="rect">
            <a:avLst/>
          </a:prstGeom>
          <a:noFill/>
          <a:ln>
            <a:noFill/>
          </a:ln>
        </p:spPr>
      </p:pic>
      <p:pic>
        <p:nvPicPr>
          <p:cNvPr id="15" name="Bildobjekt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943" y="6114759"/>
            <a:ext cx="2047967" cy="540000"/>
          </a:xfrm>
          <a:prstGeom prst="rect">
            <a:avLst/>
          </a:prstGeom>
        </p:spPr>
      </p:pic>
    </p:spTree>
    <p:extLst>
      <p:ext uri="{BB962C8B-B14F-4D97-AF65-F5344CB8AC3E}">
        <p14:creationId xmlns:p14="http://schemas.microsoft.com/office/powerpoint/2010/main" val="3792650677"/>
      </p:ext>
    </p:extLst>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Bildobjekt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543" y="5962359"/>
            <a:ext cx="2047967" cy="540000"/>
          </a:xfrm>
          <a:prstGeom prst="rect">
            <a:avLst/>
          </a:prstGeom>
        </p:spPr>
      </p:pic>
      <p:pic>
        <p:nvPicPr>
          <p:cNvPr id="2" name="Bildobjekt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9750" y="412100"/>
            <a:ext cx="2879725" cy="662859"/>
          </a:xfrm>
          <a:prstGeom prst="rect">
            <a:avLst/>
          </a:prstGeom>
        </p:spPr>
      </p:pic>
    </p:spTree>
    <p:extLst>
      <p:ext uri="{BB962C8B-B14F-4D97-AF65-F5344CB8AC3E}">
        <p14:creationId xmlns:p14="http://schemas.microsoft.com/office/powerpoint/2010/main" val="2856334231"/>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Lst>
  <p:timing>
    <p:tnLst>
      <p:par>
        <p:cTn id="1" dur="indefinite" restart="never" nodeType="tmRoot"/>
      </p:par>
    </p:tnLst>
  </p:timing>
  <p:txStyles>
    <p:titleStyle>
      <a:lvl1pPr algn="ctr" defTabSz="914400" rtl="0" eaLnBrk="1" latinLnBrk="0" hangingPunct="1">
        <a:spcBef>
          <a:spcPct val="0"/>
        </a:spcBef>
        <a:buNone/>
        <a:defRPr sz="4000" kern="1200">
          <a:solidFill>
            <a:srgbClr val="00A6EB"/>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2"/>
          <p:cNvSpPr txBox="1"/>
          <p:nvPr/>
        </p:nvSpPr>
        <p:spPr>
          <a:xfrm>
            <a:off x="1331144" y="2498120"/>
            <a:ext cx="7345312" cy="707886"/>
          </a:xfrm>
          <a:prstGeom prst="rect">
            <a:avLst/>
          </a:prstGeom>
          <a:noFill/>
        </p:spPr>
        <p:txBody>
          <a:bodyPr wrap="square" rtlCol="0">
            <a:spAutoFit/>
          </a:bodyPr>
          <a:lstStyle/>
          <a:p>
            <a:r>
              <a:rPr lang="sv-SE" sz="4000" b="1" dirty="0">
                <a:solidFill>
                  <a:srgbClr val="00A6EB"/>
                </a:solidFill>
              </a:rPr>
              <a:t>Results Focus</a:t>
            </a:r>
          </a:p>
        </p:txBody>
      </p:sp>
      <p:sp>
        <p:nvSpPr>
          <p:cNvPr id="4" name="Title 1"/>
          <p:cNvSpPr txBox="1">
            <a:spLocks/>
          </p:cNvSpPr>
          <p:nvPr/>
        </p:nvSpPr>
        <p:spPr>
          <a:xfrm>
            <a:off x="1324742" y="3933056"/>
            <a:ext cx="7351714" cy="74551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a-DK" sz="3200" b="1" dirty="0" smtClean="0">
                <a:solidFill>
                  <a:srgbClr val="00A6EB"/>
                </a:solidFill>
              </a:rPr>
              <a:t>Kirsti Mijnhijmer, Joint </a:t>
            </a:r>
            <a:r>
              <a:rPr lang="da-DK" sz="3200" b="1" dirty="0">
                <a:solidFill>
                  <a:srgbClr val="00A6EB"/>
                </a:solidFill>
              </a:rPr>
              <a:t>Secretariat </a:t>
            </a:r>
            <a:endParaRPr lang="da-DK" sz="3200" b="1" dirty="0" smtClean="0">
              <a:solidFill>
                <a:srgbClr val="00A6EB"/>
              </a:solidFill>
            </a:endParaRPr>
          </a:p>
          <a:p>
            <a:pPr algn="l"/>
            <a:r>
              <a:rPr lang="da-DK" sz="2800" b="1" dirty="0" smtClean="0">
                <a:solidFill>
                  <a:srgbClr val="00A6EB"/>
                </a:solidFill>
              </a:rPr>
              <a:t>18th January 2018 -</a:t>
            </a:r>
            <a:r>
              <a:rPr lang="en-GB" sz="2800" b="1" dirty="0" smtClean="0">
                <a:solidFill>
                  <a:srgbClr val="00A6EB"/>
                </a:solidFill>
              </a:rPr>
              <a:t> Copenhagen, Denmark</a:t>
            </a:r>
            <a:endParaRPr lang="da-DK" sz="2800" b="1" dirty="0">
              <a:solidFill>
                <a:srgbClr val="00A6EB"/>
              </a:solidFill>
            </a:endParaRPr>
          </a:p>
        </p:txBody>
      </p:sp>
    </p:spTree>
    <p:extLst>
      <p:ext uri="{BB962C8B-B14F-4D97-AF65-F5344CB8AC3E}">
        <p14:creationId xmlns:p14="http://schemas.microsoft.com/office/powerpoint/2010/main" val="33157792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Quality Objectives</a:t>
            </a:r>
          </a:p>
        </p:txBody>
      </p:sp>
      <p:sp>
        <p:nvSpPr>
          <p:cNvPr id="3" name="Text Placeholder 2"/>
          <p:cNvSpPr>
            <a:spLocks noGrp="1"/>
          </p:cNvSpPr>
          <p:nvPr>
            <p:ph type="body" sz="quarter" idx="13"/>
          </p:nvPr>
        </p:nvSpPr>
        <p:spPr/>
        <p:txBody>
          <a:bodyPr/>
          <a:lstStyle/>
          <a:p>
            <a:r>
              <a:rPr lang="da-DK" altLang="da-DK" sz="2000" dirty="0">
                <a:cs typeface="Georgia" pitchFamily="18" charset="0"/>
              </a:rPr>
              <a:t>Concrete</a:t>
            </a:r>
          </a:p>
          <a:p>
            <a:r>
              <a:rPr lang="da-DK" altLang="da-DK" sz="2000" b="1" dirty="0">
                <a:cs typeface="Georgia" pitchFamily="18" charset="0"/>
              </a:rPr>
              <a:t>Innovative</a:t>
            </a:r>
          </a:p>
          <a:p>
            <a:r>
              <a:rPr lang="da-DK" altLang="da-DK" sz="2000" dirty="0">
                <a:cs typeface="Georgia" pitchFamily="18" charset="0"/>
              </a:rPr>
              <a:t>Focused</a:t>
            </a:r>
          </a:p>
          <a:p>
            <a:r>
              <a:rPr lang="da-DK" altLang="da-DK" sz="2000" b="1" dirty="0">
                <a:cs typeface="Georgia" pitchFamily="18" charset="0"/>
              </a:rPr>
              <a:t>Relevant</a:t>
            </a:r>
          </a:p>
          <a:p>
            <a:r>
              <a:rPr lang="da-DK" altLang="da-DK" sz="2000" dirty="0">
                <a:cs typeface="Georgia" pitchFamily="18" charset="0"/>
              </a:rPr>
              <a:t>Responsible</a:t>
            </a:r>
          </a:p>
          <a:p>
            <a:r>
              <a:rPr lang="da-DK" altLang="da-DK" sz="2000" b="1" dirty="0">
                <a:cs typeface="Georgia" pitchFamily="18" charset="0"/>
              </a:rPr>
              <a:t>Viable</a:t>
            </a:r>
          </a:p>
          <a:p>
            <a:r>
              <a:rPr lang="da-DK" altLang="da-DK" sz="2000" b="1" dirty="0">
                <a:cs typeface="Georgia" pitchFamily="18" charset="0"/>
              </a:rPr>
              <a:t>Transnational</a:t>
            </a:r>
          </a:p>
          <a:p>
            <a:r>
              <a:rPr lang="da-DK" altLang="da-DK" sz="2000" dirty="0">
                <a:cs typeface="Georgia" pitchFamily="18" charset="0"/>
              </a:rPr>
              <a:t>Strategic</a:t>
            </a:r>
          </a:p>
          <a:p>
            <a:r>
              <a:rPr lang="da-DK" altLang="da-DK" sz="2000" dirty="0">
                <a:cs typeface="Georgia" pitchFamily="18" charset="0"/>
              </a:rPr>
              <a:t>Value-for-money</a:t>
            </a:r>
            <a:endParaRPr lang="en-GB" altLang="da-DK" sz="2000" dirty="0">
              <a:cs typeface="Georgia" pitchFamily="18" charset="0"/>
            </a:endParaRPr>
          </a:p>
          <a:p>
            <a:endParaRPr lang="en-GB" dirty="0"/>
          </a:p>
        </p:txBody>
      </p:sp>
    </p:spTree>
    <p:extLst>
      <p:ext uri="{BB962C8B-B14F-4D97-AF65-F5344CB8AC3E}">
        <p14:creationId xmlns:p14="http://schemas.microsoft.com/office/powerpoint/2010/main" val="11964004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913" y="1603368"/>
            <a:ext cx="7704583" cy="745512"/>
          </a:xfrm>
        </p:spPr>
        <p:txBody>
          <a:bodyPr/>
          <a:lstStyle/>
          <a:p>
            <a:r>
              <a:rPr lang="en-GB" altLang="da-DK" dirty="0" smtClean="0"/>
              <a:t>Quality </a:t>
            </a:r>
            <a:r>
              <a:rPr lang="en-GB" altLang="da-DK" dirty="0"/>
              <a:t>Objectives – </a:t>
            </a:r>
            <a:r>
              <a:rPr lang="en-GB" altLang="da-DK" dirty="0" smtClean="0"/>
              <a:t>Innovative &amp; </a:t>
            </a:r>
            <a:r>
              <a:rPr lang="en-GB" altLang="da-DK" dirty="0"/>
              <a:t>Relevant</a:t>
            </a:r>
            <a:endParaRPr lang="en-GB" dirty="0"/>
          </a:p>
        </p:txBody>
      </p:sp>
      <p:sp>
        <p:nvSpPr>
          <p:cNvPr id="3" name="Text Placeholder 2"/>
          <p:cNvSpPr>
            <a:spLocks noGrp="1"/>
          </p:cNvSpPr>
          <p:nvPr>
            <p:ph type="body" sz="quarter" idx="13"/>
          </p:nvPr>
        </p:nvSpPr>
        <p:spPr>
          <a:xfrm>
            <a:off x="1331913" y="2708275"/>
            <a:ext cx="7416551" cy="3097213"/>
          </a:xfrm>
        </p:spPr>
        <p:txBody>
          <a:bodyPr/>
          <a:lstStyle/>
          <a:p>
            <a:r>
              <a:rPr lang="da-DK" altLang="da-DK" sz="2000" b="1" dirty="0">
                <a:latin typeface="+mj-lt"/>
                <a:cs typeface="Georgia" pitchFamily="18" charset="0"/>
              </a:rPr>
              <a:t>Innovative</a:t>
            </a:r>
            <a:r>
              <a:rPr lang="da-DK" altLang="da-DK" sz="2000" dirty="0">
                <a:latin typeface="+mj-lt"/>
                <a:cs typeface="Georgia" pitchFamily="18" charset="0"/>
              </a:rPr>
              <a:t>: </a:t>
            </a:r>
            <a:r>
              <a:rPr lang="en-GB" altLang="da-DK" sz="2000" dirty="0">
                <a:latin typeface="+mj-lt"/>
                <a:cs typeface="Georgia" pitchFamily="18" charset="0"/>
              </a:rPr>
              <a:t>the project output is new or innovative to the partner organisations, the partner </a:t>
            </a:r>
            <a:r>
              <a:rPr lang="en-GB" altLang="da-DK" sz="2000" dirty="0" smtClean="0">
                <a:latin typeface="+mj-lt"/>
                <a:cs typeface="Georgia" pitchFamily="18" charset="0"/>
              </a:rPr>
              <a:t>countries, </a:t>
            </a:r>
            <a:r>
              <a:rPr lang="en-GB" altLang="da-DK" sz="2000" dirty="0">
                <a:latin typeface="+mj-lt"/>
                <a:cs typeface="Georgia" pitchFamily="18" charset="0"/>
              </a:rPr>
              <a:t>or the Programme area.</a:t>
            </a:r>
            <a:endParaRPr lang="da-DK" altLang="da-DK" sz="2000" dirty="0">
              <a:latin typeface="+mj-lt"/>
              <a:cs typeface="Georgia" pitchFamily="18" charset="0"/>
            </a:endParaRPr>
          </a:p>
          <a:p>
            <a:r>
              <a:rPr lang="da-DK" altLang="da-DK" sz="2000" b="1" dirty="0">
                <a:latin typeface="+mj-lt"/>
                <a:cs typeface="Georgia" pitchFamily="18" charset="0"/>
              </a:rPr>
              <a:t>Relevant</a:t>
            </a:r>
            <a:r>
              <a:rPr lang="da-DK" altLang="da-DK" sz="2000" dirty="0">
                <a:latin typeface="+mj-lt"/>
                <a:cs typeface="Georgia" pitchFamily="18" charset="0"/>
              </a:rPr>
              <a:t>: </a:t>
            </a:r>
            <a:r>
              <a:rPr lang="en-GB" altLang="da-DK" sz="2000" dirty="0">
                <a:latin typeface="+mj-lt"/>
                <a:cs typeface="Georgia" pitchFamily="18" charset="0"/>
              </a:rPr>
              <a:t>Project outputs take into account relevant conditions in each part of the project’s target area. This means that the project outcomes:</a:t>
            </a:r>
          </a:p>
          <a:p>
            <a:pPr lvl="1"/>
            <a:r>
              <a:rPr lang="en-GB" altLang="da-DK" sz="1600" dirty="0">
                <a:latin typeface="+mj-lt"/>
                <a:cs typeface="Georgia" pitchFamily="18" charset="0"/>
              </a:rPr>
              <a:t>Demonstrate a high relevance for the </a:t>
            </a:r>
            <a:r>
              <a:rPr lang="en-GB" altLang="da-DK" sz="1600" u="sng" dirty="0">
                <a:latin typeface="+mj-lt"/>
                <a:cs typeface="Georgia" pitchFamily="18" charset="0"/>
              </a:rPr>
              <a:t>development needs and opportunities </a:t>
            </a:r>
            <a:r>
              <a:rPr lang="en-GB" altLang="da-DK" sz="1600" dirty="0">
                <a:latin typeface="+mj-lt"/>
                <a:cs typeface="Georgia" pitchFamily="18" charset="0"/>
              </a:rPr>
              <a:t>in the target area.</a:t>
            </a:r>
          </a:p>
          <a:p>
            <a:pPr lvl="1"/>
            <a:r>
              <a:rPr lang="en-GB" altLang="da-DK" sz="1600" dirty="0">
                <a:latin typeface="+mj-lt"/>
                <a:cs typeface="Georgia" pitchFamily="18" charset="0"/>
              </a:rPr>
              <a:t>Take into account </a:t>
            </a:r>
            <a:r>
              <a:rPr lang="en-GB" altLang="da-DK" sz="1600" u="sng" dirty="0">
                <a:latin typeface="+mj-lt"/>
                <a:cs typeface="Georgia" pitchFamily="18" charset="0"/>
              </a:rPr>
              <a:t>the current situation</a:t>
            </a:r>
            <a:r>
              <a:rPr lang="en-GB" altLang="da-DK" sz="1600" dirty="0">
                <a:latin typeface="+mj-lt"/>
                <a:cs typeface="Georgia" pitchFamily="18" charset="0"/>
              </a:rPr>
              <a:t> for the sector/each part of the target area.</a:t>
            </a:r>
          </a:p>
          <a:p>
            <a:pPr lvl="1"/>
            <a:r>
              <a:rPr lang="en-GB" altLang="da-DK" sz="1600" u="sng" dirty="0">
                <a:latin typeface="+mj-lt"/>
                <a:cs typeface="Georgia" pitchFamily="18" charset="0"/>
              </a:rPr>
              <a:t>Demand-driven</a:t>
            </a:r>
            <a:r>
              <a:rPr lang="en-GB" altLang="da-DK" sz="1600" dirty="0">
                <a:latin typeface="+mj-lt"/>
                <a:cs typeface="Georgia" pitchFamily="18" charset="0"/>
              </a:rPr>
              <a:t>: The development of project outputs  is based on demonstrable stakeholder demand and include stakeholder involvement (interface) </a:t>
            </a:r>
          </a:p>
          <a:p>
            <a:endParaRPr lang="en-GB" sz="2000" dirty="0">
              <a:latin typeface="+mj-lt"/>
            </a:endParaRPr>
          </a:p>
        </p:txBody>
      </p:sp>
    </p:spTree>
    <p:extLst>
      <p:ext uri="{BB962C8B-B14F-4D97-AF65-F5344CB8AC3E}">
        <p14:creationId xmlns:p14="http://schemas.microsoft.com/office/powerpoint/2010/main" val="32322675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913" y="1603368"/>
            <a:ext cx="7344543" cy="745512"/>
          </a:xfrm>
        </p:spPr>
        <p:txBody>
          <a:bodyPr/>
          <a:lstStyle/>
          <a:p>
            <a:r>
              <a:rPr lang="en-GB" altLang="da-DK" dirty="0" smtClean="0"/>
              <a:t>Quality Objective </a:t>
            </a:r>
            <a:r>
              <a:rPr lang="en-GB" altLang="da-DK" dirty="0"/>
              <a:t>– </a:t>
            </a:r>
            <a:r>
              <a:rPr lang="en-GB" altLang="da-DK" dirty="0" smtClean="0"/>
              <a:t>Viable</a:t>
            </a:r>
            <a:endParaRPr lang="en-GB" dirty="0"/>
          </a:p>
        </p:txBody>
      </p:sp>
      <p:sp>
        <p:nvSpPr>
          <p:cNvPr id="3" name="Text Placeholder 2"/>
          <p:cNvSpPr>
            <a:spLocks noGrp="1"/>
          </p:cNvSpPr>
          <p:nvPr>
            <p:ph type="body" sz="quarter" idx="13"/>
          </p:nvPr>
        </p:nvSpPr>
        <p:spPr/>
        <p:txBody>
          <a:bodyPr/>
          <a:lstStyle/>
          <a:p>
            <a:r>
              <a:rPr lang="da-DK" altLang="da-DK" sz="2000" b="1" dirty="0">
                <a:cs typeface="Georgia" pitchFamily="18" charset="0"/>
              </a:rPr>
              <a:t>Viable</a:t>
            </a:r>
            <a:r>
              <a:rPr lang="da-DK" altLang="da-DK" sz="2000" dirty="0">
                <a:cs typeface="Georgia" pitchFamily="18" charset="0"/>
              </a:rPr>
              <a:t>: </a:t>
            </a:r>
            <a:r>
              <a:rPr lang="en-GB" altLang="da-DK" sz="2000" dirty="0">
                <a:cs typeface="Georgia" pitchFamily="18" charset="0"/>
              </a:rPr>
              <a:t>project outputs are supported by appropriate business and dissemination models that allow the project output to become self-sustaining when the project support ends. </a:t>
            </a:r>
          </a:p>
          <a:p>
            <a:pPr lvl="1"/>
            <a:r>
              <a:rPr lang="en-GB" altLang="da-DK" sz="1600" u="sng" dirty="0">
                <a:cs typeface="Georgia" pitchFamily="18" charset="0"/>
              </a:rPr>
              <a:t>Marketing plans </a:t>
            </a:r>
            <a:r>
              <a:rPr lang="en-GB" altLang="da-DK" sz="1600" dirty="0">
                <a:cs typeface="Georgia" pitchFamily="18" charset="0"/>
              </a:rPr>
              <a:t>for the project output to reach identified relevant target groups. Note: branding should focus on project outcomes, not the project.</a:t>
            </a:r>
          </a:p>
          <a:p>
            <a:pPr lvl="1"/>
            <a:r>
              <a:rPr lang="en-GB" altLang="da-DK" sz="1600" u="sng" dirty="0">
                <a:cs typeface="Georgia" pitchFamily="18" charset="0"/>
              </a:rPr>
              <a:t>Realistic provision/delivery models</a:t>
            </a:r>
            <a:r>
              <a:rPr lang="en-GB" altLang="da-DK" sz="1600" dirty="0">
                <a:cs typeface="Georgia" pitchFamily="18" charset="0"/>
              </a:rPr>
              <a:t>. For example, ensuring that that the project output is delivered by organisations with the right competences, and well integrated, etc</a:t>
            </a:r>
            <a:r>
              <a:rPr lang="en-GB" altLang="da-DK" sz="1600" dirty="0" smtClean="0">
                <a:cs typeface="Georgia" pitchFamily="18" charset="0"/>
              </a:rPr>
              <a:t>.</a:t>
            </a:r>
          </a:p>
          <a:p>
            <a:pPr lvl="1"/>
            <a:r>
              <a:rPr lang="da-DK" altLang="da-DK" sz="1600" dirty="0" smtClean="0">
                <a:solidFill>
                  <a:srgbClr val="000000"/>
                </a:solidFill>
                <a:cs typeface="Georgia" pitchFamily="18" charset="0"/>
              </a:rPr>
              <a:t>Related to the concepts of d</a:t>
            </a:r>
            <a:r>
              <a:rPr lang="da-DK" altLang="da-DK" sz="1600" u="sng" dirty="0" smtClean="0">
                <a:solidFill>
                  <a:srgbClr val="000000"/>
                </a:solidFill>
                <a:cs typeface="Georgia" pitchFamily="18" charset="0"/>
              </a:rPr>
              <a:t>urability and transferability</a:t>
            </a:r>
            <a:r>
              <a:rPr lang="da-DK" altLang="da-DK" sz="1600" dirty="0" smtClean="0">
                <a:solidFill>
                  <a:srgbClr val="000000"/>
                </a:solidFill>
                <a:cs typeface="Georgia" pitchFamily="18" charset="0"/>
              </a:rPr>
              <a:t> of outputs</a:t>
            </a:r>
            <a:endParaRPr lang="da-DK" altLang="da-DK" sz="2000" dirty="0">
              <a:solidFill>
                <a:srgbClr val="000000"/>
              </a:solidFill>
              <a:cs typeface="Georgia" pitchFamily="18" charset="0"/>
            </a:endParaRPr>
          </a:p>
          <a:p>
            <a:endParaRPr lang="en-GB" dirty="0"/>
          </a:p>
        </p:txBody>
      </p:sp>
    </p:spTree>
    <p:extLst>
      <p:ext uri="{BB962C8B-B14F-4D97-AF65-F5344CB8AC3E}">
        <p14:creationId xmlns:p14="http://schemas.microsoft.com/office/powerpoint/2010/main" val="5103757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913" y="1603368"/>
            <a:ext cx="7344543" cy="745512"/>
          </a:xfrm>
        </p:spPr>
        <p:txBody>
          <a:bodyPr/>
          <a:lstStyle/>
          <a:p>
            <a:r>
              <a:rPr lang="en-GB" altLang="da-DK" dirty="0" smtClean="0"/>
              <a:t>Quality Objective </a:t>
            </a:r>
            <a:r>
              <a:rPr lang="en-GB" altLang="da-DK" dirty="0"/>
              <a:t>– </a:t>
            </a:r>
            <a:r>
              <a:rPr lang="en-GB" altLang="da-DK" dirty="0" smtClean="0"/>
              <a:t>Transnational</a:t>
            </a:r>
            <a:endParaRPr lang="en-GB" dirty="0"/>
          </a:p>
        </p:txBody>
      </p:sp>
      <p:sp>
        <p:nvSpPr>
          <p:cNvPr id="3" name="Text Placeholder 2"/>
          <p:cNvSpPr>
            <a:spLocks noGrp="1"/>
          </p:cNvSpPr>
          <p:nvPr>
            <p:ph type="body" sz="quarter" idx="13"/>
          </p:nvPr>
        </p:nvSpPr>
        <p:spPr/>
        <p:txBody>
          <a:bodyPr/>
          <a:lstStyle/>
          <a:p>
            <a:r>
              <a:rPr lang="da-DK" altLang="da-DK" sz="2000" b="1" dirty="0" smtClean="0">
                <a:latin typeface="+mj-lt"/>
                <a:cs typeface="Georgia" pitchFamily="18" charset="0"/>
              </a:rPr>
              <a:t>Transnational</a:t>
            </a:r>
            <a:r>
              <a:rPr lang="da-DK" altLang="da-DK" sz="2000" dirty="0">
                <a:latin typeface="+mj-lt"/>
                <a:cs typeface="Georgia" pitchFamily="18" charset="0"/>
              </a:rPr>
              <a:t>: </a:t>
            </a:r>
            <a:r>
              <a:rPr lang="en-GB" altLang="da-DK" sz="2000" dirty="0">
                <a:latin typeface="+mj-lt"/>
                <a:cs typeface="Georgia" pitchFamily="18" charset="0"/>
              </a:rPr>
              <a:t>the design of project outputs clearly draws on the results of transnational cooperation.</a:t>
            </a:r>
          </a:p>
          <a:p>
            <a:pPr lvl="1"/>
            <a:r>
              <a:rPr lang="en-GB" altLang="da-DK" sz="1600" dirty="0">
                <a:latin typeface="+mj-lt"/>
                <a:cs typeface="Georgia" pitchFamily="18" charset="0"/>
              </a:rPr>
              <a:t>E.g. transferring models/knowledge/technology from one region to another, partners complementing each others’ competences and resources, combining different regional skill sets, gaining a critical mass, etc.</a:t>
            </a:r>
            <a:endParaRPr lang="da-DK" altLang="da-DK" sz="1600" dirty="0">
              <a:latin typeface="+mj-lt"/>
              <a:cs typeface="Georgia" pitchFamily="18" charset="0"/>
            </a:endParaRPr>
          </a:p>
          <a:p>
            <a:endParaRPr lang="en-GB" dirty="0">
              <a:latin typeface="+mj-lt"/>
            </a:endParaRPr>
          </a:p>
        </p:txBody>
      </p:sp>
    </p:spTree>
    <p:extLst>
      <p:ext uri="{BB962C8B-B14F-4D97-AF65-F5344CB8AC3E}">
        <p14:creationId xmlns:p14="http://schemas.microsoft.com/office/powerpoint/2010/main" val="29086212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1628800"/>
            <a:ext cx="7632848" cy="745512"/>
          </a:xfrm>
        </p:spPr>
        <p:txBody>
          <a:bodyPr/>
          <a:lstStyle/>
          <a:p>
            <a:r>
              <a:rPr lang="en-US" dirty="0"/>
              <a:t>Result indicators – Programme level</a:t>
            </a:r>
            <a:endParaRPr lang="en-GB" dirty="0"/>
          </a:p>
        </p:txBody>
      </p:sp>
      <p:sp>
        <p:nvSpPr>
          <p:cNvPr id="3" name="Text Placeholder 2"/>
          <p:cNvSpPr>
            <a:spLocks noGrp="1"/>
          </p:cNvSpPr>
          <p:nvPr>
            <p:ph type="body" sz="quarter" idx="13"/>
          </p:nvPr>
        </p:nvSpPr>
        <p:spPr/>
        <p:txBody>
          <a:bodyPr/>
          <a:lstStyle/>
          <a:p>
            <a:r>
              <a:rPr lang="da-DK" dirty="0" smtClean="0"/>
              <a:t>Text</a:t>
            </a:r>
            <a:endParaRPr lang="en-GB" dirty="0"/>
          </a:p>
        </p:txBody>
      </p:sp>
      <p:pic>
        <p:nvPicPr>
          <p:cNvPr id="5" name="Picture 2"/>
          <p:cNvPicPr>
            <a:picLocks noChangeAspect="1" noChangeArrowheads="1"/>
          </p:cNvPicPr>
          <p:nvPr/>
        </p:nvPicPr>
        <p:blipFill>
          <a:blip r:embed="rId3"/>
          <a:srcRect/>
          <a:stretch>
            <a:fillRect/>
          </a:stretch>
        </p:blipFill>
        <p:spPr bwMode="auto">
          <a:xfrm>
            <a:off x="590872" y="2800725"/>
            <a:ext cx="8229600" cy="2716507"/>
          </a:xfrm>
          <a:prstGeom prst="rect">
            <a:avLst/>
          </a:prstGeom>
          <a:noFill/>
          <a:ln w="9525">
            <a:noFill/>
            <a:miter lim="800000"/>
            <a:headEnd/>
            <a:tailEnd/>
          </a:ln>
          <a:effectLst/>
        </p:spPr>
      </p:pic>
    </p:spTree>
    <p:extLst>
      <p:ext uri="{BB962C8B-B14F-4D97-AF65-F5344CB8AC3E}">
        <p14:creationId xmlns:p14="http://schemas.microsoft.com/office/powerpoint/2010/main" val="25575210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Output </a:t>
            </a:r>
            <a:r>
              <a:rPr lang="en-GB" dirty="0"/>
              <a:t>indicators – Project level</a:t>
            </a:r>
          </a:p>
        </p:txBody>
      </p:sp>
      <p:sp>
        <p:nvSpPr>
          <p:cNvPr id="3" name="Text Placeholder 2"/>
          <p:cNvSpPr>
            <a:spLocks noGrp="1"/>
          </p:cNvSpPr>
          <p:nvPr>
            <p:ph type="body" sz="quarter" idx="13"/>
          </p:nvPr>
        </p:nvSpPr>
        <p:spPr/>
        <p:txBody>
          <a:bodyPr/>
          <a:lstStyle/>
          <a:p>
            <a:r>
              <a:rPr lang="en-GB" dirty="0" smtClean="0"/>
              <a:t>Example Priority </a:t>
            </a:r>
            <a:r>
              <a:rPr lang="en-GB" smtClean="0"/>
              <a:t>axis 3</a:t>
            </a:r>
            <a:endParaRPr lang="en-GB"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1606" y="3501008"/>
            <a:ext cx="8666163" cy="209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08005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Output </a:t>
            </a:r>
            <a:r>
              <a:rPr lang="en-GB" dirty="0"/>
              <a:t>indicators – Project level</a:t>
            </a:r>
          </a:p>
        </p:txBody>
      </p:sp>
      <p:sp>
        <p:nvSpPr>
          <p:cNvPr id="3" name="Text Placeholder 2"/>
          <p:cNvSpPr>
            <a:spLocks noGrp="1"/>
          </p:cNvSpPr>
          <p:nvPr>
            <p:ph type="body" sz="quarter" idx="13"/>
          </p:nvPr>
        </p:nvSpPr>
        <p:spPr/>
        <p:txBody>
          <a:bodyPr/>
          <a:lstStyle/>
          <a:p>
            <a:r>
              <a:rPr lang="en-GB" dirty="0"/>
              <a:t>Quantify </a:t>
            </a:r>
            <a:r>
              <a:rPr lang="en-GB" dirty="0" smtClean="0"/>
              <a:t>contribution </a:t>
            </a:r>
            <a:r>
              <a:rPr lang="en-GB" dirty="0"/>
              <a:t>to </a:t>
            </a:r>
            <a:r>
              <a:rPr lang="en-GB" dirty="0" smtClean="0"/>
              <a:t>the output </a:t>
            </a:r>
            <a:r>
              <a:rPr lang="en-GB" dirty="0"/>
              <a:t>indicator. </a:t>
            </a:r>
            <a:endParaRPr lang="en-GB" dirty="0" smtClean="0"/>
          </a:p>
          <a:p>
            <a:pPr lvl="1"/>
            <a:r>
              <a:rPr lang="en-GB" sz="1800" dirty="0" smtClean="0"/>
              <a:t>This </a:t>
            </a:r>
            <a:r>
              <a:rPr lang="en-GB" sz="1800" dirty="0"/>
              <a:t>is a target value for the entire project. Note: one product or service delivered in several programme partner countries is still considered as one, please do not double count! </a:t>
            </a:r>
            <a:endParaRPr lang="en-GB" sz="1800" dirty="0" smtClean="0"/>
          </a:p>
          <a:p>
            <a:r>
              <a:rPr lang="en-GB" dirty="0" smtClean="0"/>
              <a:t>Please </a:t>
            </a:r>
            <a:r>
              <a:rPr lang="en-GB" dirty="0"/>
              <a:t>see the Programme Manual for expected targets on programme level</a:t>
            </a:r>
            <a:r>
              <a:rPr lang="en-GB" dirty="0" smtClean="0"/>
              <a:t>. </a:t>
            </a:r>
            <a:r>
              <a:rPr lang="en-GB" smtClean="0"/>
              <a:t>Be realistic!</a:t>
            </a:r>
            <a:endParaRPr lang="en-GB" dirty="0"/>
          </a:p>
        </p:txBody>
      </p:sp>
    </p:spTree>
    <p:extLst>
      <p:ext uri="{BB962C8B-B14F-4D97-AF65-F5344CB8AC3E}">
        <p14:creationId xmlns:p14="http://schemas.microsoft.com/office/powerpoint/2010/main" val="24675873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913" y="1603367"/>
            <a:ext cx="3384103" cy="817521"/>
          </a:xfrm>
        </p:spPr>
        <p:txBody>
          <a:bodyPr/>
          <a:lstStyle/>
          <a:p>
            <a:r>
              <a:rPr lang="da-DK" dirty="0" smtClean="0"/>
              <a:t>Thank you for listening</a:t>
            </a:r>
            <a:endParaRPr lang="en-GB" dirty="0"/>
          </a:p>
        </p:txBody>
      </p:sp>
      <p:sp>
        <p:nvSpPr>
          <p:cNvPr id="3" name="Text Placeholder 2"/>
          <p:cNvSpPr>
            <a:spLocks noGrp="1"/>
          </p:cNvSpPr>
          <p:nvPr>
            <p:ph type="body" sz="quarter" idx="10"/>
          </p:nvPr>
        </p:nvSpPr>
        <p:spPr>
          <a:xfrm>
            <a:off x="1331913" y="2708275"/>
            <a:ext cx="3672135" cy="3097213"/>
          </a:xfrm>
        </p:spPr>
        <p:txBody>
          <a:bodyPr/>
          <a:lstStyle/>
          <a:p>
            <a:pPr marL="0" indent="0">
              <a:buNone/>
            </a:pPr>
            <a:r>
              <a:rPr lang="da-DK" dirty="0" smtClean="0"/>
              <a:t>Kirsti Mijnhijmer</a:t>
            </a:r>
          </a:p>
          <a:p>
            <a:pPr marL="0" lvl="0" indent="0">
              <a:buNone/>
            </a:pPr>
            <a:r>
              <a:rPr lang="en-GB" sz="1800" dirty="0"/>
              <a:t>Email</a:t>
            </a:r>
            <a:r>
              <a:rPr lang="en-GB" sz="1800" dirty="0" smtClean="0"/>
              <a:t>: </a:t>
            </a:r>
            <a:r>
              <a:rPr lang="en-GB" sz="1800" dirty="0" smtClean="0">
                <a:solidFill>
                  <a:srgbClr val="0093D3"/>
                </a:solidFill>
              </a:rPr>
              <a:t>kirsti.mijnhijmer@interreg-npa.eu</a:t>
            </a:r>
            <a:endParaRPr lang="en-GB" sz="1800" dirty="0">
              <a:solidFill>
                <a:srgbClr val="0093D3"/>
              </a:solidFill>
            </a:endParaRPr>
          </a:p>
          <a:p>
            <a:pPr marL="0" lvl="0" indent="0">
              <a:buNone/>
            </a:pPr>
            <a:r>
              <a:rPr lang="da-DK" sz="1800" dirty="0">
                <a:solidFill>
                  <a:srgbClr val="0093D3"/>
                </a:solidFill>
              </a:rPr>
              <a:t>www.interreg-npa.eu</a:t>
            </a:r>
          </a:p>
          <a:p>
            <a:endParaRPr lang="en-GB" dirty="0"/>
          </a:p>
        </p:txBody>
      </p:sp>
    </p:spTree>
    <p:extLst>
      <p:ext uri="{BB962C8B-B14F-4D97-AF65-F5344CB8AC3E}">
        <p14:creationId xmlns:p14="http://schemas.microsoft.com/office/powerpoint/2010/main" val="293460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Some </a:t>
            </a:r>
            <a:r>
              <a:rPr lang="da-DK" dirty="0" smtClean="0"/>
              <a:t>terminology</a:t>
            </a:r>
            <a:endParaRPr lang="en-GB" dirty="0"/>
          </a:p>
        </p:txBody>
      </p:sp>
      <p:sp>
        <p:nvSpPr>
          <p:cNvPr id="3" name="Text Placeholder 2"/>
          <p:cNvSpPr>
            <a:spLocks noGrp="1"/>
          </p:cNvSpPr>
          <p:nvPr>
            <p:ph type="body" sz="quarter" idx="13"/>
          </p:nvPr>
        </p:nvSpPr>
        <p:spPr/>
        <p:txBody>
          <a:bodyPr/>
          <a:lstStyle/>
          <a:p>
            <a:r>
              <a:rPr lang="en-US" sz="2000" b="1" dirty="0"/>
              <a:t>Result: </a:t>
            </a:r>
            <a:r>
              <a:rPr lang="en-US" sz="2000" dirty="0"/>
              <a:t>what is intended to be changed in the programme area</a:t>
            </a:r>
          </a:p>
          <a:p>
            <a:r>
              <a:rPr lang="en-US" sz="2000" b="1" dirty="0" smtClean="0"/>
              <a:t>Outputs</a:t>
            </a:r>
            <a:r>
              <a:rPr lang="en-US" sz="2000" b="1" dirty="0"/>
              <a:t>: </a:t>
            </a:r>
            <a:r>
              <a:rPr lang="en-US" sz="2000" dirty="0"/>
              <a:t>direct products of the programme, intended to contribute to results. They are mainly developed at project level (products/services</a:t>
            </a:r>
            <a:r>
              <a:rPr lang="en-US" sz="2000" dirty="0" smtClean="0"/>
              <a:t>).</a:t>
            </a:r>
            <a:endParaRPr lang="en-US" sz="2000" dirty="0"/>
          </a:p>
          <a:p>
            <a:r>
              <a:rPr lang="en-US" sz="2000" b="1" dirty="0"/>
              <a:t>Results orientation</a:t>
            </a:r>
            <a:r>
              <a:rPr lang="en-US" sz="2000" dirty="0"/>
              <a:t>: for the 2014-2020 period, the focus is shifting from only measuring outputs (products/services) to measuring the results that they contribute to (change in the programme area).</a:t>
            </a:r>
          </a:p>
          <a:p>
            <a:endParaRPr lang="en-GB" dirty="0"/>
          </a:p>
        </p:txBody>
      </p:sp>
    </p:spTree>
    <p:extLst>
      <p:ext uri="{BB962C8B-B14F-4D97-AF65-F5344CB8AC3E}">
        <p14:creationId xmlns:p14="http://schemas.microsoft.com/office/powerpoint/2010/main" val="39232126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Intervention logic</a:t>
            </a:r>
          </a:p>
        </p:txBody>
      </p:sp>
      <p:sp>
        <p:nvSpPr>
          <p:cNvPr id="3" name="Text Placeholder 2"/>
          <p:cNvSpPr>
            <a:spLocks noGrp="1"/>
          </p:cNvSpPr>
          <p:nvPr>
            <p:ph type="body" sz="quarter" idx="13"/>
          </p:nvPr>
        </p:nvSpPr>
        <p:spPr/>
        <p:txBody>
          <a:bodyPr/>
          <a:lstStyle/>
          <a:p>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2420888"/>
            <a:ext cx="7797800" cy="310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48527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913" y="1603368"/>
            <a:ext cx="7416551" cy="745512"/>
          </a:xfrm>
        </p:spPr>
        <p:txBody>
          <a:bodyPr/>
          <a:lstStyle/>
          <a:p>
            <a:r>
              <a:rPr lang="en-GB" dirty="0"/>
              <a:t>Intervention logic at programme level</a:t>
            </a:r>
          </a:p>
        </p:txBody>
      </p:sp>
      <p:sp>
        <p:nvSpPr>
          <p:cNvPr id="3" name="Text Placeholder 2"/>
          <p:cNvSpPr>
            <a:spLocks noGrp="1"/>
          </p:cNvSpPr>
          <p:nvPr>
            <p:ph type="body" sz="quarter" idx="13"/>
          </p:nvPr>
        </p:nvSpPr>
        <p:spPr/>
        <p:txBody>
          <a:bodyPr/>
          <a:lstStyle/>
          <a:p>
            <a:r>
              <a:rPr lang="en-US" sz="2000" b="1" dirty="0"/>
              <a:t>Vision</a:t>
            </a:r>
            <a:r>
              <a:rPr lang="en-US" sz="2000" dirty="0"/>
              <a:t>: what does the programme want to achieve</a:t>
            </a:r>
          </a:p>
          <a:p>
            <a:r>
              <a:rPr lang="en-US" sz="2000" dirty="0"/>
              <a:t>Thematic objectives: 4 themes form the basis for the 4 priorities</a:t>
            </a:r>
          </a:p>
          <a:p>
            <a:r>
              <a:rPr lang="en-US" sz="2000" b="1" dirty="0"/>
              <a:t>Specific objectives: </a:t>
            </a:r>
            <a:r>
              <a:rPr lang="en-US" sz="2000" dirty="0"/>
              <a:t>how the programme plans to meet the vision</a:t>
            </a:r>
          </a:p>
          <a:p>
            <a:r>
              <a:rPr lang="en-US" sz="2000" b="1" dirty="0"/>
              <a:t>Results sought: </a:t>
            </a:r>
            <a:r>
              <a:rPr lang="en-US" sz="2000" dirty="0"/>
              <a:t>what changes the programme wishes to see, e.g. </a:t>
            </a:r>
            <a:r>
              <a:rPr lang="en-US" sz="2000" dirty="0" smtClean="0"/>
              <a:t>raised </a:t>
            </a:r>
            <a:r>
              <a:rPr lang="en-US" sz="2000" dirty="0"/>
              <a:t>awareness,  improved entrepreneurial climate, raised preparedness</a:t>
            </a:r>
          </a:p>
          <a:p>
            <a:endParaRPr lang="en-GB" sz="2000" dirty="0"/>
          </a:p>
        </p:txBody>
      </p:sp>
    </p:spTree>
    <p:extLst>
      <p:ext uri="{BB962C8B-B14F-4D97-AF65-F5344CB8AC3E}">
        <p14:creationId xmlns:p14="http://schemas.microsoft.com/office/powerpoint/2010/main" val="10677767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913" y="1603368"/>
            <a:ext cx="7416551" cy="745512"/>
          </a:xfrm>
        </p:spPr>
        <p:txBody>
          <a:bodyPr/>
          <a:lstStyle/>
          <a:p>
            <a:r>
              <a:rPr lang="en-GB" dirty="0"/>
              <a:t>Intervention logic at programme level</a:t>
            </a:r>
          </a:p>
        </p:txBody>
      </p:sp>
      <p:sp>
        <p:nvSpPr>
          <p:cNvPr id="3" name="Text Placeholder 2"/>
          <p:cNvSpPr>
            <a:spLocks noGrp="1"/>
          </p:cNvSpPr>
          <p:nvPr>
            <p:ph type="body" sz="quarter" idx="13"/>
          </p:nvPr>
        </p:nvSpPr>
        <p:spPr/>
        <p:txBody>
          <a:bodyPr/>
          <a:lstStyle/>
          <a:p>
            <a:r>
              <a:rPr lang="en-US" sz="2000" b="1" dirty="0" smtClean="0"/>
              <a:t>Result </a:t>
            </a:r>
            <a:r>
              <a:rPr lang="en-US" sz="2000" b="1" dirty="0"/>
              <a:t>indicators: </a:t>
            </a:r>
            <a:r>
              <a:rPr lang="en-US" sz="2000" dirty="0"/>
              <a:t>how the changes will be measured</a:t>
            </a:r>
          </a:p>
          <a:p>
            <a:r>
              <a:rPr lang="en-US" sz="2000" b="1" dirty="0"/>
              <a:t>Actions supported: </a:t>
            </a:r>
            <a:r>
              <a:rPr lang="en-US" sz="2000" dirty="0"/>
              <a:t>examples of interventions to help achieve the results sought, including examples of target groups and partners</a:t>
            </a:r>
          </a:p>
          <a:p>
            <a:r>
              <a:rPr lang="en-US" sz="2000" b="1" dirty="0"/>
              <a:t>Output indicators: </a:t>
            </a:r>
            <a:r>
              <a:rPr lang="en-US" sz="2000" dirty="0"/>
              <a:t>quantifying the outputs that are developed</a:t>
            </a:r>
          </a:p>
          <a:p>
            <a:r>
              <a:rPr lang="en-US" sz="2000" b="1" dirty="0"/>
              <a:t>Performance framework: </a:t>
            </a:r>
            <a:r>
              <a:rPr lang="en-US" sz="2000" dirty="0"/>
              <a:t>accountability for outputs, finances</a:t>
            </a:r>
          </a:p>
          <a:p>
            <a:endParaRPr lang="en-GB" sz="2000" dirty="0"/>
          </a:p>
        </p:txBody>
      </p:sp>
    </p:spTree>
    <p:extLst>
      <p:ext uri="{BB962C8B-B14F-4D97-AF65-F5344CB8AC3E}">
        <p14:creationId xmlns:p14="http://schemas.microsoft.com/office/powerpoint/2010/main" val="42813471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913" y="1603368"/>
            <a:ext cx="7416551" cy="745512"/>
          </a:xfrm>
        </p:spPr>
        <p:txBody>
          <a:bodyPr/>
          <a:lstStyle/>
          <a:p>
            <a:r>
              <a:rPr lang="en-US" dirty="0"/>
              <a:t>What does it mean for projects?</a:t>
            </a:r>
            <a:endParaRPr lang="en-GB" dirty="0"/>
          </a:p>
        </p:txBody>
      </p:sp>
      <p:sp>
        <p:nvSpPr>
          <p:cNvPr id="3" name="Text Placeholder 2"/>
          <p:cNvSpPr>
            <a:spLocks noGrp="1"/>
          </p:cNvSpPr>
          <p:nvPr>
            <p:ph type="body" sz="quarter" idx="13"/>
          </p:nvPr>
        </p:nvSpPr>
        <p:spPr/>
        <p:txBody>
          <a:bodyPr/>
          <a:lstStyle/>
          <a:p>
            <a:pPr lvl="0" eaLnBrk="0" fontAlgn="base" hangingPunct="0">
              <a:spcAft>
                <a:spcPct val="0"/>
              </a:spcAft>
              <a:buClr>
                <a:srgbClr val="0093D3"/>
              </a:buClr>
              <a:buFont typeface="Wingdings" pitchFamily="2" charset="2"/>
              <a:buChar char="§"/>
            </a:pPr>
            <a:r>
              <a:rPr lang="da-DK" sz="2000" b="1" kern="0" dirty="0">
                <a:solidFill>
                  <a:srgbClr val="000000"/>
                </a:solidFill>
                <a:ea typeface="ＭＳ Ｐゴシック"/>
              </a:rPr>
              <a:t>Project result: </a:t>
            </a:r>
            <a:r>
              <a:rPr lang="da-DK" sz="2000" kern="0" dirty="0">
                <a:solidFill>
                  <a:srgbClr val="000000"/>
                </a:solidFill>
                <a:ea typeface="ＭＳ Ｐゴシック"/>
              </a:rPr>
              <a:t>what change does the project hope to achieve? </a:t>
            </a:r>
          </a:p>
          <a:p>
            <a:pPr lvl="1" eaLnBrk="0" fontAlgn="base" hangingPunct="0">
              <a:spcAft>
                <a:spcPct val="0"/>
              </a:spcAft>
              <a:buClr>
                <a:srgbClr val="0093D3"/>
              </a:buClr>
              <a:buFont typeface="Wingdings" pitchFamily="2" charset="2"/>
              <a:buChar char="§"/>
            </a:pPr>
            <a:r>
              <a:rPr lang="da-DK" sz="1600" kern="0" dirty="0">
                <a:solidFill>
                  <a:srgbClr val="000000"/>
                </a:solidFill>
                <a:ea typeface="ＭＳ Ｐゴシック"/>
              </a:rPr>
              <a:t>Qualitative contribution to p</a:t>
            </a:r>
            <a:r>
              <a:rPr lang="da-DK" sz="1600" kern="0" dirty="0">
                <a:solidFill>
                  <a:srgbClr val="000000"/>
                </a:solidFill>
                <a:ea typeface="ＭＳ Ｐゴシック"/>
                <a:sym typeface="Wingdings" panose="05000000000000000000" pitchFamily="2" charset="2"/>
              </a:rPr>
              <a:t>rogramme result indicators (neutral/positive)</a:t>
            </a:r>
            <a:endParaRPr lang="da-DK" sz="1600" kern="0" dirty="0">
              <a:solidFill>
                <a:srgbClr val="000000"/>
              </a:solidFill>
              <a:ea typeface="ＭＳ Ｐゴシック"/>
            </a:endParaRPr>
          </a:p>
          <a:p>
            <a:pPr lvl="0" eaLnBrk="0" fontAlgn="base" hangingPunct="0">
              <a:spcAft>
                <a:spcPct val="0"/>
              </a:spcAft>
              <a:buClr>
                <a:srgbClr val="0093D3"/>
              </a:buClr>
              <a:buFont typeface="Wingdings" pitchFamily="2" charset="2"/>
              <a:buChar char="§"/>
            </a:pPr>
            <a:r>
              <a:rPr lang="da-DK" sz="2000" b="1" kern="0" dirty="0">
                <a:solidFill>
                  <a:srgbClr val="000000"/>
                </a:solidFill>
                <a:ea typeface="ＭＳ Ｐゴシック"/>
              </a:rPr>
              <a:t>Project objectives: </a:t>
            </a:r>
            <a:r>
              <a:rPr lang="da-DK" sz="2000" kern="0" dirty="0">
                <a:solidFill>
                  <a:srgbClr val="000000"/>
                </a:solidFill>
                <a:ea typeface="ＭＳ Ｐゴシック"/>
              </a:rPr>
              <a:t>how will the project achieve its chosen result? </a:t>
            </a:r>
          </a:p>
          <a:p>
            <a:pPr lvl="0" eaLnBrk="0" fontAlgn="base" hangingPunct="0">
              <a:spcAft>
                <a:spcPct val="0"/>
              </a:spcAft>
              <a:buClr>
                <a:srgbClr val="0093D3"/>
              </a:buClr>
              <a:buFont typeface="Wingdings" pitchFamily="2" charset="2"/>
              <a:buChar char="§"/>
            </a:pPr>
            <a:r>
              <a:rPr lang="da-DK" sz="2000" b="1" kern="0" dirty="0">
                <a:solidFill>
                  <a:srgbClr val="000000"/>
                </a:solidFill>
                <a:ea typeface="ＭＳ Ｐゴシック"/>
              </a:rPr>
              <a:t>Project outputs</a:t>
            </a:r>
            <a:r>
              <a:rPr lang="da-DK" sz="2000" kern="0" dirty="0">
                <a:solidFill>
                  <a:srgbClr val="000000"/>
                </a:solidFill>
                <a:ea typeface="ＭＳ Ｐゴシック"/>
              </a:rPr>
              <a:t>: </a:t>
            </a:r>
            <a:r>
              <a:rPr lang="da-DK" sz="2000" kern="0" dirty="0">
                <a:solidFill>
                  <a:srgbClr val="000000"/>
                </a:solidFill>
                <a:ea typeface="ＭＳ Ｐゴシック"/>
                <a:sym typeface="Wingdings" panose="05000000000000000000" pitchFamily="2" charset="2"/>
              </a:rPr>
              <a:t>products/services, i.e. the solutions to meet the chosen objectives and result </a:t>
            </a:r>
          </a:p>
          <a:p>
            <a:pPr lvl="1" eaLnBrk="0" fontAlgn="base" hangingPunct="0">
              <a:spcAft>
                <a:spcPct val="0"/>
              </a:spcAft>
              <a:buClr>
                <a:srgbClr val="0093D3"/>
              </a:buClr>
              <a:buFont typeface="Wingdings" pitchFamily="2" charset="2"/>
              <a:buChar char="§"/>
            </a:pPr>
            <a:r>
              <a:rPr lang="da-DK" sz="1600" kern="0" dirty="0">
                <a:solidFill>
                  <a:srgbClr val="000000"/>
                </a:solidFill>
                <a:ea typeface="ＭＳ Ｐゴシック"/>
                <a:sym typeface="Wingdings" panose="05000000000000000000" pitchFamily="2" charset="2"/>
              </a:rPr>
              <a:t>Quantitative contribution to output indicators</a:t>
            </a:r>
          </a:p>
          <a:p>
            <a:endParaRPr lang="en-GB" sz="2000" dirty="0"/>
          </a:p>
        </p:txBody>
      </p:sp>
    </p:spTree>
    <p:extLst>
      <p:ext uri="{BB962C8B-B14F-4D97-AF65-F5344CB8AC3E}">
        <p14:creationId xmlns:p14="http://schemas.microsoft.com/office/powerpoint/2010/main" val="21220769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913" y="1603368"/>
            <a:ext cx="7128519" cy="745512"/>
          </a:xfrm>
        </p:spPr>
        <p:txBody>
          <a:bodyPr/>
          <a:lstStyle/>
          <a:p>
            <a:r>
              <a:rPr lang="en-US" dirty="0"/>
              <a:t>What does it mean for projects?</a:t>
            </a:r>
            <a:endParaRPr lang="en-GB" dirty="0"/>
          </a:p>
        </p:txBody>
      </p:sp>
      <p:sp>
        <p:nvSpPr>
          <p:cNvPr id="3" name="Text Placeholder 2"/>
          <p:cNvSpPr>
            <a:spLocks noGrp="1"/>
          </p:cNvSpPr>
          <p:nvPr>
            <p:ph type="body" sz="quarter" idx="13"/>
          </p:nvPr>
        </p:nvSpPr>
        <p:spPr/>
        <p:txBody>
          <a:bodyPr/>
          <a:lstStyle/>
          <a:p>
            <a:r>
              <a:rPr lang="en-US" sz="2000" b="1" dirty="0"/>
              <a:t>Deliverable: </a:t>
            </a:r>
            <a:r>
              <a:rPr lang="en-US" sz="2000" dirty="0"/>
              <a:t>by-product in developing the main outputs</a:t>
            </a:r>
          </a:p>
          <a:p>
            <a:r>
              <a:rPr lang="en-US" sz="2000" b="1" dirty="0"/>
              <a:t>Budget and spending </a:t>
            </a:r>
            <a:r>
              <a:rPr lang="en-US" sz="2000" b="1" dirty="0" smtClean="0"/>
              <a:t>target: </a:t>
            </a:r>
            <a:r>
              <a:rPr lang="en-US" sz="2000" dirty="0" smtClean="0"/>
              <a:t>Contribution </a:t>
            </a:r>
            <a:r>
              <a:rPr lang="en-US" sz="2000" dirty="0"/>
              <a:t>to the programme financial targets</a:t>
            </a:r>
          </a:p>
          <a:p>
            <a:endParaRPr lang="en-GB" dirty="0"/>
          </a:p>
        </p:txBody>
      </p:sp>
    </p:spTree>
    <p:extLst>
      <p:ext uri="{BB962C8B-B14F-4D97-AF65-F5344CB8AC3E}">
        <p14:creationId xmlns:p14="http://schemas.microsoft.com/office/powerpoint/2010/main" val="8687485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Quality Objectives - Purpose</a:t>
            </a:r>
          </a:p>
        </p:txBody>
      </p:sp>
      <p:sp>
        <p:nvSpPr>
          <p:cNvPr id="3" name="Text Placeholder 2"/>
          <p:cNvSpPr>
            <a:spLocks noGrp="1"/>
          </p:cNvSpPr>
          <p:nvPr>
            <p:ph type="body" sz="quarter" idx="13"/>
          </p:nvPr>
        </p:nvSpPr>
        <p:spPr>
          <a:xfrm>
            <a:off x="1331913" y="2708275"/>
            <a:ext cx="7056511" cy="3097213"/>
          </a:xfrm>
        </p:spPr>
        <p:txBody>
          <a:bodyPr/>
          <a:lstStyle/>
          <a:p>
            <a:r>
              <a:rPr lang="en-GB" dirty="0"/>
              <a:t>Bridge the gap between the project outputs and programme results</a:t>
            </a:r>
          </a:p>
          <a:p>
            <a:r>
              <a:rPr lang="en-GB" dirty="0"/>
              <a:t>Indicate the type of projects the programme aims to support; those delivering meaningful change.</a:t>
            </a:r>
          </a:p>
          <a:p>
            <a:r>
              <a:rPr lang="en-GB" dirty="0"/>
              <a:t>Form a reference point for evaluating project applications – basis for selection criteria</a:t>
            </a:r>
          </a:p>
          <a:p>
            <a:endParaRPr lang="en-GB" dirty="0"/>
          </a:p>
        </p:txBody>
      </p:sp>
    </p:spTree>
    <p:extLst>
      <p:ext uri="{BB962C8B-B14F-4D97-AF65-F5344CB8AC3E}">
        <p14:creationId xmlns:p14="http://schemas.microsoft.com/office/powerpoint/2010/main" val="24034028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Quality Objectives</a:t>
            </a:r>
          </a:p>
        </p:txBody>
      </p:sp>
      <p:sp>
        <p:nvSpPr>
          <p:cNvPr id="3" name="Text Placeholder 2"/>
          <p:cNvSpPr>
            <a:spLocks noGrp="1"/>
          </p:cNvSpPr>
          <p:nvPr>
            <p:ph type="body" sz="quarter" idx="13"/>
          </p:nvPr>
        </p:nvSpPr>
        <p:spPr/>
        <p:txBody>
          <a:bodyPr/>
          <a:lstStyle/>
          <a:p>
            <a:r>
              <a:rPr lang="en-US" sz="2000" dirty="0"/>
              <a:t>Concrete</a:t>
            </a:r>
          </a:p>
          <a:p>
            <a:r>
              <a:rPr lang="en-US" sz="2000" dirty="0"/>
              <a:t>Innovative</a:t>
            </a:r>
          </a:p>
          <a:p>
            <a:r>
              <a:rPr lang="en-US" sz="2000" dirty="0"/>
              <a:t>Focused</a:t>
            </a:r>
          </a:p>
          <a:p>
            <a:r>
              <a:rPr lang="en-US" sz="2000" dirty="0"/>
              <a:t>Relevant</a:t>
            </a:r>
          </a:p>
          <a:p>
            <a:r>
              <a:rPr lang="en-US" sz="2000" dirty="0"/>
              <a:t>Responsible</a:t>
            </a:r>
          </a:p>
          <a:p>
            <a:r>
              <a:rPr lang="en-US" sz="2000" dirty="0"/>
              <a:t>Viable</a:t>
            </a:r>
          </a:p>
          <a:p>
            <a:r>
              <a:rPr lang="en-US" sz="2000" dirty="0"/>
              <a:t>Transnational</a:t>
            </a:r>
          </a:p>
          <a:p>
            <a:r>
              <a:rPr lang="en-US" sz="2000" dirty="0"/>
              <a:t>Strategic</a:t>
            </a:r>
          </a:p>
          <a:p>
            <a:r>
              <a:rPr lang="en-US" sz="2000" dirty="0"/>
              <a:t>Value-for-money</a:t>
            </a:r>
          </a:p>
          <a:p>
            <a:endParaRPr lang="en-GB" sz="20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2924944"/>
            <a:ext cx="38100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7922652"/>
      </p:ext>
    </p:extLst>
  </p:cSld>
  <p:clrMapOvr>
    <a:masterClrMapping/>
  </p:clrMapOvr>
  <p:timing>
    <p:tnLst>
      <p:par>
        <p:cTn id="1" dur="indefinite" restart="never" nodeType="tmRoot"/>
      </p:par>
    </p:tnLst>
  </p:timing>
</p:sld>
</file>

<file path=ppt/theme/theme1.xml><?xml version="1.0" encoding="utf-8"?>
<a:theme xmlns:a="http://schemas.openxmlformats.org/drawingml/2006/main" name="NPA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NPA PPT template</Template>
  <TotalTime>0</TotalTime>
  <Words>2519</Words>
  <Application>Microsoft Office PowerPoint</Application>
  <PresentationFormat>On-screen Show (4:3)</PresentationFormat>
  <Paragraphs>197</Paragraphs>
  <Slides>17</Slides>
  <Notes>16</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NPA PPT template</vt:lpstr>
      <vt:lpstr>1_Office-tema</vt:lpstr>
      <vt:lpstr>PowerPoint Presentation</vt:lpstr>
      <vt:lpstr>Some terminology</vt:lpstr>
      <vt:lpstr>Intervention logic</vt:lpstr>
      <vt:lpstr>Intervention logic at programme level</vt:lpstr>
      <vt:lpstr>Intervention logic at programme level</vt:lpstr>
      <vt:lpstr>What does it mean for projects?</vt:lpstr>
      <vt:lpstr>What does it mean for projects?</vt:lpstr>
      <vt:lpstr>Quality Objectives - Purpose</vt:lpstr>
      <vt:lpstr>Quality Objectives</vt:lpstr>
      <vt:lpstr>Quality Objectives</vt:lpstr>
      <vt:lpstr>Quality Objectives – Innovative &amp; Relevant</vt:lpstr>
      <vt:lpstr>Quality Objective – Viable</vt:lpstr>
      <vt:lpstr>Quality Objective – Transnational</vt:lpstr>
      <vt:lpstr>Result indicators – Programme level</vt:lpstr>
      <vt:lpstr>Output indicators – Project level</vt:lpstr>
      <vt:lpstr>Output indicators – Project level</vt:lpstr>
      <vt:lpstr>Thank you for listening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2015-10-05T11:59:02Z</dcterms:created>
  <dcterms:modified xsi:type="dcterms:W3CDTF">2018-01-15T13:07:32Z</dcterms:modified>
</cp:coreProperties>
</file>