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65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65" r:id="rId6"/>
    <p:sldId id="266" r:id="rId7"/>
    <p:sldId id="267" r:id="rId8"/>
    <p:sldId id="262" r:id="rId9"/>
    <p:sldId id="268" r:id="rId10"/>
    <p:sldId id="269" r:id="rId11"/>
    <p:sldId id="270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5"/>
            <p14:sldId id="266"/>
            <p14:sldId id="267"/>
            <p14:sldId id="262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90F5-8181-47EE-AF96-CFD8034B2F4E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F31B-BB64-4D27-B67F-C1438800E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5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124A-2D76-44C0-AA78-41754560C63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0671-04BE-4F3B-A80B-55388A01A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7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3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7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1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16-01-2018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259632" y="2490997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00A6EB"/>
                </a:solidFill>
              </a:rPr>
              <a:t>Partnership</a:t>
            </a:r>
            <a:endParaRPr lang="da-DK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Michela Gaifami, </a:t>
            </a:r>
            <a:r>
              <a:rPr lang="da-DK" sz="3200" b="1" dirty="0">
                <a:solidFill>
                  <a:srgbClr val="00A6EB"/>
                </a:solidFill>
              </a:rPr>
              <a:t>Joint </a:t>
            </a:r>
            <a:r>
              <a:rPr lang="da-DK" sz="3200" b="1" dirty="0" smtClean="0">
                <a:solidFill>
                  <a:srgbClr val="00A6EB"/>
                </a:solidFill>
              </a:rPr>
              <a:t>Secretariat</a:t>
            </a:r>
          </a:p>
          <a:p>
            <a:pPr algn="l"/>
            <a:r>
              <a:rPr lang="da-DK" sz="3200" b="1" smtClean="0">
                <a:solidFill>
                  <a:srgbClr val="00A6EB"/>
                </a:solidFill>
              </a:rPr>
              <a:t>January 18th, </a:t>
            </a:r>
            <a:r>
              <a:rPr lang="da-DK" sz="3200" b="1" dirty="0" smtClean="0">
                <a:solidFill>
                  <a:srgbClr val="00A6EB"/>
                </a:solidFill>
              </a:rPr>
              <a:t>2018 – Copenhagen, Denmark</a:t>
            </a:r>
            <a:endParaRPr lang="da-DK" sz="3200" b="1" dirty="0">
              <a:solidFill>
                <a:srgbClr val="00A6EB"/>
              </a:solidFill>
            </a:endParaRPr>
          </a:p>
          <a:p>
            <a:pPr algn="l"/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2132856"/>
            <a:ext cx="7200800" cy="3097213"/>
          </a:xfrm>
        </p:spPr>
        <p:txBody>
          <a:bodyPr/>
          <a:lstStyle/>
          <a:p>
            <a:r>
              <a:rPr lang="en-GB" sz="2400" dirty="0"/>
              <a:t>A minimum of 3 partners from 3 different programme partner countries, one of which located in a EU Member State.</a:t>
            </a:r>
          </a:p>
          <a:p>
            <a:r>
              <a:rPr lang="en-GB" sz="2400" dirty="0"/>
              <a:t>The </a:t>
            </a:r>
            <a:r>
              <a:rPr lang="en-GB" sz="2400" b="1" dirty="0"/>
              <a:t>L</a:t>
            </a:r>
            <a:r>
              <a:rPr lang="en-GB" sz="2400" dirty="0"/>
              <a:t>ead </a:t>
            </a:r>
            <a:r>
              <a:rPr lang="en-GB" sz="2400" b="1" dirty="0"/>
              <a:t>P</a:t>
            </a:r>
            <a:r>
              <a:rPr lang="en-GB" sz="2400" dirty="0"/>
              <a:t>artner organisation is </a:t>
            </a:r>
            <a:r>
              <a:rPr lang="en-GB" sz="2400" dirty="0" smtClean="0"/>
              <a:t>eligible if:-</a:t>
            </a:r>
            <a:endParaRPr lang="en-GB" sz="2400" dirty="0"/>
          </a:p>
          <a:p>
            <a:pPr lvl="1"/>
            <a:r>
              <a:rPr lang="en-GB" sz="2400" b="1" dirty="0" smtClean="0"/>
              <a:t>Public organisation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Located in the programme area from:</a:t>
            </a:r>
          </a:p>
          <a:p>
            <a:pPr lvl="2"/>
            <a:r>
              <a:rPr lang="en-GB" dirty="0" smtClean="0"/>
              <a:t>An </a:t>
            </a:r>
            <a:r>
              <a:rPr lang="en-GB" dirty="0"/>
              <a:t>EU programme partner </a:t>
            </a:r>
            <a:r>
              <a:rPr lang="en-GB" dirty="0" smtClean="0"/>
              <a:t>country </a:t>
            </a:r>
            <a:endParaRPr lang="en-GB" dirty="0"/>
          </a:p>
          <a:p>
            <a:pPr lvl="2"/>
            <a:r>
              <a:rPr lang="en-GB" dirty="0" smtClean="0"/>
              <a:t>Norway or </a:t>
            </a:r>
          </a:p>
          <a:p>
            <a:pPr lvl="2"/>
            <a:r>
              <a:rPr lang="en-GB" dirty="0" smtClean="0"/>
              <a:t>Iceland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2131987"/>
            <a:ext cx="7200800" cy="3097213"/>
          </a:xfrm>
        </p:spPr>
        <p:txBody>
          <a:bodyPr/>
          <a:lstStyle/>
          <a:p>
            <a:r>
              <a:rPr lang="en-GB" sz="2400" dirty="0" smtClean="0"/>
              <a:t>All </a:t>
            </a:r>
            <a:r>
              <a:rPr lang="en-GB" sz="2400" dirty="0"/>
              <a:t>project partners are eligible organisations.</a:t>
            </a:r>
          </a:p>
          <a:p>
            <a:pPr lvl="1"/>
            <a:r>
              <a:rPr lang="en-GB" sz="2400" dirty="0"/>
              <a:t>Eligible legal status.</a:t>
            </a:r>
          </a:p>
          <a:p>
            <a:pPr lvl="1"/>
            <a:r>
              <a:rPr lang="en-GB" sz="2400" dirty="0"/>
              <a:t>Located in the programme area, unless in exceptional circumstances when sufficient justification is provided for the use of geographical flexibility</a:t>
            </a:r>
            <a:r>
              <a:rPr lang="en-GB" sz="2400" dirty="0" smtClean="0"/>
              <a:t>.(</a:t>
            </a:r>
            <a:r>
              <a:rPr lang="en-GB" sz="2400" u="sng" dirty="0" smtClean="0"/>
              <a:t>RU + CAN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/>
              <a:t>Partnership is clearly transnational rather than cross-border: combination of partners from the Nordic, West-Atlantic and North Atlantic countries</a:t>
            </a:r>
            <a:r>
              <a:rPr lang="en-GB" sz="2400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1988840"/>
            <a:ext cx="7200255" cy="3097213"/>
          </a:xfrm>
        </p:spPr>
        <p:txBody>
          <a:bodyPr/>
          <a:lstStyle/>
          <a:p>
            <a:r>
              <a:rPr lang="en-GB" sz="2400" b="1" dirty="0"/>
              <a:t>Lead Partner: </a:t>
            </a:r>
            <a:r>
              <a:rPr lang="en-GB" sz="2400" dirty="0"/>
              <a:t>partner with overall responsibility for development and implementation of the project</a:t>
            </a:r>
          </a:p>
          <a:p>
            <a:r>
              <a:rPr lang="da-DK" sz="2400" b="1" dirty="0"/>
              <a:t>Project partner: </a:t>
            </a:r>
            <a:r>
              <a:rPr lang="da-DK" sz="2400" dirty="0"/>
              <a:t>partner with a dedicated responsibility for part of the project development and implementation, and a budget</a:t>
            </a:r>
          </a:p>
          <a:p>
            <a:r>
              <a:rPr lang="da-DK" sz="2400" b="1" dirty="0"/>
              <a:t>Associated partner: </a:t>
            </a:r>
            <a:r>
              <a:rPr lang="en-GB" sz="2400" dirty="0"/>
              <a:t>project partner participating in the project without financially contributing to it. Any expenses need to be covered by the partners with a budget.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9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1988840"/>
            <a:ext cx="7488832" cy="3816424"/>
          </a:xfrm>
        </p:spPr>
        <p:txBody>
          <a:bodyPr/>
          <a:lstStyle/>
          <a:p>
            <a:r>
              <a:rPr lang="da-DK" sz="2400" b="1" dirty="0" smtClean="0"/>
              <a:t>Sub </a:t>
            </a:r>
            <a:r>
              <a:rPr lang="da-DK" sz="2400" b="1" dirty="0"/>
              <a:t>partner: </a:t>
            </a:r>
            <a:r>
              <a:rPr lang="en-GB" sz="2400" dirty="0"/>
              <a:t>project partner attached to another project partner for administrative reasons; especially if the contribution to the project is relatively small. A sub partner construction can only be set up </a:t>
            </a:r>
            <a:r>
              <a:rPr lang="en-GB" sz="2400" u="sng" dirty="0"/>
              <a:t>within the same programme partner </a:t>
            </a:r>
            <a:r>
              <a:rPr lang="en-GB" sz="2400" u="sng" dirty="0" smtClean="0"/>
              <a:t>country, and funding source.</a:t>
            </a:r>
          </a:p>
          <a:p>
            <a:r>
              <a:rPr lang="en-GB" sz="2400" dirty="0" smtClean="0"/>
              <a:t>Suited for SMEs that only join actively in part of the project</a:t>
            </a:r>
          </a:p>
          <a:p>
            <a:r>
              <a:rPr lang="en-GB" sz="2400" dirty="0" smtClean="0"/>
              <a:t>A sub partner budget is generally small, and shouldn’t be more than any main partner budget.</a:t>
            </a:r>
          </a:p>
          <a:p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1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480175" cy="745512"/>
          </a:xfrm>
        </p:spPr>
        <p:txBody>
          <a:bodyPr/>
          <a:lstStyle/>
          <a:p>
            <a:r>
              <a:rPr lang="da-DK" dirty="0" smtClean="0"/>
              <a:t>Lead Partner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2060848"/>
            <a:ext cx="7848872" cy="3097213"/>
          </a:xfrm>
        </p:spPr>
        <p:txBody>
          <a:bodyPr/>
          <a:lstStyle/>
          <a:p>
            <a:r>
              <a:rPr lang="da-DK" sz="2400" b="1" dirty="0"/>
              <a:t>Lead Partner principle: </a:t>
            </a:r>
            <a:r>
              <a:rPr lang="da-DK" sz="2400" dirty="0"/>
              <a:t>LP </a:t>
            </a:r>
            <a:r>
              <a:rPr lang="en-GB" sz="2400" dirty="0"/>
              <a:t>is formally the final beneficiary of the ERDF funding and acts as a link between the project partners and the Programme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 Partnership Agreement </a:t>
            </a:r>
            <a:r>
              <a:rPr lang="en-US" sz="2400" dirty="0" smtClean="0"/>
              <a:t>defines the responsibilities </a:t>
            </a:r>
            <a:r>
              <a:rPr lang="en-US" sz="2400" dirty="0"/>
              <a:t>and procedures </a:t>
            </a:r>
            <a:r>
              <a:rPr lang="en-US" sz="2400" dirty="0" smtClean="0"/>
              <a:t>between the LP and the partners.</a:t>
            </a:r>
            <a:endParaRPr lang="en-GB" sz="2400" dirty="0"/>
          </a:p>
          <a:p>
            <a:r>
              <a:rPr lang="da-DK" sz="2400" b="1" dirty="0"/>
              <a:t>NEW</a:t>
            </a:r>
            <a:r>
              <a:rPr lang="da-DK" sz="2400" dirty="0"/>
              <a:t>: </a:t>
            </a:r>
            <a:r>
              <a:rPr lang="en-GB" sz="2400" dirty="0"/>
              <a:t>whole/part of the responsibility for ensuring implementation of the project activities can be delegated to an assigned </a:t>
            </a:r>
            <a:r>
              <a:rPr lang="en-GB" sz="2400" b="1" dirty="0"/>
              <a:t>Co-Lead Partner </a:t>
            </a:r>
            <a:r>
              <a:rPr lang="en-GB" sz="2400" dirty="0"/>
              <a:t>in the project partnership within the programme area, including Greenland and Faroe Islands.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02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632575" cy="745512"/>
          </a:xfrm>
        </p:spPr>
        <p:txBody>
          <a:bodyPr/>
          <a:lstStyle/>
          <a:p>
            <a:r>
              <a:rPr lang="en-GB" sz="3600" dirty="0"/>
              <a:t>Partnership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Good </a:t>
            </a:r>
            <a:r>
              <a:rPr lang="en-GB" sz="3600" dirty="0"/>
              <a:t>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1988840"/>
            <a:ext cx="7272263" cy="3169221"/>
          </a:xfrm>
        </p:spPr>
        <p:txBody>
          <a:bodyPr/>
          <a:lstStyle/>
          <a:p>
            <a:r>
              <a:rPr lang="da-DK" sz="2400" dirty="0"/>
              <a:t>Apply a </a:t>
            </a:r>
            <a:r>
              <a:rPr lang="da-DK" sz="2400" dirty="0" smtClean="0"/>
              <a:t>results </a:t>
            </a:r>
            <a:r>
              <a:rPr lang="da-DK" sz="2400" dirty="0" smtClean="0"/>
              <a:t>and needs-driven </a:t>
            </a:r>
            <a:r>
              <a:rPr lang="da-DK" sz="2400" dirty="0" smtClean="0"/>
              <a:t>approach</a:t>
            </a:r>
            <a:endParaRPr lang="da-DK" sz="2400" dirty="0"/>
          </a:p>
          <a:p>
            <a:r>
              <a:rPr lang="en-GB" sz="2400" dirty="0"/>
              <a:t>Invite </a:t>
            </a:r>
            <a:r>
              <a:rPr lang="en-GB" sz="2400" u="sng" dirty="0"/>
              <a:t>end users </a:t>
            </a:r>
            <a:r>
              <a:rPr lang="en-GB" sz="2400" dirty="0" smtClean="0"/>
              <a:t> as partners </a:t>
            </a:r>
            <a:r>
              <a:rPr lang="en-GB" sz="2400" dirty="0"/>
              <a:t>whose main interest is closely associated with the project aim and field of </a:t>
            </a:r>
            <a:r>
              <a:rPr lang="en-GB" sz="2400" dirty="0" smtClean="0"/>
              <a:t>intervention </a:t>
            </a:r>
            <a:endParaRPr lang="en-GB" sz="2400" u="sng" dirty="0"/>
          </a:p>
          <a:p>
            <a:r>
              <a:rPr lang="en-GB" sz="2400" dirty="0"/>
              <a:t>Involve expert organisations (universities, institutions, authorities) and private sector partners </a:t>
            </a:r>
            <a:endParaRPr lang="en-GB" sz="2400" dirty="0" smtClean="0"/>
          </a:p>
          <a:p>
            <a:r>
              <a:rPr lang="en-GB" sz="2400" dirty="0" smtClean="0"/>
              <a:t>“Partner symmetry” </a:t>
            </a:r>
            <a:endParaRPr lang="en-GB" sz="2400" dirty="0"/>
          </a:p>
          <a:p>
            <a:r>
              <a:rPr lang="en-GB" sz="2400" dirty="0"/>
              <a:t>Select a Lead Partner with the administrative capacity and experience to implement and coordinate a transnational project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5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18" y="1268760"/>
            <a:ext cx="6480175" cy="745512"/>
          </a:xfrm>
        </p:spPr>
        <p:txBody>
          <a:bodyPr/>
          <a:lstStyle/>
          <a:p>
            <a:r>
              <a:rPr lang="en-GB" dirty="0" smtClean="0"/>
              <a:t>SMEs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600" y="2158288"/>
            <a:ext cx="7128791" cy="3097213"/>
          </a:xfrm>
        </p:spPr>
        <p:txBody>
          <a:bodyPr/>
          <a:lstStyle/>
          <a:p>
            <a:r>
              <a:rPr lang="da-DK" sz="2400" dirty="0"/>
              <a:t>Of very high strategic importance in EU policy </a:t>
            </a:r>
          </a:p>
          <a:p>
            <a:r>
              <a:rPr lang="da-DK" sz="2400" dirty="0"/>
              <a:t>The Programme allocates 60% (P1 &amp; P2) of its funding to SME related activities</a:t>
            </a:r>
          </a:p>
          <a:p>
            <a:r>
              <a:rPr lang="da-DK" sz="2400" dirty="0" smtClean="0"/>
              <a:t>General </a:t>
            </a:r>
            <a:r>
              <a:rPr lang="da-DK" sz="2400" dirty="0"/>
              <a:t>Block Exemption </a:t>
            </a:r>
            <a:r>
              <a:rPr lang="da-DK" sz="2400" dirty="0" smtClean="0"/>
              <a:t>Regulation: regulation to facilitate SMEs </a:t>
            </a:r>
            <a:endParaRPr lang="da-DK" sz="2400" dirty="0"/>
          </a:p>
          <a:p>
            <a:r>
              <a:rPr lang="da-DK" sz="2400" dirty="0" smtClean="0"/>
              <a:t>Maximum </a:t>
            </a:r>
            <a:r>
              <a:rPr lang="da-DK" sz="2400" dirty="0"/>
              <a:t>grant rate for SMEs is 50%</a:t>
            </a:r>
          </a:p>
          <a:p>
            <a:r>
              <a:rPr lang="da-DK" sz="2400" dirty="0" smtClean="0"/>
              <a:t>SMEs </a:t>
            </a:r>
            <a:r>
              <a:rPr lang="da-DK" sz="2400" dirty="0"/>
              <a:t>can also be involved indirectly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58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1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Michela </a:t>
            </a:r>
            <a:r>
              <a:rPr lang="en-GB" sz="2200" dirty="0" err="1" smtClean="0">
                <a:solidFill>
                  <a:schemeClr val="bg1">
                    <a:lumMod val="50000"/>
                  </a:schemeClr>
                </a:solidFill>
              </a:rPr>
              <a:t>Gaifami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1600" b="0" cap="none" dirty="0" smtClean="0">
                <a:solidFill>
                  <a:srgbClr val="00A6EB"/>
                </a:solidFill>
                <a:ea typeface="+mn-ea"/>
                <a:cs typeface="+mn-cs"/>
              </a:rPr>
              <a:t>michela.gaifami@interreg-npa.eu</a:t>
            </a:r>
            <a: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  <a:t/>
            </a:r>
            <a:b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</a:br>
            <a: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  <a:t>www.interreg-npa.eu</a:t>
            </a:r>
            <a:b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</a:br>
            <a:endParaRPr lang="da-DK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da-DK" sz="4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473</Words>
  <Application>Microsoft Office PowerPoint</Application>
  <PresentationFormat>On-screen Show (4:3)</PresentationFormat>
  <Paragraphs>50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NPA PPT template</vt:lpstr>
      <vt:lpstr>1_Office-tema</vt:lpstr>
      <vt:lpstr>Office Theme</vt:lpstr>
      <vt:lpstr>PowerPoint Presentation</vt:lpstr>
      <vt:lpstr>Eligible partners</vt:lpstr>
      <vt:lpstr>Eligible partners</vt:lpstr>
      <vt:lpstr>Partner Types</vt:lpstr>
      <vt:lpstr>Partner Types</vt:lpstr>
      <vt:lpstr>Lead Partner</vt:lpstr>
      <vt:lpstr>Partnership – Good Practice</vt:lpstr>
      <vt:lpstr>SMEs</vt:lpstr>
      <vt:lpstr>Michela Gaifami michela.gaifami@interreg-npa.eu www.interreg-npa.eu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2018-01-16T11:48:59Z</dcterms:modified>
</cp:coreProperties>
</file>