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notesMasterIdLst>
    <p:notesMasterId r:id="rId17"/>
  </p:notesMasterIdLst>
  <p:sldIdLst>
    <p:sldId id="260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6" r:id="rId14"/>
    <p:sldId id="275" r:id="rId15"/>
    <p:sldId id="259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260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6"/>
            <p14:sldId id="275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5" autoAdjust="0"/>
  </p:normalViewPr>
  <p:slideViewPr>
    <p:cSldViewPr>
      <p:cViewPr varScale="1">
        <p:scale>
          <a:sx n="85" d="100"/>
          <a:sy n="85" d="100"/>
        </p:scale>
        <p:origin x="-1446" y="-78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0AD09-5C19-43A5-BD4A-6E675248ADBB}" type="datetimeFigureOut">
              <a:rPr lang="en-GB" smtClean="0"/>
              <a:t>15/01/2018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8A801-52F2-45DA-9168-86C8F9CF46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66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Article 107 does not define what an aid is.</a:t>
            </a:r>
            <a:r>
              <a:rPr lang="en-GB" baseline="0" dirty="0" smtClean="0"/>
              <a:t> The EU interpretation is that State Aid is in cases where the Member States or partner countries decide on the using of funding = </a:t>
            </a:r>
            <a:r>
              <a:rPr lang="en-GB" baseline="0" dirty="0" err="1" smtClean="0"/>
              <a:t>Interreg</a:t>
            </a:r>
            <a:r>
              <a:rPr lang="en-GB" baseline="0" dirty="0" smtClean="0"/>
              <a:t> Programmes as NPA</a:t>
            </a:r>
          </a:p>
          <a:p>
            <a:endParaRPr lang="en-GB" baseline="0" dirty="0" smtClean="0"/>
          </a:p>
          <a:p>
            <a:r>
              <a:rPr lang="en-GB" baseline="0" dirty="0" smtClean="0"/>
              <a:t>Another important precondition is that one or more of the beneficiaries of a specific measure (those who receive the aid)  are undertakings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62B69-4E10-43CC-8967-37ED1998714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492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BDEF7A-CB95-4C3A-BE4A-A7693AEDD462}" type="datetimeFigureOut">
              <a:rPr lang="da-DK" smtClean="0"/>
              <a:t>15-01-2018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20674A-F51A-4F75-AA7B-A5F71F4B60C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564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BDEF7A-CB95-4C3A-BE4A-A7693AEDD462}" type="datetimeFigureOut">
              <a:rPr lang="da-DK" smtClean="0"/>
              <a:t>15-01-2018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20674A-F51A-4F75-AA7B-A5F71F4B60C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175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-npa.eu/fileadmin/Project_Implementation/not_in-difficulty_declaration.docx" TargetMode="External"/><Relationship Id="rId2" Type="http://schemas.openxmlformats.org/officeDocument/2006/relationships/hyperlink" Target="http://www.interreg-npa.eu/fileadmin/Project_Implementation/de_minimis_declaration.doc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State Aid Rules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7351714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Kirsti Mijnhijmer, Joint </a:t>
            </a:r>
            <a:r>
              <a:rPr lang="da-DK" sz="3200" b="1" dirty="0">
                <a:solidFill>
                  <a:srgbClr val="00A6EB"/>
                </a:solidFill>
              </a:rPr>
              <a:t>Secretariat </a:t>
            </a:r>
            <a:endParaRPr lang="da-DK" sz="3200" b="1" dirty="0" smtClean="0">
              <a:solidFill>
                <a:srgbClr val="00A6EB"/>
              </a:solidFill>
            </a:endParaRPr>
          </a:p>
          <a:p>
            <a:pPr algn="l"/>
            <a:r>
              <a:rPr lang="da-DK" sz="2800" b="1" dirty="0" smtClean="0">
                <a:solidFill>
                  <a:srgbClr val="00A6EB"/>
                </a:solidFill>
              </a:rPr>
              <a:t>18th January 2018 -</a:t>
            </a:r>
            <a:r>
              <a:rPr lang="en-GB" sz="2800" b="1" dirty="0" smtClean="0">
                <a:solidFill>
                  <a:srgbClr val="00A6EB"/>
                </a:solidFill>
              </a:rPr>
              <a:t> Copenhagen, Denmark</a:t>
            </a:r>
            <a:endParaRPr lang="da-DK" sz="28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6840487" cy="745512"/>
          </a:xfrm>
        </p:spPr>
        <p:txBody>
          <a:bodyPr>
            <a:noAutofit/>
          </a:bodyPr>
          <a:lstStyle/>
          <a:p>
            <a:r>
              <a:rPr lang="en-GB" dirty="0"/>
              <a:t>Specific Programme rules if a partner is an </a:t>
            </a:r>
            <a:r>
              <a:rPr lang="en-GB" dirty="0" smtClean="0"/>
              <a:t>undertaking/SME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7200527" cy="3097213"/>
          </a:xfrm>
        </p:spPr>
        <p:txBody>
          <a:bodyPr/>
          <a:lstStyle/>
          <a:p>
            <a:r>
              <a:rPr lang="en-GB" dirty="0"/>
              <a:t>Art. 20 of GBER will generally be used at partner </a:t>
            </a:r>
            <a:r>
              <a:rPr lang="en-GB" dirty="0" smtClean="0"/>
              <a:t>level. The maximum </a:t>
            </a:r>
            <a:r>
              <a:rPr lang="en-GB" dirty="0" smtClean="0"/>
              <a:t>grant </a:t>
            </a:r>
            <a:r>
              <a:rPr lang="en-GB" dirty="0" smtClean="0"/>
              <a:t>rate </a:t>
            </a:r>
            <a:r>
              <a:rPr lang="en-GB" dirty="0" smtClean="0"/>
              <a:t>is 50%. </a:t>
            </a:r>
            <a:r>
              <a:rPr lang="en-GB" b="1" dirty="0" smtClean="0"/>
              <a:t>Note</a:t>
            </a:r>
            <a:r>
              <a:rPr lang="en-GB" dirty="0" smtClean="0"/>
              <a:t>: match funding should also be private!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i="1" dirty="0" smtClean="0"/>
              <a:t>de </a:t>
            </a:r>
            <a:r>
              <a:rPr lang="en-GB" i="1" dirty="0" err="1" smtClean="0"/>
              <a:t>minimis</a:t>
            </a:r>
            <a:r>
              <a:rPr lang="en-GB" i="1" dirty="0" smtClean="0"/>
              <a:t> </a:t>
            </a:r>
            <a:r>
              <a:rPr lang="en-GB" dirty="0" smtClean="0"/>
              <a:t>option</a:t>
            </a:r>
            <a:r>
              <a:rPr lang="en-GB" i="1" dirty="0" smtClean="0"/>
              <a:t> </a:t>
            </a:r>
            <a:r>
              <a:rPr lang="en-GB" dirty="0" smtClean="0"/>
              <a:t>will be used for end users </a:t>
            </a:r>
            <a:r>
              <a:rPr lang="en-GB" dirty="0" smtClean="0"/>
              <a:t>(up to </a:t>
            </a:r>
            <a:r>
              <a:rPr lang="en-GB" dirty="0" smtClean="0"/>
              <a:t>100% </a:t>
            </a:r>
            <a:r>
              <a:rPr lang="en-GB" dirty="0" smtClean="0"/>
              <a:t>funding possible) </a:t>
            </a:r>
            <a:endParaRPr lang="da-DK" dirty="0"/>
          </a:p>
          <a:p>
            <a:pPr lvl="1"/>
            <a:r>
              <a:rPr lang="da-DK" dirty="0"/>
              <a:t>Declarations</a:t>
            </a:r>
            <a:r>
              <a:rPr lang="da-DK" dirty="0" smtClean="0"/>
              <a:t>: </a:t>
            </a:r>
            <a:r>
              <a:rPr lang="da-DK" dirty="0" smtClean="0">
                <a:hlinkClick r:id="rId2"/>
              </a:rPr>
              <a:t>de minimis</a:t>
            </a:r>
            <a:r>
              <a:rPr lang="da-DK" dirty="0" smtClean="0"/>
              <a:t> + </a:t>
            </a:r>
            <a:r>
              <a:rPr lang="da-DK" dirty="0" smtClean="0">
                <a:hlinkClick r:id="rId3"/>
              </a:rPr>
              <a:t>not-in-difficulty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55513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7488559" cy="745512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Aid to SMEs according to </a:t>
            </a:r>
            <a:br>
              <a:rPr lang="en-GB" sz="4400" dirty="0" smtClean="0"/>
            </a:br>
            <a:r>
              <a:rPr lang="en-GB" sz="4400" dirty="0" smtClean="0"/>
              <a:t>Article 20 of the GBER</a:t>
            </a:r>
            <a:endParaRPr lang="da-DK" sz="3100" b="1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the case where SMEs participate in </a:t>
            </a:r>
            <a:r>
              <a:rPr lang="en-GB" dirty="0" err="1" smtClean="0"/>
              <a:t>Interreg</a:t>
            </a:r>
            <a:r>
              <a:rPr lang="en-GB" dirty="0" smtClean="0"/>
              <a:t> projects eligible costs shall be:</a:t>
            </a:r>
          </a:p>
          <a:p>
            <a:r>
              <a:rPr lang="en-GB" dirty="0" smtClean="0"/>
              <a:t>Costs for organisational cooperation including staff and offices</a:t>
            </a:r>
          </a:p>
          <a:p>
            <a:r>
              <a:rPr lang="en-GB" dirty="0" smtClean="0"/>
              <a:t>Costs of advisory and support services linked to the cooperation</a:t>
            </a:r>
          </a:p>
          <a:p>
            <a:r>
              <a:rPr lang="en-GB" dirty="0" smtClean="0"/>
              <a:t>Travel expenses and equipment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524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8"/>
            <a:ext cx="7488559" cy="745512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Aid to SMEs according to </a:t>
            </a:r>
            <a:br>
              <a:rPr lang="en-GB" sz="4400" dirty="0"/>
            </a:br>
            <a:r>
              <a:rPr lang="en-GB" sz="4400" dirty="0"/>
              <a:t>Article 20 of the GBER</a:t>
            </a:r>
            <a:endParaRPr lang="da-DK" sz="3100" b="1" dirty="0">
              <a:solidFill>
                <a:srgbClr val="33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7200527" cy="3097213"/>
          </a:xfrm>
        </p:spPr>
        <p:txBody>
          <a:bodyPr/>
          <a:lstStyle/>
          <a:p>
            <a:r>
              <a:rPr lang="en-GB" sz="2400" b="1" dirty="0" smtClean="0"/>
              <a:t>Organisational </a:t>
            </a:r>
            <a:r>
              <a:rPr lang="en-GB" sz="2400" b="1" dirty="0"/>
              <a:t>cooperation </a:t>
            </a:r>
            <a:r>
              <a:rPr lang="en-GB" sz="2400" dirty="0"/>
              <a:t>= e.g. development of business strategies or new management structures, development of networks and clusters etc.</a:t>
            </a:r>
          </a:p>
          <a:p>
            <a:r>
              <a:rPr lang="en-GB" sz="2400" dirty="0"/>
              <a:t>The aid (funding) shall not exceed 50% of eligible costs</a:t>
            </a:r>
          </a:p>
          <a:p>
            <a:r>
              <a:rPr lang="en-GB" sz="2400" dirty="0"/>
              <a:t>Specific limitations for fishery, aquaculture and agriculture/agriculture products (FIBER/ABER)</a:t>
            </a:r>
          </a:p>
        </p:txBody>
      </p:sp>
    </p:spTree>
    <p:extLst>
      <p:ext uri="{BB962C8B-B14F-4D97-AF65-F5344CB8AC3E}">
        <p14:creationId xmlns:p14="http://schemas.microsoft.com/office/powerpoint/2010/main" val="1634926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If in doubt, contact us</a:t>
            </a:r>
            <a:endParaRPr lang="da-DK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Contact the Secretariat or the Regional Contact Point </a:t>
            </a:r>
            <a:r>
              <a:rPr lang="en-GB" dirty="0" smtClean="0"/>
              <a:t>at an </a:t>
            </a:r>
            <a:r>
              <a:rPr lang="en-GB" dirty="0"/>
              <a:t>early stage of the application process concerning State aid</a:t>
            </a:r>
            <a:r>
              <a:rPr lang="en-GB" dirty="0" smtClean="0"/>
              <a:t>!</a:t>
            </a:r>
          </a:p>
          <a:p>
            <a:r>
              <a:rPr lang="en-GB" dirty="0" smtClean="0"/>
              <a:t>Be </a:t>
            </a:r>
            <a:r>
              <a:rPr lang="en-GB" dirty="0"/>
              <a:t>prepared to deliver further documentation during the assessment </a:t>
            </a:r>
            <a:r>
              <a:rPr lang="en-GB" dirty="0" smtClean="0"/>
              <a:t>process, </a:t>
            </a:r>
            <a:r>
              <a:rPr lang="en-GB" dirty="0"/>
              <a:t>if exemptions have to be </a:t>
            </a:r>
            <a:r>
              <a:rPr lang="en-GB" dirty="0" smtClean="0"/>
              <a:t>used!</a:t>
            </a:r>
          </a:p>
          <a:p>
            <a:r>
              <a:rPr lang="en-GB" dirty="0"/>
              <a:t>S</a:t>
            </a:r>
            <a:r>
              <a:rPr lang="en-GB" dirty="0" smtClean="0"/>
              <a:t>ee </a:t>
            </a:r>
            <a:r>
              <a:rPr lang="en-GB" dirty="0"/>
              <a:t>the Programme Manual!</a:t>
            </a:r>
          </a:p>
        </p:txBody>
      </p:sp>
    </p:spTree>
    <p:extLst>
      <p:ext uri="{BB962C8B-B14F-4D97-AF65-F5344CB8AC3E}">
        <p14:creationId xmlns:p14="http://schemas.microsoft.com/office/powerpoint/2010/main" val="3394243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603367"/>
            <a:ext cx="3384103" cy="817521"/>
          </a:xfrm>
        </p:spPr>
        <p:txBody>
          <a:bodyPr/>
          <a:lstStyle/>
          <a:p>
            <a:r>
              <a:rPr lang="da-DK" dirty="0" smtClean="0"/>
              <a:t>Thank you for listening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672135" cy="3097213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Kirsti Mijnhijmer</a:t>
            </a:r>
          </a:p>
          <a:p>
            <a:pPr marL="0" lvl="0" indent="0">
              <a:buNone/>
            </a:pPr>
            <a:r>
              <a:rPr lang="en-GB" sz="1800" dirty="0"/>
              <a:t>Email</a:t>
            </a:r>
            <a:r>
              <a:rPr lang="en-GB" sz="1800" dirty="0" smtClean="0"/>
              <a:t>: </a:t>
            </a:r>
            <a:r>
              <a:rPr lang="en-GB" sz="1800" dirty="0" smtClean="0">
                <a:solidFill>
                  <a:srgbClr val="0093D3"/>
                </a:solidFill>
              </a:rPr>
              <a:t>kirsti.mijnhijmer@interreg-npa.eu</a:t>
            </a:r>
            <a:endParaRPr lang="en-GB" sz="1800" dirty="0">
              <a:solidFill>
                <a:srgbClr val="0093D3"/>
              </a:solidFill>
            </a:endParaRPr>
          </a:p>
          <a:p>
            <a:pPr marL="0" lvl="0" indent="0">
              <a:buNone/>
            </a:pPr>
            <a:r>
              <a:rPr lang="da-DK" sz="1800" dirty="0">
                <a:solidFill>
                  <a:srgbClr val="0093D3"/>
                </a:solidFill>
              </a:rPr>
              <a:t>www.interreg-npa.eu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75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state aid?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 smtClean="0"/>
              <a:t>“Any aid granted by a Member State…which distorts competition by favouring certain </a:t>
            </a:r>
            <a:r>
              <a:rPr lang="en-GB" i="1" u="sng" dirty="0" smtClean="0"/>
              <a:t>undertakings</a:t>
            </a:r>
            <a:r>
              <a:rPr lang="en-GB" i="1" dirty="0" smtClean="0"/>
              <a:t> or the production of certain goods shall…be incompatible with the internal market”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A6EB"/>
                </a:solidFill>
                <a:latin typeface="+mj-lt"/>
                <a:ea typeface="+mj-ea"/>
                <a:cs typeface="+mj-cs"/>
              </a:rPr>
              <a:t>EU Treaty, Article 107</a:t>
            </a:r>
          </a:p>
          <a:p>
            <a:pPr marL="0" indent="0">
              <a:buNone/>
            </a:pPr>
            <a:endParaRPr lang="en-GB" sz="2800" dirty="0">
              <a:solidFill>
                <a:srgbClr val="3399FF"/>
              </a:solidFill>
            </a:endParaRPr>
          </a:p>
          <a:p>
            <a:pPr marL="0" indent="0">
              <a:buNone/>
            </a:pPr>
            <a:endParaRPr lang="da-DK" sz="28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4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 undertaking?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7272535" cy="309721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Entities </a:t>
            </a:r>
            <a:r>
              <a:rPr lang="en-GB" dirty="0"/>
              <a:t>engaged in an economic activity, </a:t>
            </a:r>
            <a:r>
              <a:rPr lang="en-GB" dirty="0" smtClean="0"/>
              <a:t>regardless of legal </a:t>
            </a:r>
            <a:r>
              <a:rPr lang="en-GB" dirty="0"/>
              <a:t>status and the way they are financed:</a:t>
            </a:r>
          </a:p>
          <a:p>
            <a:r>
              <a:rPr lang="en-GB" sz="2000" dirty="0" smtClean="0"/>
              <a:t>Charities, clubs or associations, public bodies, universities, social enterprises, </a:t>
            </a:r>
            <a:r>
              <a:rPr lang="en-GB" sz="2000" dirty="0" err="1"/>
              <a:t>L</a:t>
            </a:r>
            <a:r>
              <a:rPr lang="en-GB" sz="2000" dirty="0" err="1" smtClean="0"/>
              <a:t>tds</a:t>
            </a:r>
            <a:r>
              <a:rPr lang="en-GB" sz="2000" dirty="0" smtClean="0"/>
              <a:t>, private firms…</a:t>
            </a:r>
          </a:p>
          <a:p>
            <a:r>
              <a:rPr lang="en-GB" sz="2000" dirty="0" smtClean="0"/>
              <a:t>It does not matter whether </a:t>
            </a:r>
            <a:r>
              <a:rPr lang="en-GB" sz="2000" dirty="0" smtClean="0"/>
              <a:t>the entity aims </a:t>
            </a:r>
            <a:r>
              <a:rPr lang="en-GB" sz="2000" dirty="0" smtClean="0"/>
              <a:t>to generate profits</a:t>
            </a:r>
          </a:p>
          <a:p>
            <a:r>
              <a:rPr lang="en-GB" sz="2000" dirty="0" smtClean="0"/>
              <a:t>An undertaking can be engaged in economic and non-economic activities at the same time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929110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 economic activity?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 smtClean="0"/>
              <a:t>“a</a:t>
            </a:r>
            <a:r>
              <a:rPr lang="en-GB" i="1" dirty="0" smtClean="0"/>
              <a:t>ny </a:t>
            </a:r>
            <a:r>
              <a:rPr lang="en-GB" i="1" dirty="0" smtClean="0"/>
              <a:t>activity consisting in offering goods or services </a:t>
            </a:r>
            <a:r>
              <a:rPr lang="en-GB" i="1" dirty="0"/>
              <a:t>o</a:t>
            </a:r>
            <a:r>
              <a:rPr lang="en-GB" i="1" dirty="0" smtClean="0"/>
              <a:t>n a given </a:t>
            </a:r>
            <a:r>
              <a:rPr lang="en-GB" i="1" dirty="0" smtClean="0"/>
              <a:t>market”</a:t>
            </a:r>
            <a:endParaRPr lang="en-GB" dirty="0" smtClean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dirty="0" smtClean="0"/>
              <a:t>Also the case where the activity could, in principle, be carried out by a private body in order to make </a:t>
            </a:r>
            <a:r>
              <a:rPr lang="en-GB" dirty="0" smtClean="0"/>
              <a:t>a profit</a:t>
            </a:r>
            <a:r>
              <a:rPr lang="en-GB" dirty="0" smtClean="0"/>
              <a:t>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64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GB" b="1" dirty="0"/>
              <a:t>Examples </a:t>
            </a:r>
            <a:endParaRPr lang="da-DK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0499" y="1340768"/>
            <a:ext cx="4040188" cy="639762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Economic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543" y="1916832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Employment procurement by public agencies</a:t>
            </a:r>
          </a:p>
          <a:p>
            <a:r>
              <a:rPr lang="en-GB" dirty="0" smtClean="0"/>
              <a:t>Optional insurance schemes based on capitalisation</a:t>
            </a:r>
          </a:p>
          <a:p>
            <a:r>
              <a:rPr lang="en-GB" dirty="0" smtClean="0"/>
              <a:t>Emergency transport and patient transport</a:t>
            </a:r>
          </a:p>
          <a:p>
            <a:r>
              <a:rPr lang="en-GB" dirty="0" smtClean="0"/>
              <a:t>Management of transport infrastructure</a:t>
            </a:r>
          </a:p>
          <a:p>
            <a:r>
              <a:rPr lang="en-GB" dirty="0" smtClean="0"/>
              <a:t>Provision of infrastructure ancillary to social housing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4008" y="1340768"/>
            <a:ext cx="4041775" cy="639762"/>
          </a:xfrm>
        </p:spPr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Non-economic</a:t>
            </a:r>
            <a:endParaRPr lang="da-DK" dirty="0">
              <a:solidFill>
                <a:srgbClr val="00B05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4008" y="1916832"/>
            <a:ext cx="4041775" cy="3951288"/>
          </a:xfrm>
        </p:spPr>
        <p:txBody>
          <a:bodyPr>
            <a:normAutofit/>
          </a:bodyPr>
          <a:lstStyle/>
          <a:p>
            <a:r>
              <a:rPr lang="en-GB" dirty="0" smtClean="0"/>
              <a:t>Army and police</a:t>
            </a:r>
          </a:p>
          <a:p>
            <a:r>
              <a:rPr lang="en-GB" dirty="0" smtClean="0"/>
              <a:t>Air navigation and control</a:t>
            </a:r>
          </a:p>
          <a:p>
            <a:r>
              <a:rPr lang="en-GB" dirty="0" smtClean="0"/>
              <a:t>Anti-pollution surveillance</a:t>
            </a:r>
          </a:p>
          <a:p>
            <a:r>
              <a:rPr lang="en-GB" dirty="0" smtClean="0"/>
              <a:t>Solidarity-based social security schemes</a:t>
            </a:r>
          </a:p>
          <a:p>
            <a:r>
              <a:rPr lang="en-GB" dirty="0" smtClean="0"/>
              <a:t>Some health services</a:t>
            </a:r>
          </a:p>
          <a:p>
            <a:r>
              <a:rPr lang="en-GB" dirty="0" smtClean="0"/>
              <a:t>Some education and research</a:t>
            </a:r>
          </a:p>
          <a:p>
            <a:r>
              <a:rPr lang="en-GB" dirty="0" smtClean="0"/>
              <a:t>Some public infrastructures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5085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/>
              <a:t>State </a:t>
            </a:r>
            <a:r>
              <a:rPr lang="en-GB" sz="4400" dirty="0" smtClean="0"/>
              <a:t>Aid can occur </a:t>
            </a:r>
            <a:r>
              <a:rPr lang="en-GB" sz="4400" dirty="0"/>
              <a:t>at </a:t>
            </a:r>
            <a:r>
              <a:rPr lang="en-GB" sz="4400" dirty="0" smtClean="0"/>
              <a:t>2 levels</a:t>
            </a:r>
            <a:endParaRPr lang="da-DK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 relation to </a:t>
            </a:r>
            <a:r>
              <a:rPr lang="en-GB" dirty="0" smtClean="0"/>
              <a:t>project partners; </a:t>
            </a:r>
            <a:r>
              <a:rPr lang="en-GB" dirty="0" smtClean="0"/>
              <a:t>one or more partner might be an undertaking </a:t>
            </a:r>
          </a:p>
          <a:p>
            <a:r>
              <a:rPr lang="en-GB" dirty="0" smtClean="0"/>
              <a:t>In </a:t>
            </a:r>
            <a:r>
              <a:rPr lang="en-GB" dirty="0" smtClean="0"/>
              <a:t>relation to end </a:t>
            </a:r>
            <a:r>
              <a:rPr lang="en-GB" dirty="0" smtClean="0"/>
              <a:t>users, e.g</a:t>
            </a:r>
            <a:r>
              <a:rPr lang="en-GB" dirty="0" smtClean="0"/>
              <a:t>. in relation to training and support services to SMEs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342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GB" sz="4400" dirty="0" smtClean="0"/>
              <a:t>State Aid assessment</a:t>
            </a:r>
            <a:endParaRPr lang="da-DK" b="1" dirty="0">
              <a:solidFill>
                <a:srgbClr val="3399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3000" b="1" dirty="0"/>
              <a:t>Step one: </a:t>
            </a:r>
            <a:r>
              <a:rPr lang="en-GB" sz="3000" dirty="0"/>
              <a:t>Does the project imply economic activity?</a:t>
            </a:r>
            <a:endParaRPr lang="en-GB" sz="3000" dirty="0"/>
          </a:p>
          <a:p>
            <a:pPr lvl="1"/>
            <a:r>
              <a:rPr lang="en-GB" sz="3000" b="1" dirty="0"/>
              <a:t>NO: </a:t>
            </a:r>
            <a:r>
              <a:rPr lang="en-GB" sz="3000" dirty="0"/>
              <a:t>No State </a:t>
            </a:r>
            <a:r>
              <a:rPr lang="en-GB" sz="3000" dirty="0" smtClean="0"/>
              <a:t>Aid </a:t>
            </a:r>
            <a:r>
              <a:rPr lang="en-GB" sz="3000" dirty="0"/>
              <a:t>assessment has to be done</a:t>
            </a:r>
          </a:p>
          <a:p>
            <a:pPr lvl="1"/>
            <a:r>
              <a:rPr lang="en-GB" sz="3000" b="1" dirty="0" smtClean="0"/>
              <a:t>YES:</a:t>
            </a:r>
            <a:r>
              <a:rPr lang="en-GB" sz="3000" dirty="0" smtClean="0"/>
              <a:t> </a:t>
            </a:r>
            <a:r>
              <a:rPr lang="en-GB" sz="3000" dirty="0"/>
              <a:t>State </a:t>
            </a:r>
            <a:r>
              <a:rPr lang="en-GB" sz="3000" dirty="0" smtClean="0"/>
              <a:t>Aid </a:t>
            </a:r>
            <a:r>
              <a:rPr lang="en-GB" sz="3000" dirty="0"/>
              <a:t>assessment has to be done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1205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yes, then step two</a:t>
            </a:r>
            <a:endParaRPr lang="da-DK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Is the measure financed through </a:t>
            </a:r>
            <a:r>
              <a:rPr lang="en-GB" b="1" dirty="0" smtClean="0"/>
              <a:t>State resources</a:t>
            </a:r>
            <a:r>
              <a:rPr lang="en-GB" dirty="0" smtClean="0"/>
              <a:t>? </a:t>
            </a:r>
            <a:r>
              <a:rPr lang="en-GB" dirty="0" smtClean="0">
                <a:solidFill>
                  <a:srgbClr val="FF0000"/>
                </a:solidFill>
              </a:rPr>
              <a:t>Yes</a:t>
            </a:r>
          </a:p>
          <a:p>
            <a:r>
              <a:rPr lang="en-GB" dirty="0" smtClean="0"/>
              <a:t>Does the measure confer an </a:t>
            </a:r>
            <a:r>
              <a:rPr lang="en-GB" b="1" dirty="0" smtClean="0"/>
              <a:t>advantage</a:t>
            </a:r>
            <a:r>
              <a:rPr lang="en-GB" dirty="0" smtClean="0"/>
              <a:t> on the undertaking? </a:t>
            </a:r>
            <a:r>
              <a:rPr lang="en-GB" dirty="0" smtClean="0">
                <a:solidFill>
                  <a:srgbClr val="FF0000"/>
                </a:solidFill>
              </a:rPr>
              <a:t>Consider</a:t>
            </a:r>
          </a:p>
          <a:p>
            <a:r>
              <a:rPr lang="en-GB" dirty="0" smtClean="0"/>
              <a:t>Is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the measure </a:t>
            </a:r>
            <a:r>
              <a:rPr lang="en-GB" b="1" dirty="0" smtClean="0"/>
              <a:t>selective</a:t>
            </a:r>
            <a:r>
              <a:rPr lang="en-GB" dirty="0" smtClean="0"/>
              <a:t>? </a:t>
            </a:r>
            <a:r>
              <a:rPr lang="en-GB" dirty="0" smtClean="0">
                <a:solidFill>
                  <a:srgbClr val="FF0000"/>
                </a:solidFill>
              </a:rPr>
              <a:t>Yes</a:t>
            </a:r>
            <a:r>
              <a:rPr lang="en-GB" dirty="0" smtClean="0"/>
              <a:t> </a:t>
            </a:r>
          </a:p>
          <a:p>
            <a:r>
              <a:rPr lang="en-GB" dirty="0" smtClean="0"/>
              <a:t>Does the measure distort or threaten to </a:t>
            </a:r>
            <a:r>
              <a:rPr lang="en-GB" b="1" dirty="0" smtClean="0"/>
              <a:t>distort competition</a:t>
            </a:r>
            <a:r>
              <a:rPr lang="en-GB" dirty="0" smtClean="0"/>
              <a:t>? </a:t>
            </a:r>
            <a:r>
              <a:rPr lang="en-GB" dirty="0" smtClean="0">
                <a:solidFill>
                  <a:srgbClr val="FF0000"/>
                </a:solidFill>
              </a:rPr>
              <a:t>Very often yes</a:t>
            </a:r>
          </a:p>
          <a:p>
            <a:r>
              <a:rPr lang="en-GB" dirty="0" smtClean="0"/>
              <a:t>Does it have the potential to </a:t>
            </a:r>
            <a:r>
              <a:rPr lang="en-GB" b="1" dirty="0" smtClean="0"/>
              <a:t>affect trade between</a:t>
            </a:r>
            <a:r>
              <a:rPr lang="en-GB" dirty="0" smtClean="0"/>
              <a:t> the Member States? </a:t>
            </a:r>
            <a:r>
              <a:rPr lang="en-GB" dirty="0" smtClean="0">
                <a:solidFill>
                  <a:srgbClr val="FF0000"/>
                </a:solidFill>
              </a:rPr>
              <a:t>Very often yes</a:t>
            </a:r>
            <a:endParaRPr lang="da-D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88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If </a:t>
            </a:r>
            <a:r>
              <a:rPr lang="en-GB" dirty="0" smtClean="0"/>
              <a:t>State Aid </a:t>
            </a:r>
            <a:r>
              <a:rPr lang="en-GB" dirty="0"/>
              <a:t>or risk of </a:t>
            </a:r>
            <a:r>
              <a:rPr lang="en-GB" dirty="0" smtClean="0"/>
              <a:t>State Aid</a:t>
            </a:r>
            <a:r>
              <a:rPr lang="en-GB" dirty="0"/>
              <a:t>, </a:t>
            </a:r>
            <a:r>
              <a:rPr lang="en-GB" dirty="0" smtClean="0"/>
              <a:t>then step </a:t>
            </a:r>
            <a:r>
              <a:rPr lang="en-GB" dirty="0"/>
              <a:t>three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Can </a:t>
            </a:r>
            <a:r>
              <a:rPr lang="en-GB" i="1" dirty="0" smtClean="0"/>
              <a:t>de </a:t>
            </a:r>
            <a:r>
              <a:rPr lang="en-GB" i="1" dirty="0" err="1" smtClean="0"/>
              <a:t>minimis</a:t>
            </a:r>
            <a:r>
              <a:rPr lang="en-GB" i="1" dirty="0" smtClean="0"/>
              <a:t> </a:t>
            </a:r>
            <a:r>
              <a:rPr lang="en-GB" dirty="0" smtClean="0"/>
              <a:t>or General Block Exemption </a:t>
            </a:r>
            <a:r>
              <a:rPr lang="en-GB" dirty="0" smtClean="0"/>
              <a:t>Regulation Art. 20 be </a:t>
            </a:r>
            <a:r>
              <a:rPr lang="en-GB" dirty="0" smtClean="0"/>
              <a:t>used? </a:t>
            </a:r>
          </a:p>
          <a:p>
            <a:r>
              <a:rPr lang="en-GB" dirty="0" smtClean="0"/>
              <a:t>If </a:t>
            </a:r>
            <a:r>
              <a:rPr lang="en-GB" dirty="0" smtClean="0"/>
              <a:t>yes, the project can be supported</a:t>
            </a:r>
          </a:p>
          <a:p>
            <a:r>
              <a:rPr lang="en-GB" dirty="0" smtClean="0"/>
              <a:t>If no, the project can not be supported by the NPA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07820"/>
      </p:ext>
    </p:extLst>
  </p:cSld>
  <p:clrMapOvr>
    <a:masterClrMapping/>
  </p:clrMapOvr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670</Words>
  <Application>Microsoft Office PowerPoint</Application>
  <PresentationFormat>On-screen Show (4:3)</PresentationFormat>
  <Paragraphs>72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NPA PPT template</vt:lpstr>
      <vt:lpstr>1_Office-tema</vt:lpstr>
      <vt:lpstr>PowerPoint Presentation</vt:lpstr>
      <vt:lpstr>What is state aid?</vt:lpstr>
      <vt:lpstr>What is an undertaking?</vt:lpstr>
      <vt:lpstr>What is an economic activity?</vt:lpstr>
      <vt:lpstr>Examples </vt:lpstr>
      <vt:lpstr>State Aid can occur at 2 levels</vt:lpstr>
      <vt:lpstr>State Aid assessment</vt:lpstr>
      <vt:lpstr>If yes, then step two</vt:lpstr>
      <vt:lpstr>If State Aid or risk of State Aid, then step three</vt:lpstr>
      <vt:lpstr>Specific Programme rules if a partner is an undertaking/SME</vt:lpstr>
      <vt:lpstr>Aid to SMEs according to  Article 20 of the GBER</vt:lpstr>
      <vt:lpstr>Aid to SMEs according to  Article 20 of the GBER</vt:lpstr>
      <vt:lpstr>If in doubt, contact us</vt:lpstr>
      <vt:lpstr>Thank you for listening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2015-10-05T11:59:02Z</dcterms:created>
  <dcterms:modified xsi:type="dcterms:W3CDTF">2018-01-15T12:10:22Z</dcterms:modified>
</cp:coreProperties>
</file>