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handoutMasterIdLst>
    <p:handoutMasterId r:id="rId23"/>
  </p:handoutMasterIdLst>
  <p:sldIdLst>
    <p:sldId id="256" r:id="rId3"/>
    <p:sldId id="257" r:id="rId4"/>
    <p:sldId id="261" r:id="rId5"/>
    <p:sldId id="262" r:id="rId6"/>
    <p:sldId id="266" r:id="rId7"/>
    <p:sldId id="267" r:id="rId8"/>
    <p:sldId id="268" r:id="rId9"/>
    <p:sldId id="265" r:id="rId10"/>
    <p:sldId id="270" r:id="rId11"/>
    <p:sldId id="271" r:id="rId12"/>
    <p:sldId id="272" r:id="rId13"/>
    <p:sldId id="277" r:id="rId14"/>
    <p:sldId id="273" r:id="rId15"/>
    <p:sldId id="263" r:id="rId16"/>
    <p:sldId id="280" r:id="rId17"/>
    <p:sldId id="269" r:id="rId18"/>
    <p:sldId id="276" r:id="rId19"/>
    <p:sldId id="278" r:id="rId20"/>
    <p:sldId id="279" r:id="rId21"/>
    <p:sldId id="260" r:id="rId22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669900"/>
    <a:srgbClr val="CCCC00"/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50" y="-90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7B5C4-7995-477D-8CBB-C8640C3FD3B1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0AFF2-BB36-4CCA-949E-A3E93A5FA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34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npaems.freshdesk.com/support/hom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ems.interreg-npa.e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Introduction to eMS application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Michela Gaifami, Joint Secretariat</a:t>
            </a: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January 18th, 2018 – Copenhagen, Denmark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application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492896"/>
            <a:ext cx="6480175" cy="3097213"/>
          </a:xfrm>
        </p:spPr>
        <p:txBody>
          <a:bodyPr/>
          <a:lstStyle/>
          <a:p>
            <a:r>
              <a:rPr lang="en-US" sz="2000" dirty="0" smtClean="0"/>
              <a:t>Click </a:t>
            </a:r>
            <a:r>
              <a:rPr lang="en-US" sz="2000" dirty="0"/>
              <a:t>on “Add project” on the Dashboard or on the page “My applications”. </a:t>
            </a:r>
            <a:r>
              <a:rPr lang="en-US" sz="2000" dirty="0" smtClean="0"/>
              <a:t>Scroll to Fifth </a:t>
            </a:r>
            <a:r>
              <a:rPr lang="en-US" sz="2000" dirty="0" smtClean="0"/>
              <a:t>Call and </a:t>
            </a:r>
            <a:r>
              <a:rPr lang="en-US" sz="2000" dirty="0"/>
              <a:t>click on “Apply”.</a:t>
            </a:r>
            <a:endParaRPr lang="en-GB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475656" y="3233414"/>
            <a:ext cx="6962014" cy="3579962"/>
            <a:chOff x="467544" y="691549"/>
            <a:chExt cx="7682094" cy="36582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" b="-955"/>
            <a:stretch/>
          </p:blipFill>
          <p:spPr bwMode="auto">
            <a:xfrm>
              <a:off x="467544" y="691549"/>
              <a:ext cx="7682094" cy="365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7020272" y="3746375"/>
              <a:ext cx="504056" cy="161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906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Assign </a:t>
            </a:r>
            <a:r>
              <a:rPr lang="en-GB" dirty="0" smtClean="0"/>
              <a:t>users: </a:t>
            </a:r>
            <a:r>
              <a:rPr lang="en-GB" dirty="0"/>
              <a:t>l</a:t>
            </a:r>
            <a:r>
              <a:rPr lang="en-GB" dirty="0" smtClean="0"/>
              <a:t>ead applicant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492896"/>
            <a:ext cx="6480175" cy="3097213"/>
          </a:xfrm>
        </p:spPr>
        <p:txBody>
          <a:bodyPr/>
          <a:lstStyle/>
          <a:p>
            <a:r>
              <a:rPr lang="en-US" dirty="0"/>
              <a:t>By creating an application in </a:t>
            </a:r>
            <a:r>
              <a:rPr lang="en-US" dirty="0" err="1"/>
              <a:t>eMS</a:t>
            </a:r>
            <a:r>
              <a:rPr lang="en-US" dirty="0"/>
              <a:t>, you will be considered the </a:t>
            </a:r>
            <a:r>
              <a:rPr lang="en-US" b="1" dirty="0"/>
              <a:t>Lead Applicant</a:t>
            </a:r>
            <a:r>
              <a:rPr lang="en-US" dirty="0"/>
              <a:t>, meaning that you are the person responsible for submitting the application. Additionally, you can grant </a:t>
            </a:r>
            <a:r>
              <a:rPr lang="en-US" dirty="0" smtClean="0"/>
              <a:t>rights </a:t>
            </a:r>
            <a:r>
              <a:rPr lang="en-US" dirty="0"/>
              <a:t>to read or edit </a:t>
            </a:r>
            <a:r>
              <a:rPr lang="en-US" dirty="0" smtClean="0"/>
              <a:t>an application </a:t>
            </a:r>
            <a:r>
              <a:rPr lang="en-US" dirty="0"/>
              <a:t>to other users. You can do this under menu item “User Management”.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3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Assign </a:t>
            </a:r>
            <a:r>
              <a:rPr lang="en-GB" dirty="0" smtClean="0"/>
              <a:t>users: editor or reader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492896"/>
            <a:ext cx="6480175" cy="3097213"/>
          </a:xfrm>
        </p:spPr>
        <p:txBody>
          <a:bodyPr/>
          <a:lstStyle/>
          <a:p>
            <a:r>
              <a:rPr lang="en-US" dirty="0" smtClean="0"/>
              <a:t>Other </a:t>
            </a:r>
            <a:r>
              <a:rPr lang="en-US" dirty="0"/>
              <a:t>users need to </a:t>
            </a:r>
            <a:r>
              <a:rPr lang="en-US" b="1" dirty="0"/>
              <a:t>register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provide </a:t>
            </a:r>
            <a:r>
              <a:rPr lang="en-US" dirty="0" smtClean="0"/>
              <a:t>user </a:t>
            </a:r>
            <a:r>
              <a:rPr lang="en-US" dirty="0"/>
              <a:t>names to you as Lead Applicant. </a:t>
            </a:r>
          </a:p>
          <a:p>
            <a:r>
              <a:rPr lang="en-US" dirty="0"/>
              <a:t>After granting access rights to other users, it is possible to work in parallel on the application.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rgbClr val="FF0000"/>
                </a:solidFill>
              </a:rPr>
              <a:t>Warning</a:t>
            </a:r>
            <a:r>
              <a:rPr lang="da-DK" b="1" dirty="0" smtClean="0">
                <a:solidFill>
                  <a:srgbClr val="FF0000"/>
                </a:solidFill>
              </a:rPr>
              <a:t>: do not have eMS open simultaneously with other </a:t>
            </a:r>
            <a:r>
              <a:rPr lang="da-DK" b="1" dirty="0" smtClean="0">
                <a:solidFill>
                  <a:srgbClr val="FF0000"/>
                </a:solidFill>
              </a:rPr>
              <a:t>users or in different tabs!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Input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492896"/>
            <a:ext cx="6480175" cy="3097213"/>
          </a:xfrm>
        </p:spPr>
        <p:txBody>
          <a:bodyPr/>
          <a:lstStyle/>
          <a:p>
            <a:r>
              <a:rPr lang="da-DK" dirty="0" smtClean="0"/>
              <a:t>Project summary</a:t>
            </a:r>
            <a:endParaRPr lang="en-GB" dirty="0" smtClean="0"/>
          </a:p>
          <a:p>
            <a:r>
              <a:rPr lang="en-GB" dirty="0" smtClean="0"/>
              <a:t>Partners</a:t>
            </a:r>
          </a:p>
          <a:p>
            <a:r>
              <a:rPr lang="en-GB" dirty="0" smtClean="0"/>
              <a:t>Project description</a:t>
            </a:r>
          </a:p>
          <a:p>
            <a:r>
              <a:rPr lang="en-GB" dirty="0" smtClean="0"/>
              <a:t>Work plan</a:t>
            </a:r>
          </a:p>
          <a:p>
            <a:r>
              <a:rPr lang="en-GB" dirty="0" smtClean="0"/>
              <a:t>Project budget</a:t>
            </a:r>
          </a:p>
          <a:p>
            <a:r>
              <a:rPr lang="en-GB" dirty="0" smtClean="0"/>
              <a:t>Attachments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8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General tips and tricks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492896"/>
            <a:ext cx="6480175" cy="3097213"/>
          </a:xfrm>
        </p:spPr>
        <p:txBody>
          <a:bodyPr/>
          <a:lstStyle/>
          <a:p>
            <a:pPr lvl="0"/>
            <a:r>
              <a:rPr lang="en-GB" dirty="0" err="1"/>
              <a:t>eMS</a:t>
            </a:r>
            <a:r>
              <a:rPr lang="en-GB" dirty="0"/>
              <a:t> allows you to save your work and resume a data entry session </a:t>
            </a:r>
            <a:r>
              <a:rPr lang="en-GB" b="1" dirty="0"/>
              <a:t>at any time</a:t>
            </a:r>
            <a:r>
              <a:rPr lang="en-GB" dirty="0"/>
              <a:t>, </a:t>
            </a:r>
            <a:endParaRPr lang="en-GB" dirty="0" smtClean="0"/>
          </a:p>
          <a:p>
            <a:pPr lvl="0"/>
            <a:r>
              <a:rPr lang="en-GB" dirty="0" smtClean="0"/>
              <a:t>To </a:t>
            </a:r>
            <a:r>
              <a:rPr lang="en-GB" dirty="0"/>
              <a:t>avoid a loss of data, please remember always to </a:t>
            </a:r>
            <a:r>
              <a:rPr lang="en-GB" b="1" dirty="0"/>
              <a:t>save your information</a:t>
            </a:r>
            <a:r>
              <a:rPr lang="en-GB" dirty="0"/>
              <a:t> </a:t>
            </a:r>
            <a:r>
              <a:rPr lang="en-GB" b="1" dirty="0" smtClean="0"/>
              <a:t>regularly</a:t>
            </a:r>
            <a:r>
              <a:rPr lang="en-GB" dirty="0" smtClean="0"/>
              <a:t>, always before </a:t>
            </a:r>
            <a:r>
              <a:rPr lang="en-GB" dirty="0"/>
              <a:t>leaving a section</a:t>
            </a:r>
            <a:r>
              <a:rPr lang="en-GB" dirty="0" smtClean="0"/>
              <a:t>! </a:t>
            </a:r>
            <a:endParaRPr lang="en-GB" dirty="0"/>
          </a:p>
          <a:p>
            <a:pPr lvl="0"/>
            <a:r>
              <a:rPr lang="en-GB" dirty="0"/>
              <a:t>Certain fields are </a:t>
            </a:r>
            <a:r>
              <a:rPr lang="en-GB" b="1" dirty="0" smtClean="0"/>
              <a:t>mandatory</a:t>
            </a:r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3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General tips and tricks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492896"/>
            <a:ext cx="7272535" cy="3097213"/>
          </a:xfrm>
        </p:spPr>
        <p:txBody>
          <a:bodyPr/>
          <a:lstStyle/>
          <a:p>
            <a:pPr lvl="0"/>
            <a:r>
              <a:rPr lang="en-GB" dirty="0" smtClean="0"/>
              <a:t>You are working in a browser: be careful with keys such as Enter, </a:t>
            </a:r>
            <a:r>
              <a:rPr lang="en-GB" dirty="0" err="1" smtClean="0"/>
              <a:t>PageUp</a:t>
            </a:r>
            <a:r>
              <a:rPr lang="en-GB" dirty="0" smtClean="0"/>
              <a:t>/Down</a:t>
            </a:r>
          </a:p>
          <a:p>
            <a:pPr lvl="0"/>
            <a:r>
              <a:rPr lang="en-GB" dirty="0" smtClean="0"/>
              <a:t>When copying information from Word/Excel files, use command keys: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Ctrl + c: copy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Ctrl + v: paste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Alt + Tab: switching between open windows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General tips and tricks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492896"/>
            <a:ext cx="6480175" cy="3097213"/>
          </a:xfrm>
        </p:spPr>
        <p:txBody>
          <a:bodyPr/>
          <a:lstStyle/>
          <a:p>
            <a:pPr lvl="0"/>
            <a:r>
              <a:rPr lang="en-GB" dirty="0" smtClean="0"/>
              <a:t>Follow the “</a:t>
            </a:r>
            <a:r>
              <a:rPr lang="en-GB" b="1" dirty="0" smtClean="0"/>
              <a:t>Application Instructions</a:t>
            </a:r>
            <a:r>
              <a:rPr lang="en-GB" dirty="0" smtClean="0"/>
              <a:t>” step by step.</a:t>
            </a:r>
          </a:p>
          <a:p>
            <a:pPr lvl="0"/>
            <a:r>
              <a:rPr lang="en-GB" dirty="0" smtClean="0"/>
              <a:t>There are many short fields which feed features, foresee enough </a:t>
            </a:r>
            <a:r>
              <a:rPr lang="en-GB" b="1" dirty="0" smtClean="0"/>
              <a:t>time</a:t>
            </a:r>
            <a:r>
              <a:rPr lang="en-GB" dirty="0" smtClean="0"/>
              <a:t> to fill in all fields.</a:t>
            </a:r>
          </a:p>
          <a:p>
            <a:pPr lvl="0"/>
            <a:r>
              <a:rPr lang="en-GB" dirty="0" smtClean="0"/>
              <a:t>Get a </a:t>
            </a:r>
            <a:r>
              <a:rPr lang="en-GB" b="1" dirty="0" smtClean="0"/>
              <a:t>PDF</a:t>
            </a:r>
            <a:r>
              <a:rPr lang="en-GB" dirty="0" smtClean="0"/>
              <a:t> of the draft→ Generated files.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60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Disclaimer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492896"/>
            <a:ext cx="6480175" cy="3097213"/>
          </a:xfrm>
        </p:spPr>
        <p:txBody>
          <a:bodyPr/>
          <a:lstStyle/>
          <a:p>
            <a:pPr lvl="0"/>
            <a:r>
              <a:rPr lang="en-GB" dirty="0" err="1" smtClean="0"/>
              <a:t>eMS</a:t>
            </a:r>
            <a:r>
              <a:rPr lang="en-GB" dirty="0" smtClean="0"/>
              <a:t> </a:t>
            </a:r>
            <a:r>
              <a:rPr lang="en-GB" dirty="0"/>
              <a:t>is a </a:t>
            </a:r>
            <a:r>
              <a:rPr lang="en-GB" dirty="0" smtClean="0"/>
              <a:t>relatively new </a:t>
            </a:r>
            <a:r>
              <a:rPr lang="en-GB" dirty="0"/>
              <a:t>system for both the programme and the applicants, and it is partially still under </a:t>
            </a:r>
            <a:r>
              <a:rPr lang="en-GB" dirty="0" smtClean="0"/>
              <a:t>development. For </a:t>
            </a:r>
            <a:r>
              <a:rPr lang="en-GB" dirty="0"/>
              <a:t>this reason, we ask for your </a:t>
            </a:r>
            <a:r>
              <a:rPr lang="en-GB" b="1" dirty="0"/>
              <a:t>understanding</a:t>
            </a:r>
            <a:r>
              <a:rPr lang="en-GB" dirty="0"/>
              <a:t> in case something should not work quite as it should.</a:t>
            </a:r>
          </a:p>
        </p:txBody>
      </p:sp>
    </p:spTree>
    <p:extLst>
      <p:ext uri="{BB962C8B-B14F-4D97-AF65-F5344CB8AC3E}">
        <p14:creationId xmlns:p14="http://schemas.microsoft.com/office/powerpoint/2010/main" val="8460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Helpdesk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492896"/>
            <a:ext cx="6480175" cy="3097213"/>
          </a:xfrm>
        </p:spPr>
        <p:txBody>
          <a:bodyPr/>
          <a:lstStyle/>
          <a:p>
            <a:pPr lvl="0"/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npaems.freshdesk.com/support/home</a:t>
            </a:r>
            <a:r>
              <a:rPr lang="en-GB" dirty="0" smtClean="0"/>
              <a:t>. </a:t>
            </a:r>
          </a:p>
          <a:p>
            <a:pPr lvl="0"/>
            <a:r>
              <a:rPr lang="en-GB" dirty="0" smtClean="0"/>
              <a:t>For </a:t>
            </a:r>
            <a:r>
              <a:rPr lang="en-GB" dirty="0"/>
              <a:t>any problems you might experience with </a:t>
            </a:r>
            <a:r>
              <a:rPr lang="en-GB" dirty="0" smtClean="0"/>
              <a:t>eMS</a:t>
            </a:r>
            <a:r>
              <a:rPr lang="en-GB" dirty="0"/>
              <a:t>, please check Helpdesk for solutions. You can also submit a </a:t>
            </a:r>
            <a:r>
              <a:rPr lang="en-GB" b="1" dirty="0"/>
              <a:t>ticket</a:t>
            </a:r>
            <a:r>
              <a:rPr lang="en-GB" dirty="0"/>
              <a:t> with your specific problem, which will be dealt with by a Joint Secretariat </a:t>
            </a:r>
            <a:r>
              <a:rPr lang="en-GB" dirty="0" smtClean="0"/>
              <a:t>member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9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Helpdesk</a:t>
            </a:r>
            <a:br>
              <a:rPr lang="da-DK" dirty="0" smtClean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upport : NPA eMS Helpdesk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2027298"/>
            <a:ext cx="7956000" cy="43540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1680" y="5157192"/>
            <a:ext cx="1728192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71600" y="3501008"/>
            <a:ext cx="93610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5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What is eMS?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492896"/>
            <a:ext cx="7632575" cy="3097213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eMS</a:t>
            </a:r>
            <a:r>
              <a:rPr lang="en-GB" dirty="0"/>
              <a:t> is a programme monitoring system with a </a:t>
            </a:r>
            <a:r>
              <a:rPr lang="en-GB" dirty="0" smtClean="0"/>
              <a:t>communication </a:t>
            </a:r>
            <a:r>
              <a:rPr lang="en-GB" dirty="0"/>
              <a:t>portal, which </a:t>
            </a:r>
            <a:r>
              <a:rPr lang="en-GB" dirty="0" smtClean="0"/>
              <a:t>allows </a:t>
            </a:r>
            <a:r>
              <a:rPr lang="en-GB" dirty="0"/>
              <a:t>programmes to </a:t>
            </a:r>
            <a:r>
              <a:rPr lang="en-GB" b="1" dirty="0"/>
              <a:t>collect and store </a:t>
            </a:r>
            <a:r>
              <a:rPr lang="en-GB" dirty="0"/>
              <a:t>all necessary project and programme information and </a:t>
            </a:r>
            <a:r>
              <a:rPr lang="en-GB" b="1" dirty="0"/>
              <a:t>communicate</a:t>
            </a:r>
            <a:r>
              <a:rPr lang="en-GB" dirty="0"/>
              <a:t> with beneficiaries electronically via a secure online communication portal. INTERACT has developed </a:t>
            </a:r>
            <a:r>
              <a:rPr lang="en-GB" dirty="0" smtClean="0"/>
              <a:t>this software for </a:t>
            </a:r>
            <a:r>
              <a:rPr lang="en-GB" dirty="0"/>
              <a:t>the benefit of all ETC programmes.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8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21" y="1603367"/>
            <a:ext cx="4073996" cy="1825633"/>
          </a:xfrm>
        </p:spPr>
        <p:txBody>
          <a:bodyPr/>
          <a:lstStyle/>
          <a:p>
            <a:r>
              <a:rPr lang="da-DK" sz="4000" dirty="0" smtClean="0"/>
              <a:t>Thank you for</a:t>
            </a:r>
            <a:br>
              <a:rPr lang="da-DK" sz="4000" dirty="0" smtClean="0"/>
            </a:br>
            <a:r>
              <a:rPr lang="da-DK" sz="4000" dirty="0" smtClean="0"/>
              <a:t>listening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0" y="4365104"/>
            <a:ext cx="784701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7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What does it mean for projects?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492896"/>
            <a:ext cx="6480175" cy="3097213"/>
          </a:xfrm>
        </p:spPr>
        <p:txBody>
          <a:bodyPr/>
          <a:lstStyle/>
          <a:p>
            <a:r>
              <a:rPr lang="da-DK" dirty="0" smtClean="0"/>
              <a:t>Online applications</a:t>
            </a:r>
            <a:endParaRPr lang="da-DK" dirty="0"/>
          </a:p>
          <a:p>
            <a:r>
              <a:rPr lang="da-DK" dirty="0" smtClean="0"/>
              <a:t>Project Reporting in eMS </a:t>
            </a:r>
            <a:r>
              <a:rPr lang="da-DK" dirty="0" smtClean="0">
                <a:sym typeface="Wingdings" panose="05000000000000000000" pitchFamily="2" charset="2"/>
              </a:rPr>
              <a:t> from project partner, via FLC, to LP and on the NPA side, from JS, to MA &amp; CA</a:t>
            </a:r>
          </a:p>
          <a:p>
            <a:r>
              <a:rPr lang="da-DK" dirty="0" smtClean="0">
                <a:sym typeface="Wingdings" panose="05000000000000000000" pitchFamily="2" charset="2"/>
              </a:rPr>
              <a:t>Change (modification) requests</a:t>
            </a:r>
          </a:p>
          <a:p>
            <a:r>
              <a:rPr lang="da-DK" dirty="0"/>
              <a:t>(Formal communication with Desk Officer through eMS)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2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eMS access and registration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492896"/>
            <a:ext cx="6840487" cy="3097213"/>
          </a:xfrm>
        </p:spPr>
        <p:txBody>
          <a:bodyPr/>
          <a:lstStyle/>
          <a:p>
            <a:r>
              <a:rPr lang="da-DK" dirty="0" smtClean="0"/>
              <a:t>eMS is accessible on: </a:t>
            </a:r>
            <a:r>
              <a:rPr lang="da-DK" dirty="0" smtClean="0">
                <a:solidFill>
                  <a:srgbClr val="00A6EB"/>
                </a:solidFill>
                <a:latin typeface="+mj-lt"/>
                <a:ea typeface="+mj-ea"/>
                <a:cs typeface="+mj-cs"/>
                <a:hlinkClick r:id="rId2" action="ppaction://hlinkfile"/>
              </a:rPr>
              <a:t>ems.interreg-npa.eu</a:t>
            </a:r>
            <a:endParaRPr lang="da-DK" dirty="0">
              <a:solidFill>
                <a:srgbClr val="00A6EB"/>
              </a:solidFill>
              <a:latin typeface="+mj-lt"/>
              <a:ea typeface="+mj-ea"/>
              <a:cs typeface="+mj-cs"/>
            </a:endParaRPr>
          </a:p>
          <a:p>
            <a:r>
              <a:rPr lang="en-GB" dirty="0"/>
              <a:t>To use eMS, you must first register </a:t>
            </a:r>
            <a:r>
              <a:rPr lang="en-GB" dirty="0" smtClean="0"/>
              <a:t>on </a:t>
            </a:r>
            <a:r>
              <a:rPr lang="en-GB" dirty="0"/>
              <a:t>the welcome </a:t>
            </a:r>
            <a:r>
              <a:rPr lang="en-GB" dirty="0" smtClean="0"/>
              <a:t>page. </a:t>
            </a:r>
          </a:p>
          <a:p>
            <a:r>
              <a:rPr lang="en-GB" dirty="0" smtClean="0"/>
              <a:t>As </a:t>
            </a:r>
            <a:r>
              <a:rPr lang="en-GB" dirty="0"/>
              <a:t>the user, you will then be asked to provide a set of </a:t>
            </a:r>
            <a:r>
              <a:rPr lang="en-GB" dirty="0" smtClean="0"/>
              <a:t>credentials. </a:t>
            </a:r>
          </a:p>
          <a:p>
            <a:r>
              <a:rPr lang="da-DK" dirty="0" smtClean="0"/>
              <a:t>To activate your account, you must click the link in the validation email.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0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eMS access and registration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492896"/>
            <a:ext cx="612140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794442" y="3645024"/>
            <a:ext cx="333375" cy="161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eMS access and registration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t="17904" r="68429" b="37759"/>
          <a:stretch/>
        </p:blipFill>
        <p:spPr bwMode="auto">
          <a:xfrm>
            <a:off x="3408998" y="2708920"/>
            <a:ext cx="2326005" cy="28797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35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eMS access and registration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35" y="2492896"/>
            <a:ext cx="6120130" cy="334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Workflow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420888"/>
            <a:ext cx="751278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283421"/>
            <a:ext cx="61150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6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Workflow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913" y="2492896"/>
            <a:ext cx="6480175" cy="3097213"/>
          </a:xfrm>
        </p:spPr>
        <p:txBody>
          <a:bodyPr/>
          <a:lstStyle/>
          <a:p>
            <a:r>
              <a:rPr lang="en-GB" dirty="0" smtClean="0"/>
              <a:t>Create application</a:t>
            </a:r>
          </a:p>
          <a:p>
            <a:r>
              <a:rPr lang="en-GB" dirty="0" smtClean="0"/>
              <a:t>Assign users</a:t>
            </a:r>
          </a:p>
          <a:p>
            <a:r>
              <a:rPr lang="en-GB" dirty="0" smtClean="0"/>
              <a:t>Input data</a:t>
            </a:r>
          </a:p>
          <a:p>
            <a:r>
              <a:rPr lang="en-GB" dirty="0" smtClean="0"/>
              <a:t>Attach files</a:t>
            </a:r>
          </a:p>
          <a:p>
            <a:r>
              <a:rPr lang="en-GB" dirty="0" smtClean="0"/>
              <a:t>Check application</a:t>
            </a:r>
          </a:p>
          <a:p>
            <a:r>
              <a:rPr lang="en-GB" dirty="0" smtClean="0"/>
              <a:t>Submit application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567</Words>
  <Application>Microsoft Office PowerPoint</Application>
  <PresentationFormat>On-screen Show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NPA PPT template</vt:lpstr>
      <vt:lpstr>1_Office-tema</vt:lpstr>
      <vt:lpstr>PowerPoint Presentation</vt:lpstr>
      <vt:lpstr>What is eMS?</vt:lpstr>
      <vt:lpstr>What does it mean for projects?</vt:lpstr>
      <vt:lpstr>eMS access and registration</vt:lpstr>
      <vt:lpstr>eMS access and registration</vt:lpstr>
      <vt:lpstr>eMS access and registration</vt:lpstr>
      <vt:lpstr>eMS access and registration</vt:lpstr>
      <vt:lpstr>Workflow </vt:lpstr>
      <vt:lpstr>Workflow </vt:lpstr>
      <vt:lpstr>Create application</vt:lpstr>
      <vt:lpstr>Assign users: lead applicant</vt:lpstr>
      <vt:lpstr>Assign users: editor or reader</vt:lpstr>
      <vt:lpstr>Input data</vt:lpstr>
      <vt:lpstr>General tips and tricks</vt:lpstr>
      <vt:lpstr>General tips and tricks</vt:lpstr>
      <vt:lpstr>General tips and tricks</vt:lpstr>
      <vt:lpstr>Disclaimer</vt:lpstr>
      <vt:lpstr>Helpdesk</vt:lpstr>
      <vt:lpstr>Helpdesk 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2015-09-27T16:05:15Z</dcterms:created>
  <dcterms:modified xsi:type="dcterms:W3CDTF">2018-01-16T13:38:13Z</dcterms:modified>
</cp:coreProperties>
</file>